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8.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85" r:id="rId1"/>
    <p:sldMasterId id="2147484197" r:id="rId2"/>
    <p:sldMasterId id="2147484317" r:id="rId3"/>
    <p:sldMasterId id="2147484350" r:id="rId4"/>
    <p:sldMasterId id="2147484362" r:id="rId5"/>
    <p:sldMasterId id="2147484374" r:id="rId6"/>
    <p:sldMasterId id="2147484386" r:id="rId7"/>
    <p:sldMasterId id="2147484410" r:id="rId8"/>
    <p:sldMasterId id="2147484422" r:id="rId9"/>
    <p:sldMasterId id="2147484434" r:id="rId10"/>
    <p:sldMasterId id="2147484446" r:id="rId11"/>
    <p:sldMasterId id="2147484458" r:id="rId12"/>
    <p:sldMasterId id="2147484470" r:id="rId13"/>
    <p:sldMasterId id="2147484482" r:id="rId14"/>
    <p:sldMasterId id="2147484494" r:id="rId15"/>
    <p:sldMasterId id="2147484506" r:id="rId16"/>
    <p:sldMasterId id="2147484518" r:id="rId17"/>
    <p:sldMasterId id="2147484530" r:id="rId18"/>
    <p:sldMasterId id="2147484542" r:id="rId19"/>
  </p:sldMasterIdLst>
  <p:notesMasterIdLst>
    <p:notesMasterId r:id="rId202"/>
  </p:notesMasterIdLst>
  <p:handoutMasterIdLst>
    <p:handoutMasterId r:id="rId203"/>
  </p:handoutMasterIdLst>
  <p:sldIdLst>
    <p:sldId id="1144" r:id="rId20"/>
    <p:sldId id="1145" r:id="rId21"/>
    <p:sldId id="1146" r:id="rId22"/>
    <p:sldId id="945" r:id="rId23"/>
    <p:sldId id="948" r:id="rId24"/>
    <p:sldId id="949" r:id="rId25"/>
    <p:sldId id="953" r:id="rId26"/>
    <p:sldId id="958" r:id="rId27"/>
    <p:sldId id="959" r:id="rId28"/>
    <p:sldId id="960" r:id="rId29"/>
    <p:sldId id="963" r:id="rId30"/>
    <p:sldId id="964" r:id="rId31"/>
    <p:sldId id="965" r:id="rId32"/>
    <p:sldId id="966" r:id="rId33"/>
    <p:sldId id="967" r:id="rId34"/>
    <p:sldId id="968" r:id="rId35"/>
    <p:sldId id="969" r:id="rId36"/>
    <p:sldId id="1134" r:id="rId37"/>
    <p:sldId id="970" r:id="rId38"/>
    <p:sldId id="1135" r:id="rId39"/>
    <p:sldId id="1136" r:id="rId40"/>
    <p:sldId id="972" r:id="rId41"/>
    <p:sldId id="973" r:id="rId42"/>
    <p:sldId id="974" r:id="rId43"/>
    <p:sldId id="975" r:id="rId44"/>
    <p:sldId id="976" r:id="rId45"/>
    <p:sldId id="977" r:id="rId46"/>
    <p:sldId id="978" r:id="rId47"/>
    <p:sldId id="979" r:id="rId48"/>
    <p:sldId id="980" r:id="rId49"/>
    <p:sldId id="981" r:id="rId50"/>
    <p:sldId id="988" r:id="rId51"/>
    <p:sldId id="991" r:id="rId52"/>
    <p:sldId id="992" r:id="rId53"/>
    <p:sldId id="993" r:id="rId54"/>
    <p:sldId id="994" r:id="rId55"/>
    <p:sldId id="995" r:id="rId56"/>
    <p:sldId id="996" r:id="rId57"/>
    <p:sldId id="997" r:id="rId58"/>
    <p:sldId id="998" r:id="rId59"/>
    <p:sldId id="999" r:id="rId60"/>
    <p:sldId id="1000" r:id="rId61"/>
    <p:sldId id="1296" r:id="rId62"/>
    <p:sldId id="1299" r:id="rId63"/>
    <p:sldId id="1293" r:id="rId64"/>
    <p:sldId id="1002" r:id="rId65"/>
    <p:sldId id="1003" r:id="rId66"/>
    <p:sldId id="1230" r:id="rId67"/>
    <p:sldId id="1006" r:id="rId68"/>
    <p:sldId id="1007" r:id="rId69"/>
    <p:sldId id="1008" r:id="rId70"/>
    <p:sldId id="1147" r:id="rId71"/>
    <p:sldId id="1009" r:id="rId72"/>
    <p:sldId id="1010" r:id="rId73"/>
    <p:sldId id="1011" r:id="rId74"/>
    <p:sldId id="1227" r:id="rId75"/>
    <p:sldId id="1232" r:id="rId76"/>
    <p:sldId id="1231" r:id="rId77"/>
    <p:sldId id="1234" r:id="rId78"/>
    <p:sldId id="1143" r:id="rId79"/>
    <p:sldId id="1235" r:id="rId80"/>
    <p:sldId id="1014" r:id="rId81"/>
    <p:sldId id="1016" r:id="rId82"/>
    <p:sldId id="1019" r:id="rId83"/>
    <p:sldId id="1024" r:id="rId84"/>
    <p:sldId id="1017" r:id="rId85"/>
    <p:sldId id="1026" r:id="rId86"/>
    <p:sldId id="1150" r:id="rId87"/>
    <p:sldId id="1027" r:id="rId88"/>
    <p:sldId id="1236" r:id="rId89"/>
    <p:sldId id="1237" r:id="rId90"/>
    <p:sldId id="1238" r:id="rId91"/>
    <p:sldId id="1031" r:id="rId92"/>
    <p:sldId id="1032" r:id="rId93"/>
    <p:sldId id="1021" r:id="rId94"/>
    <p:sldId id="1151" r:id="rId95"/>
    <p:sldId id="1243" r:id="rId96"/>
    <p:sldId id="1241" r:id="rId97"/>
    <p:sldId id="1242" r:id="rId98"/>
    <p:sldId id="1034" r:id="rId99"/>
    <p:sldId id="1037" r:id="rId100"/>
    <p:sldId id="1239" r:id="rId101"/>
    <p:sldId id="1240" r:id="rId102"/>
    <p:sldId id="1228" r:id="rId103"/>
    <p:sldId id="1229" r:id="rId104"/>
    <p:sldId id="1152" r:id="rId105"/>
    <p:sldId id="1247" r:id="rId106"/>
    <p:sldId id="1244" r:id="rId107"/>
    <p:sldId id="1246" r:id="rId108"/>
    <p:sldId id="1248" r:id="rId109"/>
    <p:sldId id="1041" r:id="rId110"/>
    <p:sldId id="1249" r:id="rId111"/>
    <p:sldId id="1258" r:id="rId112"/>
    <p:sldId id="1259" r:id="rId113"/>
    <p:sldId id="1252" r:id="rId114"/>
    <p:sldId id="1262" r:id="rId115"/>
    <p:sldId id="1261" r:id="rId116"/>
    <p:sldId id="1251" r:id="rId117"/>
    <p:sldId id="1253" r:id="rId118"/>
    <p:sldId id="1255" r:id="rId119"/>
    <p:sldId id="1263" r:id="rId120"/>
    <p:sldId id="1264" r:id="rId121"/>
    <p:sldId id="1267" r:id="rId122"/>
    <p:sldId id="1266" r:id="rId123"/>
    <p:sldId id="1268" r:id="rId124"/>
    <p:sldId id="1270" r:id="rId125"/>
    <p:sldId id="1272" r:id="rId126"/>
    <p:sldId id="1273" r:id="rId127"/>
    <p:sldId id="1155" r:id="rId128"/>
    <p:sldId id="1274" r:id="rId129"/>
    <p:sldId id="1277" r:id="rId130"/>
    <p:sldId id="1275" r:id="rId131"/>
    <p:sldId id="1276" r:id="rId132"/>
    <p:sldId id="1154" r:id="rId133"/>
    <p:sldId id="1300" r:id="rId134"/>
    <p:sldId id="1177" r:id="rId135"/>
    <p:sldId id="1178" r:id="rId136"/>
    <p:sldId id="1282" r:id="rId137"/>
    <p:sldId id="1180" r:id="rId138"/>
    <p:sldId id="1181" r:id="rId139"/>
    <p:sldId id="1182" r:id="rId140"/>
    <p:sldId id="1183" r:id="rId141"/>
    <p:sldId id="1278" r:id="rId142"/>
    <p:sldId id="1184" r:id="rId143"/>
    <p:sldId id="1279" r:id="rId144"/>
    <p:sldId id="1281" r:id="rId145"/>
    <p:sldId id="1280" r:id="rId146"/>
    <p:sldId id="1171" r:id="rId147"/>
    <p:sldId id="1172" r:id="rId148"/>
    <p:sldId id="1173" r:id="rId149"/>
    <p:sldId id="1174" r:id="rId150"/>
    <p:sldId id="1175" r:id="rId151"/>
    <p:sldId id="1176" r:id="rId152"/>
    <p:sldId id="1159" r:id="rId153"/>
    <p:sldId id="1218" r:id="rId154"/>
    <p:sldId id="1219" r:id="rId155"/>
    <p:sldId id="1220" r:id="rId156"/>
    <p:sldId id="1221" r:id="rId157"/>
    <p:sldId id="1222" r:id="rId158"/>
    <p:sldId id="1223" r:id="rId159"/>
    <p:sldId id="1224" r:id="rId160"/>
    <p:sldId id="1225" r:id="rId161"/>
    <p:sldId id="1226" r:id="rId162"/>
    <p:sldId id="1202" r:id="rId163"/>
    <p:sldId id="1203" r:id="rId164"/>
    <p:sldId id="1204" r:id="rId165"/>
    <p:sldId id="1205" r:id="rId166"/>
    <p:sldId id="1206" r:id="rId167"/>
    <p:sldId id="1207" r:id="rId168"/>
    <p:sldId id="1208" r:id="rId169"/>
    <p:sldId id="1209" r:id="rId170"/>
    <p:sldId id="1210" r:id="rId171"/>
    <p:sldId id="1211" r:id="rId172"/>
    <p:sldId id="1212" r:id="rId173"/>
    <p:sldId id="1213" r:id="rId174"/>
    <p:sldId id="1214" r:id="rId175"/>
    <p:sldId id="1215" r:id="rId176"/>
    <p:sldId id="1216" r:id="rId177"/>
    <p:sldId id="1217" r:id="rId178"/>
    <p:sldId id="1185" r:id="rId179"/>
    <p:sldId id="1186" r:id="rId180"/>
    <p:sldId id="1187" r:id="rId181"/>
    <p:sldId id="1188" r:id="rId182"/>
    <p:sldId id="1189" r:id="rId183"/>
    <p:sldId id="1190" r:id="rId184"/>
    <p:sldId id="1191" r:id="rId185"/>
    <p:sldId id="1192" r:id="rId186"/>
    <p:sldId id="1193" r:id="rId187"/>
    <p:sldId id="1194" r:id="rId188"/>
    <p:sldId id="1195" r:id="rId189"/>
    <p:sldId id="1196" r:id="rId190"/>
    <p:sldId id="1197" r:id="rId191"/>
    <p:sldId id="1198" r:id="rId192"/>
    <p:sldId id="1199" r:id="rId193"/>
    <p:sldId id="1200" r:id="rId194"/>
    <p:sldId id="1201" r:id="rId195"/>
    <p:sldId id="1289" r:id="rId196"/>
    <p:sldId id="1290" r:id="rId197"/>
    <p:sldId id="1284" r:id="rId198"/>
    <p:sldId id="1285" r:id="rId199"/>
    <p:sldId id="1291" r:id="rId200"/>
    <p:sldId id="1292" r:id="rId201"/>
  </p:sldIdLst>
  <p:sldSz cx="9144000" cy="6858000" type="screen4x3"/>
  <p:notesSz cx="9601200" cy="73152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p:clrMru>
    <a:srgbClr val="34164A"/>
    <a:srgbClr val="819838"/>
    <a:srgbClr val="9A7500"/>
    <a:srgbClr val="586826"/>
    <a:srgbClr val="CDE9EB"/>
    <a:srgbClr val="401B5B"/>
    <a:srgbClr val="943634"/>
    <a:srgbClr val="34411B"/>
    <a:srgbClr val="FAF7FF"/>
    <a:srgbClr val="F8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03" autoAdjust="0"/>
    <p:restoredTop sz="86965" autoAdjust="0"/>
  </p:normalViewPr>
  <p:slideViewPr>
    <p:cSldViewPr snapToGrid="0">
      <p:cViewPr>
        <p:scale>
          <a:sx n="60" d="100"/>
          <a:sy n="60" d="100"/>
        </p:scale>
        <p:origin x="-264" y="-48"/>
      </p:cViewPr>
      <p:guideLst>
        <p:guide orient="horz" pos="2915"/>
        <p:guide pos="563"/>
      </p:guideLst>
    </p:cSldViewPr>
  </p:slideViewPr>
  <p:outlineViewPr>
    <p:cViewPr>
      <p:scale>
        <a:sx n="33" d="100"/>
        <a:sy n="33" d="100"/>
      </p:scale>
      <p:origin x="258" y="285594"/>
    </p:cViewPr>
  </p:outlineViewPr>
  <p:notesTextViewPr>
    <p:cViewPr>
      <p:scale>
        <a:sx n="100" d="100"/>
        <a:sy n="100" d="100"/>
      </p:scale>
      <p:origin x="0" y="0"/>
    </p:cViewPr>
  </p:notesTextViewPr>
  <p:sorterViewPr>
    <p:cViewPr>
      <p:scale>
        <a:sx n="110" d="100"/>
        <a:sy n="110" d="100"/>
      </p:scale>
      <p:origin x="0" y="36564"/>
    </p:cViewPr>
  </p:sorterViewPr>
  <p:notesViewPr>
    <p:cSldViewPr snapToGrid="0">
      <p:cViewPr>
        <p:scale>
          <a:sx n="80" d="100"/>
          <a:sy n="80" d="100"/>
        </p:scale>
        <p:origin x="-612" y="522"/>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59" Type="http://schemas.openxmlformats.org/officeDocument/2006/relationships/slide" Target="slides/slide140.xml"/><Relationship Id="rId170" Type="http://schemas.openxmlformats.org/officeDocument/2006/relationships/slide" Target="slides/slide151.xml"/><Relationship Id="rId191" Type="http://schemas.openxmlformats.org/officeDocument/2006/relationships/slide" Target="slides/slide172.xml"/><Relationship Id="rId205" Type="http://schemas.openxmlformats.org/officeDocument/2006/relationships/viewProps" Target="viewProps.xml"/><Relationship Id="rId16" Type="http://schemas.openxmlformats.org/officeDocument/2006/relationships/slideMaster" Target="slideMasters/slideMaster16.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28" Type="http://schemas.openxmlformats.org/officeDocument/2006/relationships/slide" Target="slides/slide109.xml"/><Relationship Id="rId144" Type="http://schemas.openxmlformats.org/officeDocument/2006/relationships/slide" Target="slides/slide125.xml"/><Relationship Id="rId149" Type="http://schemas.openxmlformats.org/officeDocument/2006/relationships/slide" Target="slides/slide130.xml"/><Relationship Id="rId5" Type="http://schemas.openxmlformats.org/officeDocument/2006/relationships/slideMaster" Target="slideMasters/slideMaster5.xml"/><Relationship Id="rId90" Type="http://schemas.openxmlformats.org/officeDocument/2006/relationships/slide" Target="slides/slide71.xml"/><Relationship Id="rId95" Type="http://schemas.openxmlformats.org/officeDocument/2006/relationships/slide" Target="slides/slide76.xml"/><Relationship Id="rId160" Type="http://schemas.openxmlformats.org/officeDocument/2006/relationships/slide" Target="slides/slide141.xml"/><Relationship Id="rId165" Type="http://schemas.openxmlformats.org/officeDocument/2006/relationships/slide" Target="slides/slide146.xml"/><Relationship Id="rId181" Type="http://schemas.openxmlformats.org/officeDocument/2006/relationships/slide" Target="slides/slide162.xml"/><Relationship Id="rId186" Type="http://schemas.openxmlformats.org/officeDocument/2006/relationships/slide" Target="slides/slide167.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134" Type="http://schemas.openxmlformats.org/officeDocument/2006/relationships/slide" Target="slides/slide115.xml"/><Relationship Id="rId139" Type="http://schemas.openxmlformats.org/officeDocument/2006/relationships/slide" Target="slides/slide120.xml"/><Relationship Id="rId80" Type="http://schemas.openxmlformats.org/officeDocument/2006/relationships/slide" Target="slides/slide61.xml"/><Relationship Id="rId85" Type="http://schemas.openxmlformats.org/officeDocument/2006/relationships/slide" Target="slides/slide66.xml"/><Relationship Id="rId150" Type="http://schemas.openxmlformats.org/officeDocument/2006/relationships/slide" Target="slides/slide131.xml"/><Relationship Id="rId155" Type="http://schemas.openxmlformats.org/officeDocument/2006/relationships/slide" Target="slides/slide136.xml"/><Relationship Id="rId171" Type="http://schemas.openxmlformats.org/officeDocument/2006/relationships/slide" Target="slides/slide152.xml"/><Relationship Id="rId176" Type="http://schemas.openxmlformats.org/officeDocument/2006/relationships/slide" Target="slides/slide157.xml"/><Relationship Id="rId192" Type="http://schemas.openxmlformats.org/officeDocument/2006/relationships/slide" Target="slides/slide173.xml"/><Relationship Id="rId197" Type="http://schemas.openxmlformats.org/officeDocument/2006/relationships/slide" Target="slides/slide178.xml"/><Relationship Id="rId206" Type="http://schemas.openxmlformats.org/officeDocument/2006/relationships/theme" Target="theme/theme1.xml"/><Relationship Id="rId201" Type="http://schemas.openxmlformats.org/officeDocument/2006/relationships/slide" Target="slides/slide18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slide" Target="slides/slide110.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slide" Target="slides/slide121.xml"/><Relationship Id="rId145" Type="http://schemas.openxmlformats.org/officeDocument/2006/relationships/slide" Target="slides/slide126.xml"/><Relationship Id="rId161" Type="http://schemas.openxmlformats.org/officeDocument/2006/relationships/slide" Target="slides/slide142.xml"/><Relationship Id="rId166" Type="http://schemas.openxmlformats.org/officeDocument/2006/relationships/slide" Target="slides/slide147.xml"/><Relationship Id="rId182" Type="http://schemas.openxmlformats.org/officeDocument/2006/relationships/slide" Target="slides/slide163.xml"/><Relationship Id="rId187" Type="http://schemas.openxmlformats.org/officeDocument/2006/relationships/slide" Target="slides/slide16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slide" Target="slides/slide111.xml"/><Relationship Id="rId135" Type="http://schemas.openxmlformats.org/officeDocument/2006/relationships/slide" Target="slides/slide116.xml"/><Relationship Id="rId151" Type="http://schemas.openxmlformats.org/officeDocument/2006/relationships/slide" Target="slides/slide132.xml"/><Relationship Id="rId156" Type="http://schemas.openxmlformats.org/officeDocument/2006/relationships/slide" Target="slides/slide137.xml"/><Relationship Id="rId177" Type="http://schemas.openxmlformats.org/officeDocument/2006/relationships/slide" Target="slides/slide158.xml"/><Relationship Id="rId198" Type="http://schemas.openxmlformats.org/officeDocument/2006/relationships/slide" Target="slides/slide179.xml"/><Relationship Id="rId172" Type="http://schemas.openxmlformats.org/officeDocument/2006/relationships/slide" Target="slides/slide153.xml"/><Relationship Id="rId193" Type="http://schemas.openxmlformats.org/officeDocument/2006/relationships/slide" Target="slides/slide174.xml"/><Relationship Id="rId202" Type="http://schemas.openxmlformats.org/officeDocument/2006/relationships/notesMaster" Target="notesMasters/notesMaster1.xml"/><Relationship Id="rId207"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slide" Target="slides/slide122.xml"/><Relationship Id="rId146" Type="http://schemas.openxmlformats.org/officeDocument/2006/relationships/slide" Target="slides/slide127.xml"/><Relationship Id="rId167" Type="http://schemas.openxmlformats.org/officeDocument/2006/relationships/slide" Target="slides/slide148.xml"/><Relationship Id="rId188" Type="http://schemas.openxmlformats.org/officeDocument/2006/relationships/slide" Target="slides/slide169.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162" Type="http://schemas.openxmlformats.org/officeDocument/2006/relationships/slide" Target="slides/slide143.xml"/><Relationship Id="rId183" Type="http://schemas.openxmlformats.org/officeDocument/2006/relationships/slide" Target="slides/slide164.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157" Type="http://schemas.openxmlformats.org/officeDocument/2006/relationships/slide" Target="slides/slide138.xml"/><Relationship Id="rId178" Type="http://schemas.openxmlformats.org/officeDocument/2006/relationships/slide" Target="slides/slide159.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slide" Target="slides/slide133.xml"/><Relationship Id="rId173" Type="http://schemas.openxmlformats.org/officeDocument/2006/relationships/slide" Target="slides/slide154.xml"/><Relationship Id="rId194" Type="http://schemas.openxmlformats.org/officeDocument/2006/relationships/slide" Target="slides/slide175.xml"/><Relationship Id="rId199" Type="http://schemas.openxmlformats.org/officeDocument/2006/relationships/slide" Target="slides/slide180.xml"/><Relationship Id="rId203" Type="http://schemas.openxmlformats.org/officeDocument/2006/relationships/handoutMaster" Target="handoutMasters/handout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168" Type="http://schemas.openxmlformats.org/officeDocument/2006/relationships/slide" Target="slides/slide149.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163" Type="http://schemas.openxmlformats.org/officeDocument/2006/relationships/slide" Target="slides/slide144.xml"/><Relationship Id="rId184" Type="http://schemas.openxmlformats.org/officeDocument/2006/relationships/slide" Target="slides/slide165.xml"/><Relationship Id="rId189" Type="http://schemas.openxmlformats.org/officeDocument/2006/relationships/slide" Target="slides/slide170.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158" Type="http://schemas.openxmlformats.org/officeDocument/2006/relationships/slide" Target="slides/slide139.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slide" Target="slides/slide134.xml"/><Relationship Id="rId174" Type="http://schemas.openxmlformats.org/officeDocument/2006/relationships/slide" Target="slides/slide155.xml"/><Relationship Id="rId179" Type="http://schemas.openxmlformats.org/officeDocument/2006/relationships/slide" Target="slides/slide160.xml"/><Relationship Id="rId195" Type="http://schemas.openxmlformats.org/officeDocument/2006/relationships/slide" Target="slides/slide176.xml"/><Relationship Id="rId190" Type="http://schemas.openxmlformats.org/officeDocument/2006/relationships/slide" Target="slides/slide171.xml"/><Relationship Id="rId204"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slide" Target="slides/slide124.xml"/><Relationship Id="rId148" Type="http://schemas.openxmlformats.org/officeDocument/2006/relationships/slide" Target="slides/slide129.xml"/><Relationship Id="rId164" Type="http://schemas.openxmlformats.org/officeDocument/2006/relationships/slide" Target="slides/slide145.xml"/><Relationship Id="rId169" Type="http://schemas.openxmlformats.org/officeDocument/2006/relationships/slide" Target="slides/slide150.xml"/><Relationship Id="rId185" Type="http://schemas.openxmlformats.org/officeDocument/2006/relationships/slide" Target="slides/slide16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1.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54" Type="http://schemas.openxmlformats.org/officeDocument/2006/relationships/slide" Target="slides/slide135.xml"/><Relationship Id="rId175" Type="http://schemas.openxmlformats.org/officeDocument/2006/relationships/slide" Target="slides/slide156.xml"/><Relationship Id="rId196" Type="http://schemas.openxmlformats.org/officeDocument/2006/relationships/slide" Target="slides/slide177.xml"/><Relationship Id="rId200" Type="http://schemas.openxmlformats.org/officeDocument/2006/relationships/slide" Target="slides/slide1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atin typeface="Arial" pitchFamily="-112" charset="0"/>
                <a:ea typeface="+mn-ea"/>
              </a:defRPr>
            </a:lvl1pPr>
          </a:lstStyle>
          <a:p>
            <a:pPr>
              <a:defRPr/>
            </a:pPr>
            <a:endParaRPr lang="en-US"/>
          </a:p>
        </p:txBody>
      </p:sp>
      <p:sp>
        <p:nvSpPr>
          <p:cNvPr id="3" name="Date Placeholder 2"/>
          <p:cNvSpPr>
            <a:spLocks noGrp="1"/>
          </p:cNvSpPr>
          <p:nvPr>
            <p:ph type="dt" sz="quarter" idx="1"/>
          </p:nvPr>
        </p:nvSpPr>
        <p:spPr>
          <a:xfrm>
            <a:off x="5439014" y="0"/>
            <a:ext cx="4160520" cy="365760"/>
          </a:xfrm>
          <a:prstGeom prst="rect">
            <a:avLst/>
          </a:prstGeom>
        </p:spPr>
        <p:txBody>
          <a:bodyPr vert="horz" wrap="square" lIns="96661" tIns="48331" rIns="96661" bIns="48331" numCol="1" anchor="t" anchorCtr="0" compatLnSpc="1">
            <a:prstTxWarp prst="textNoShape">
              <a:avLst/>
            </a:prstTxWarp>
          </a:bodyPr>
          <a:lstStyle>
            <a:lvl1pPr algn="r">
              <a:defRPr sz="1300"/>
            </a:lvl1pPr>
          </a:lstStyle>
          <a:p>
            <a:fld id="{C151515F-EF35-4942-B6C7-514BF2268487}" type="datetime1">
              <a:rPr lang="en-US"/>
              <a:pPr/>
              <a:t>11/18/2013</a:t>
            </a:fld>
            <a:endParaRPr lang="en-US"/>
          </a:p>
        </p:txBody>
      </p:sp>
      <p:sp>
        <p:nvSpPr>
          <p:cNvPr id="4" name="Footer Placeholder 3"/>
          <p:cNvSpPr>
            <a:spLocks noGrp="1"/>
          </p:cNvSpPr>
          <p:nvPr>
            <p:ph type="ftr" sz="quarter" idx="2"/>
          </p:nvPr>
        </p:nvSpPr>
        <p:spPr>
          <a:xfrm>
            <a:off x="0" y="6947747"/>
            <a:ext cx="4160520" cy="365760"/>
          </a:xfrm>
          <a:prstGeom prst="rect">
            <a:avLst/>
          </a:prstGeom>
        </p:spPr>
        <p:txBody>
          <a:bodyPr vert="horz" lIns="96661" tIns="48331" rIns="96661" bIns="48331" rtlCol="0" anchor="b"/>
          <a:lstStyle>
            <a:lvl1pPr algn="l">
              <a:defRPr sz="1300">
                <a:latin typeface="Arial" pitchFamily="-112" charset="0"/>
                <a:ea typeface="+mn-ea"/>
              </a:defRPr>
            </a:lvl1pPr>
          </a:lstStyle>
          <a:p>
            <a:pPr>
              <a:defRPr/>
            </a:pPr>
            <a:r>
              <a:rPr lang="en-US" dirty="0" smtClean="0"/>
              <a:t>© Kurt </a:t>
            </a:r>
            <a:r>
              <a:rPr lang="en-US" dirty="0" err="1" smtClean="0"/>
              <a:t>Keutzer</a:t>
            </a:r>
            <a:endParaRPr lang="en-US" dirty="0"/>
          </a:p>
        </p:txBody>
      </p:sp>
      <p:sp>
        <p:nvSpPr>
          <p:cNvPr id="5" name="Slide Number Placeholder 4"/>
          <p:cNvSpPr>
            <a:spLocks noGrp="1"/>
          </p:cNvSpPr>
          <p:nvPr>
            <p:ph type="sldNum" sz="quarter" idx="3"/>
          </p:nvPr>
        </p:nvSpPr>
        <p:spPr>
          <a:xfrm>
            <a:off x="5439014" y="6947747"/>
            <a:ext cx="4160520" cy="365760"/>
          </a:xfrm>
          <a:prstGeom prst="rect">
            <a:avLst/>
          </a:prstGeom>
        </p:spPr>
        <p:txBody>
          <a:bodyPr vert="horz" wrap="square" lIns="96661" tIns="48331" rIns="96661" bIns="48331" numCol="1" anchor="b" anchorCtr="0" compatLnSpc="1">
            <a:prstTxWarp prst="textNoShape">
              <a:avLst/>
            </a:prstTxWarp>
          </a:bodyPr>
          <a:lstStyle>
            <a:lvl1pPr algn="r">
              <a:defRPr sz="1300"/>
            </a:lvl1pPr>
          </a:lstStyle>
          <a:p>
            <a:fld id="{A997A96B-636A-483F-B166-6191CFFE15E2}" type="slidenum">
              <a:rPr lang="en-US"/>
              <a:pPr/>
              <a:t>‹#›</a:t>
            </a:fld>
            <a:endParaRPr lang="en-US"/>
          </a:p>
        </p:txBody>
      </p:sp>
    </p:spTree>
    <p:extLst>
      <p:ext uri="{BB962C8B-B14F-4D97-AF65-F5344CB8AC3E}">
        <p14:creationId xmlns:p14="http://schemas.microsoft.com/office/powerpoint/2010/main" val="27172757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wrap="square" lIns="96661" tIns="48331" rIns="96661" bIns="48331" numCol="1" anchor="t" anchorCtr="0" compatLnSpc="1">
            <a:prstTxWarp prst="textNoShape">
              <a:avLst/>
            </a:prstTxWarp>
          </a:bodyPr>
          <a:lstStyle>
            <a:lvl1pPr>
              <a:defRPr sz="1300">
                <a:latin typeface="Arial" pitchFamily="-112" charset="0"/>
                <a:ea typeface="Arial" pitchFamily="-112" charset="0"/>
                <a:cs typeface="Arial" pitchFamily="-112" charset="0"/>
              </a:defRPr>
            </a:lvl1pPr>
          </a:lstStyle>
          <a:p>
            <a:pPr>
              <a:defRPr/>
            </a:pPr>
            <a:endParaRPr lang="en-US"/>
          </a:p>
        </p:txBody>
      </p:sp>
      <p:sp>
        <p:nvSpPr>
          <p:cNvPr id="3" name="Date Placeholder 2"/>
          <p:cNvSpPr>
            <a:spLocks noGrp="1"/>
          </p:cNvSpPr>
          <p:nvPr>
            <p:ph type="dt" idx="1"/>
          </p:nvPr>
        </p:nvSpPr>
        <p:spPr>
          <a:xfrm>
            <a:off x="5439014" y="0"/>
            <a:ext cx="4160520" cy="365760"/>
          </a:xfrm>
          <a:prstGeom prst="rect">
            <a:avLst/>
          </a:prstGeom>
        </p:spPr>
        <p:txBody>
          <a:bodyPr vert="horz" wrap="square" lIns="96661" tIns="48331" rIns="96661" bIns="48331" numCol="1" anchor="t" anchorCtr="0" compatLnSpc="1">
            <a:prstTxWarp prst="textNoShape">
              <a:avLst/>
            </a:prstTxWarp>
          </a:bodyPr>
          <a:lstStyle>
            <a:lvl1pPr algn="r">
              <a:defRPr sz="1300">
                <a:cs typeface="Arial" pitchFamily="34" charset="0"/>
              </a:defRPr>
            </a:lvl1pPr>
          </a:lstStyle>
          <a:p>
            <a:fld id="{374C71C6-C8E1-44B4-86A5-69111C008615}" type="datetime1">
              <a:rPr lang="en-US"/>
              <a:pPr/>
              <a:t>11/18/2013</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960120" y="3474720"/>
            <a:ext cx="7680960" cy="3291840"/>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6947747"/>
            <a:ext cx="4160520" cy="365760"/>
          </a:xfrm>
          <a:prstGeom prst="rect">
            <a:avLst/>
          </a:prstGeom>
        </p:spPr>
        <p:txBody>
          <a:bodyPr vert="horz" wrap="square" lIns="96661" tIns="48331" rIns="96661" bIns="48331" numCol="1" anchor="b" anchorCtr="0" compatLnSpc="1">
            <a:prstTxWarp prst="textNoShape">
              <a:avLst/>
            </a:prstTxWarp>
          </a:bodyPr>
          <a:lstStyle>
            <a:lvl1pPr>
              <a:defRPr sz="1300">
                <a:latin typeface="Arial" pitchFamily="-112" charset="0"/>
                <a:ea typeface="Arial" pitchFamily="-112" charset="0"/>
                <a:cs typeface="Arial" pitchFamily="-112" charset="0"/>
              </a:defRPr>
            </a:lvl1pPr>
          </a:lstStyle>
          <a:p>
            <a:pPr>
              <a:defRPr/>
            </a:pPr>
            <a:endParaRPr lang="en-US"/>
          </a:p>
        </p:txBody>
      </p:sp>
      <p:sp>
        <p:nvSpPr>
          <p:cNvPr id="7" name="Slide Number Placeholder 6"/>
          <p:cNvSpPr>
            <a:spLocks noGrp="1"/>
          </p:cNvSpPr>
          <p:nvPr>
            <p:ph type="sldNum" sz="quarter" idx="5"/>
          </p:nvPr>
        </p:nvSpPr>
        <p:spPr>
          <a:xfrm>
            <a:off x="5439014" y="6947747"/>
            <a:ext cx="4160520" cy="365760"/>
          </a:xfrm>
          <a:prstGeom prst="rect">
            <a:avLst/>
          </a:prstGeom>
        </p:spPr>
        <p:txBody>
          <a:bodyPr vert="horz" wrap="square" lIns="96661" tIns="48331" rIns="96661" bIns="48331" numCol="1" anchor="b" anchorCtr="0" compatLnSpc="1">
            <a:prstTxWarp prst="textNoShape">
              <a:avLst/>
            </a:prstTxWarp>
          </a:bodyPr>
          <a:lstStyle>
            <a:lvl1pPr algn="r">
              <a:defRPr sz="1300">
                <a:cs typeface="Arial" pitchFamily="34" charset="0"/>
              </a:defRPr>
            </a:lvl1pPr>
          </a:lstStyle>
          <a:p>
            <a:fld id="{18B3C6D4-2E33-4989-B2D7-61838031B283}" type="slidenum">
              <a:rPr lang="en-US"/>
              <a:pPr/>
              <a:t>‹#›</a:t>
            </a:fld>
            <a:endParaRPr lang="en-US"/>
          </a:p>
        </p:txBody>
      </p:sp>
    </p:spTree>
    <p:extLst>
      <p:ext uri="{BB962C8B-B14F-4D97-AF65-F5344CB8AC3E}">
        <p14:creationId xmlns:p14="http://schemas.microsoft.com/office/powerpoint/2010/main" val="472963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mn-lt"/>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600" kern="1200">
        <a:solidFill>
          <a:schemeClr val="tx1"/>
        </a:solidFill>
        <a:latin typeface="+mn-lt"/>
        <a:ea typeface="ＭＳ Ｐゴシック" pitchFamily="-109" charset="-128"/>
        <a:cs typeface="+mn-cs"/>
      </a:defRPr>
    </a:lvl2pPr>
    <a:lvl3pPr marL="914400" algn="l" rtl="0" eaLnBrk="0" fontAlgn="base" hangingPunct="0">
      <a:spcBef>
        <a:spcPct val="30000"/>
      </a:spcBef>
      <a:spcAft>
        <a:spcPct val="0"/>
      </a:spcAft>
      <a:defRPr sz="1600" kern="1200">
        <a:solidFill>
          <a:schemeClr val="tx1"/>
        </a:solidFill>
        <a:latin typeface="+mn-lt"/>
        <a:ea typeface="ＭＳ Ｐゴシック" pitchFamily="-109" charset="-128"/>
        <a:cs typeface="+mn-cs"/>
      </a:defRPr>
    </a:lvl3pPr>
    <a:lvl4pPr marL="1371600" algn="l" rtl="0" eaLnBrk="0" fontAlgn="base" hangingPunct="0">
      <a:spcBef>
        <a:spcPct val="30000"/>
      </a:spcBef>
      <a:spcAft>
        <a:spcPct val="0"/>
      </a:spcAft>
      <a:defRPr sz="1600" kern="1200">
        <a:solidFill>
          <a:schemeClr val="tx1"/>
        </a:solidFill>
        <a:latin typeface="+mn-lt"/>
        <a:ea typeface="ＭＳ Ｐゴシック" pitchFamily="-109" charset="-128"/>
        <a:cs typeface="+mn-cs"/>
      </a:defRPr>
    </a:lvl4pPr>
    <a:lvl5pPr marL="1828800" algn="l" rtl="0" eaLnBrk="0" fontAlgn="base" hangingPunct="0">
      <a:spcBef>
        <a:spcPct val="30000"/>
      </a:spcBef>
      <a:spcAft>
        <a:spcPct val="0"/>
      </a:spcAft>
      <a:defRPr sz="1600" kern="1200">
        <a:solidFill>
          <a:schemeClr val="tx1"/>
        </a:solidFill>
        <a:latin typeface="+mn-lt"/>
        <a:ea typeface="ＭＳ Ｐゴシック" pitchFamily="-109"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B3C6D4-2E33-4989-B2D7-61838031B283}" type="slidenum">
              <a:rPr lang="en-US" smtClean="0"/>
              <a:pPr/>
              <a:t>1</a:t>
            </a:fld>
            <a:endParaRPr lang="en-US"/>
          </a:p>
        </p:txBody>
      </p:sp>
    </p:spTree>
    <p:extLst>
      <p:ext uri="{BB962C8B-B14F-4D97-AF65-F5344CB8AC3E}">
        <p14:creationId xmlns:p14="http://schemas.microsoft.com/office/powerpoint/2010/main" val="743943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70</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77</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78</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87</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88</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smtClean="0"/>
              <a:t>For the Tesla system described on this slide, here are the performance numbers with the actual programs used in the tutorial</a:t>
            </a:r>
          </a:p>
          <a:p>
            <a:endParaRPr lang="en-US" sz="1400" dirty="0"/>
          </a:p>
          <a:p>
            <a:r>
              <a:rPr lang="en-US" sz="1400" dirty="0" smtClean="0"/>
              <a:t>Solution 05</a:t>
            </a:r>
            <a:r>
              <a:rPr lang="en-US" sz="1400" dirty="0"/>
              <a:t> </a:t>
            </a:r>
            <a:r>
              <a:rPr lang="en-US" sz="1400" dirty="0" smtClean="0"/>
              <a:t>--- </a:t>
            </a:r>
            <a:r>
              <a:rPr lang="en-US" sz="1400" dirty="0"/>
              <a:t>Parallel matrix </a:t>
            </a:r>
            <a:r>
              <a:rPr lang="en-US" sz="1400" dirty="0" err="1"/>
              <a:t>mult</a:t>
            </a:r>
            <a:r>
              <a:rPr lang="en-US" sz="1400" dirty="0"/>
              <a:t> (dot prod), order 1024 on CPU </a:t>
            </a:r>
            <a:r>
              <a:rPr lang="en-US" sz="1400" dirty="0" smtClean="0"/>
              <a:t>==0.57 </a:t>
            </a:r>
            <a:r>
              <a:rPr lang="en-US" sz="1400" dirty="0"/>
              <a:t>seconds at 3734.8 MFLOPS </a:t>
            </a:r>
          </a:p>
          <a:p>
            <a:r>
              <a:rPr lang="en-US" sz="1400" dirty="0"/>
              <a:t> </a:t>
            </a:r>
          </a:p>
          <a:p>
            <a:r>
              <a:rPr lang="en-US" sz="1400" dirty="0"/>
              <a:t>Solution </a:t>
            </a:r>
            <a:r>
              <a:rPr lang="en-US" sz="1400" dirty="0" smtClean="0"/>
              <a:t>06---Parallel </a:t>
            </a:r>
            <a:r>
              <a:rPr lang="en-US" sz="1400" dirty="0"/>
              <a:t>matrix </a:t>
            </a:r>
            <a:r>
              <a:rPr lang="en-US" sz="1400" dirty="0" err="1"/>
              <a:t>mult</a:t>
            </a:r>
            <a:r>
              <a:rPr lang="en-US" sz="1400" dirty="0"/>
              <a:t> (dot prod), order 1024 on CPU </a:t>
            </a:r>
            <a:r>
              <a:rPr lang="en-US" sz="1400" dirty="0" smtClean="0"/>
              <a:t>=</a:t>
            </a:r>
            <a:r>
              <a:rPr lang="en-US" sz="1400" dirty="0"/>
              <a:t> 0.52 seconds at 4114.0 MFLOPS </a:t>
            </a:r>
          </a:p>
          <a:p>
            <a:r>
              <a:rPr lang="en-US" sz="1400" dirty="0"/>
              <a:t> </a:t>
            </a:r>
          </a:p>
          <a:p>
            <a:r>
              <a:rPr lang="en-US" sz="1400" dirty="0"/>
              <a:t>Solution </a:t>
            </a:r>
            <a:r>
              <a:rPr lang="en-US" sz="1400" dirty="0" smtClean="0"/>
              <a:t>07-----Parallel </a:t>
            </a:r>
            <a:r>
              <a:rPr lang="en-US" sz="1400" dirty="0"/>
              <a:t>matrix </a:t>
            </a:r>
            <a:r>
              <a:rPr lang="en-US" sz="1400" dirty="0" err="1"/>
              <a:t>mult</a:t>
            </a:r>
            <a:r>
              <a:rPr lang="en-US" sz="1400" dirty="0"/>
              <a:t> (dot prod), order 1024 on CPU </a:t>
            </a:r>
            <a:r>
              <a:rPr lang="en-US" sz="1400" dirty="0" smtClean="0"/>
              <a:t>=</a:t>
            </a:r>
            <a:r>
              <a:rPr lang="en-US" sz="1400" dirty="0"/>
              <a:t> 0.26 seconds at 8259.6 MFLOPS </a:t>
            </a:r>
          </a:p>
          <a:p>
            <a:r>
              <a:rPr lang="en-US" sz="1400" dirty="0"/>
              <a:t> </a:t>
            </a:r>
          </a:p>
          <a:p>
            <a:r>
              <a:rPr lang="en-US" sz="1400" dirty="0"/>
              <a:t>Solution </a:t>
            </a:r>
            <a:r>
              <a:rPr lang="en-US" sz="1400" dirty="0" smtClean="0"/>
              <a:t>08--- </a:t>
            </a:r>
            <a:r>
              <a:rPr lang="en-US" sz="1400" dirty="0"/>
              <a:t>Parallel matrix </a:t>
            </a:r>
            <a:r>
              <a:rPr lang="en-US" sz="1400" dirty="0" err="1"/>
              <a:t>mult</a:t>
            </a:r>
            <a:r>
              <a:rPr lang="en-US" sz="1400" dirty="0"/>
              <a:t> (dot prod), order 1024 on </a:t>
            </a:r>
            <a:r>
              <a:rPr lang="en-US" sz="1400" dirty="0" smtClean="0"/>
              <a:t>GPU =</a:t>
            </a:r>
            <a:r>
              <a:rPr lang="en-US" sz="1400" dirty="0"/>
              <a:t> 0.27 seconds at 7837.5 MFLOPS </a:t>
            </a:r>
          </a:p>
          <a:p>
            <a:r>
              <a:rPr lang="en-US" sz="1400" dirty="0"/>
              <a:t> </a:t>
            </a:r>
          </a:p>
          <a:p>
            <a:r>
              <a:rPr lang="en-US" sz="1400" dirty="0" smtClean="0"/>
              <a:t>Solution 09   --Parallel </a:t>
            </a:r>
            <a:r>
              <a:rPr lang="en-US" sz="1400" dirty="0"/>
              <a:t>matrix </a:t>
            </a:r>
            <a:r>
              <a:rPr lang="en-US" sz="1400" dirty="0" err="1"/>
              <a:t>mult</a:t>
            </a:r>
            <a:r>
              <a:rPr lang="en-US" sz="1400" dirty="0"/>
              <a:t> (dot prod), order 1024 on </a:t>
            </a:r>
            <a:r>
              <a:rPr lang="en-US" sz="1400" dirty="0" smtClean="0"/>
              <a:t>GPU =</a:t>
            </a:r>
            <a:r>
              <a:rPr lang="en-US" sz="1400" dirty="0"/>
              <a:t>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114</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smtClean="0"/>
              <a:t>For the Tesla system described on this slide, here are the performance numbers with the actual programs used in the tutorial</a:t>
            </a:r>
          </a:p>
          <a:p>
            <a:endParaRPr lang="en-US" sz="1400" dirty="0"/>
          </a:p>
          <a:p>
            <a:r>
              <a:rPr lang="en-US" sz="1400" dirty="0" smtClean="0"/>
              <a:t>Solution 05</a:t>
            </a:r>
            <a:r>
              <a:rPr lang="en-US" sz="1400" dirty="0"/>
              <a:t> </a:t>
            </a:r>
            <a:r>
              <a:rPr lang="en-US" sz="1400" dirty="0" smtClean="0"/>
              <a:t>--- </a:t>
            </a:r>
            <a:r>
              <a:rPr lang="en-US" sz="1400" dirty="0"/>
              <a:t>Parallel matrix </a:t>
            </a:r>
            <a:r>
              <a:rPr lang="en-US" sz="1400" dirty="0" err="1"/>
              <a:t>mult</a:t>
            </a:r>
            <a:r>
              <a:rPr lang="en-US" sz="1400" dirty="0"/>
              <a:t> (dot prod), order 1024 on CPU </a:t>
            </a:r>
            <a:r>
              <a:rPr lang="en-US" sz="1400" dirty="0" smtClean="0"/>
              <a:t>==0.57 </a:t>
            </a:r>
            <a:r>
              <a:rPr lang="en-US" sz="1400" dirty="0"/>
              <a:t>seconds at 3734.8 MFLOPS </a:t>
            </a:r>
          </a:p>
          <a:p>
            <a:r>
              <a:rPr lang="en-US" sz="1400" dirty="0"/>
              <a:t> </a:t>
            </a:r>
          </a:p>
          <a:p>
            <a:r>
              <a:rPr lang="en-US" sz="1400" dirty="0"/>
              <a:t>Solution </a:t>
            </a:r>
            <a:r>
              <a:rPr lang="en-US" sz="1400" dirty="0" smtClean="0"/>
              <a:t>06---Parallel </a:t>
            </a:r>
            <a:r>
              <a:rPr lang="en-US" sz="1400" dirty="0"/>
              <a:t>matrix </a:t>
            </a:r>
            <a:r>
              <a:rPr lang="en-US" sz="1400" dirty="0" err="1"/>
              <a:t>mult</a:t>
            </a:r>
            <a:r>
              <a:rPr lang="en-US" sz="1400" dirty="0"/>
              <a:t> (dot prod), order 1024 on CPU </a:t>
            </a:r>
            <a:r>
              <a:rPr lang="en-US" sz="1400" dirty="0" smtClean="0"/>
              <a:t>=</a:t>
            </a:r>
            <a:r>
              <a:rPr lang="en-US" sz="1400" dirty="0"/>
              <a:t> 0.52 seconds at 4114.0 MFLOPS </a:t>
            </a:r>
          </a:p>
          <a:p>
            <a:r>
              <a:rPr lang="en-US" sz="1400" dirty="0"/>
              <a:t> </a:t>
            </a:r>
          </a:p>
          <a:p>
            <a:r>
              <a:rPr lang="en-US" sz="1400" dirty="0"/>
              <a:t>Solution </a:t>
            </a:r>
            <a:r>
              <a:rPr lang="en-US" sz="1400" dirty="0" smtClean="0"/>
              <a:t>07-----Parallel </a:t>
            </a:r>
            <a:r>
              <a:rPr lang="en-US" sz="1400" dirty="0"/>
              <a:t>matrix </a:t>
            </a:r>
            <a:r>
              <a:rPr lang="en-US" sz="1400" dirty="0" err="1"/>
              <a:t>mult</a:t>
            </a:r>
            <a:r>
              <a:rPr lang="en-US" sz="1400" dirty="0"/>
              <a:t> (dot prod), order 1024 on CPU </a:t>
            </a:r>
            <a:r>
              <a:rPr lang="en-US" sz="1400" dirty="0" smtClean="0"/>
              <a:t>=</a:t>
            </a:r>
            <a:r>
              <a:rPr lang="en-US" sz="1400" dirty="0"/>
              <a:t> 0.26 seconds at 8259.6 MFLOPS </a:t>
            </a:r>
          </a:p>
          <a:p>
            <a:r>
              <a:rPr lang="en-US" sz="1400" dirty="0"/>
              <a:t> </a:t>
            </a:r>
          </a:p>
          <a:p>
            <a:r>
              <a:rPr lang="en-US" sz="1400" dirty="0"/>
              <a:t>Solution </a:t>
            </a:r>
            <a:r>
              <a:rPr lang="en-US" sz="1400" dirty="0" smtClean="0"/>
              <a:t>08--- </a:t>
            </a:r>
            <a:r>
              <a:rPr lang="en-US" sz="1400" dirty="0"/>
              <a:t>Parallel matrix </a:t>
            </a:r>
            <a:r>
              <a:rPr lang="en-US" sz="1400" dirty="0" err="1"/>
              <a:t>mult</a:t>
            </a:r>
            <a:r>
              <a:rPr lang="en-US" sz="1400" dirty="0"/>
              <a:t> (dot prod), order 1024 on </a:t>
            </a:r>
            <a:r>
              <a:rPr lang="en-US" sz="1400" dirty="0" smtClean="0"/>
              <a:t>GPU =</a:t>
            </a:r>
            <a:r>
              <a:rPr lang="en-US" sz="1400" dirty="0"/>
              <a:t> 0.27 seconds at 7837.5 MFLOPS </a:t>
            </a:r>
          </a:p>
          <a:p>
            <a:r>
              <a:rPr lang="en-US" sz="1400" dirty="0"/>
              <a:t> </a:t>
            </a:r>
          </a:p>
          <a:p>
            <a:r>
              <a:rPr lang="en-US" sz="1400" dirty="0" smtClean="0"/>
              <a:t>Solution 09   --Parallel </a:t>
            </a:r>
            <a:r>
              <a:rPr lang="en-US" sz="1400" dirty="0"/>
              <a:t>matrix </a:t>
            </a:r>
            <a:r>
              <a:rPr lang="en-US" sz="1400" dirty="0" err="1"/>
              <a:t>mult</a:t>
            </a:r>
            <a:r>
              <a:rPr lang="en-US" sz="1400" dirty="0"/>
              <a:t> (dot prod), order 1024 on </a:t>
            </a:r>
            <a:r>
              <a:rPr lang="en-US" sz="1400" dirty="0" smtClean="0"/>
              <a:t>GPU =</a:t>
            </a:r>
            <a:r>
              <a:rPr lang="en-US" sz="1400" dirty="0"/>
              <a:t>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115</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147</a:t>
            </a:fld>
            <a:endParaRPr lang="en-GB">
              <a:solidFill>
                <a:prstClr val="black"/>
              </a:solidFill>
            </a:endParaRPr>
          </a:p>
        </p:txBody>
      </p:sp>
    </p:spTree>
    <p:extLst>
      <p:ext uri="{BB962C8B-B14F-4D97-AF65-F5344CB8AC3E}">
        <p14:creationId xmlns:p14="http://schemas.microsoft.com/office/powerpoint/2010/main" val="205138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176</a:t>
            </a:fld>
            <a:endParaRPr lang="en-GB">
              <a:solidFill>
                <a:prstClr val="black"/>
              </a:solidFill>
            </a:endParaRPr>
          </a:p>
        </p:txBody>
      </p:sp>
    </p:spTree>
    <p:extLst>
      <p:ext uri="{BB962C8B-B14F-4D97-AF65-F5344CB8AC3E}">
        <p14:creationId xmlns:p14="http://schemas.microsoft.com/office/powerpoint/2010/main" val="1490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397304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3</a:t>
            </a:fld>
            <a:endParaRPr lang="en-GB">
              <a:solidFill>
                <a:prstClr val="black"/>
              </a:solidFill>
            </a:endParaRPr>
          </a:p>
        </p:txBody>
      </p:sp>
    </p:spTree>
    <p:extLst>
      <p:ext uri="{BB962C8B-B14F-4D97-AF65-F5344CB8AC3E}">
        <p14:creationId xmlns:p14="http://schemas.microsoft.com/office/powerpoint/2010/main" val="175817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smtClean="0"/>
              <a:t>On the machine we’re using for SC13 at LBL, to run a job you must:</a:t>
            </a:r>
          </a:p>
          <a:p>
            <a:r>
              <a:rPr lang="en-US" dirty="0" smtClean="0"/>
              <a:t>a</a:t>
            </a:r>
            <a:r>
              <a:rPr lang="en-US" dirty="0"/>
              <a:t>. Login to carver;</a:t>
            </a:r>
          </a:p>
          <a:p>
            <a:r>
              <a:rPr lang="en-US" dirty="0"/>
              <a:t>b. Get an interactive job:</a:t>
            </a:r>
          </a:p>
          <a:p>
            <a:r>
              <a:rPr lang="en-US" dirty="0" err="1"/>
              <a:t>qsub</a:t>
            </a:r>
            <a:r>
              <a:rPr lang="en-US" dirty="0"/>
              <a:t> -q </a:t>
            </a:r>
            <a:r>
              <a:rPr lang="en-US" dirty="0" err="1"/>
              <a:t>dirac_reg</a:t>
            </a:r>
            <a:r>
              <a:rPr lang="en-US" dirty="0"/>
              <a:t> -l nodes=1 -l </a:t>
            </a:r>
            <a:r>
              <a:rPr lang="en-US" dirty="0" err="1"/>
              <a:t>walltime</a:t>
            </a:r>
            <a:r>
              <a:rPr lang="en-US" dirty="0"/>
              <a:t>=00:30:00 -I</a:t>
            </a:r>
          </a:p>
          <a:p>
            <a:r>
              <a:rPr lang="en-US" dirty="0"/>
              <a:t> </a:t>
            </a:r>
            <a:r>
              <a:rPr lang="en-US" dirty="0" smtClean="0"/>
              <a:t>c</a:t>
            </a:r>
            <a:r>
              <a:rPr lang="en-US" dirty="0"/>
              <a:t>. Inside the job, load the correct modules:</a:t>
            </a:r>
          </a:p>
          <a:p>
            <a:r>
              <a:rPr lang="en-US" dirty="0"/>
              <a:t> </a:t>
            </a:r>
            <a:r>
              <a:rPr lang="en-US" dirty="0" smtClean="0"/>
              <a:t>module </a:t>
            </a:r>
            <a:r>
              <a:rPr lang="en-US" dirty="0"/>
              <a:t>unload </a:t>
            </a:r>
            <a:r>
              <a:rPr lang="en-US" dirty="0" err="1"/>
              <a:t>pgi</a:t>
            </a:r>
            <a:r>
              <a:rPr lang="en-US" dirty="0"/>
              <a:t> </a:t>
            </a:r>
            <a:br>
              <a:rPr lang="en-US" dirty="0"/>
            </a:br>
            <a:r>
              <a:rPr lang="en-US" dirty="0"/>
              <a:t>module unload </a:t>
            </a:r>
            <a:r>
              <a:rPr lang="en-US" dirty="0" err="1"/>
              <a:t>openmpi</a:t>
            </a:r>
            <a:r>
              <a:rPr lang="en-US" dirty="0"/>
              <a:t> </a:t>
            </a:r>
            <a:br>
              <a:rPr lang="en-US" dirty="0"/>
            </a:br>
            <a:r>
              <a:rPr lang="en-US" dirty="0"/>
              <a:t>module unload </a:t>
            </a:r>
            <a:r>
              <a:rPr lang="en-US" dirty="0" err="1"/>
              <a:t>cuda</a:t>
            </a:r>
            <a:r>
              <a:rPr lang="en-US" dirty="0"/>
              <a:t> </a:t>
            </a:r>
            <a:br>
              <a:rPr lang="en-US" dirty="0"/>
            </a:br>
            <a:r>
              <a:rPr lang="en-US" dirty="0"/>
              <a:t>module load gcc-sl6 </a:t>
            </a:r>
            <a:br>
              <a:rPr lang="en-US" dirty="0"/>
            </a:br>
            <a:r>
              <a:rPr lang="en-US" dirty="0"/>
              <a:t>module load openmpi-gcc-sl6 </a:t>
            </a:r>
            <a:br>
              <a:rPr lang="en-US" dirty="0"/>
            </a:br>
            <a:r>
              <a:rPr lang="en-US" dirty="0"/>
              <a:t>module load </a:t>
            </a:r>
            <a:r>
              <a:rPr lang="en-US" dirty="0" err="1"/>
              <a:t>cuda</a:t>
            </a:r>
            <a:r>
              <a:rPr lang="en-US" dirty="0"/>
              <a:t> </a:t>
            </a:r>
          </a:p>
          <a:p>
            <a:r>
              <a:rPr lang="en-US" dirty="0" smtClean="0"/>
              <a:t>-----------------</a:t>
            </a:r>
          </a:p>
          <a:p>
            <a:r>
              <a:rPr lang="en-US" dirty="0"/>
              <a:t>Dear all</a:t>
            </a:r>
            <a:r>
              <a:rPr lang="en-US" dirty="0" smtClean="0"/>
              <a:t>,</a:t>
            </a:r>
            <a:endParaRPr lang="en-US" dirty="0"/>
          </a:p>
          <a:p>
            <a:r>
              <a:rPr lang="en-US" dirty="0"/>
              <a:t>The version of GCC suggested in previous emails (gcc-sl6) doesn’t work on the head nodes, which means that our trainees would have to develop their code on the GPU nodes (using interactive sessions) instead</a:t>
            </a:r>
            <a:r>
              <a:rPr lang="en-US" dirty="0" smtClean="0"/>
              <a:t>.</a:t>
            </a:r>
            <a:endParaRPr lang="en-US" dirty="0"/>
          </a:p>
          <a:p>
            <a:r>
              <a:rPr lang="en-US" dirty="0"/>
              <a:t>Our concern is that we’re expecting to have more attendees than there are nodes, which means that we’d have to make sure that we can have multiple interactive sessions active on each node. Presumably we could achieve this by instructing the trainees to request nodes=1:ppn=1 - does this match our current training instructions</a:t>
            </a:r>
            <a:r>
              <a:rPr lang="en-US" dirty="0" smtClean="0"/>
              <a:t>?</a:t>
            </a:r>
            <a:endParaRPr lang="en-US" dirty="0"/>
          </a:p>
          <a:p>
            <a:r>
              <a:rPr lang="en-US" dirty="0"/>
              <a:t>Cheers</a:t>
            </a:r>
            <a:r>
              <a:rPr lang="en-US" dirty="0" smtClean="0"/>
              <a:t>,</a:t>
            </a:r>
            <a:endParaRPr lang="en-US" dirty="0"/>
          </a:p>
          <a:p>
            <a:r>
              <a:rPr lang="en-US" dirty="0" smtClean="0"/>
              <a:t>James</a:t>
            </a:r>
            <a:endParaRPr lang="en-US"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17</a:t>
            </a:fld>
            <a:endParaRPr lang="en-US"/>
          </a:p>
        </p:txBody>
      </p:sp>
    </p:spTree>
    <p:extLst>
      <p:ext uri="{BB962C8B-B14F-4D97-AF65-F5344CB8AC3E}">
        <p14:creationId xmlns:p14="http://schemas.microsoft.com/office/powerpoint/2010/main" val="384352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34</a:t>
            </a:fld>
            <a:endParaRPr lang="en-GB">
              <a:solidFill>
                <a:prstClr val="black"/>
              </a:solidFill>
            </a:endParaRPr>
          </a:p>
        </p:txBody>
      </p:sp>
    </p:spTree>
    <p:extLst>
      <p:ext uri="{BB962C8B-B14F-4D97-AF65-F5344CB8AC3E}">
        <p14:creationId xmlns:p14="http://schemas.microsoft.com/office/powerpoint/2010/main" val="374919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41</a:t>
            </a:fld>
            <a:endParaRPr lang="en-GB">
              <a:solidFill>
                <a:prstClr val="black"/>
              </a:solidFill>
            </a:endParaRPr>
          </a:p>
        </p:txBody>
      </p:sp>
    </p:spTree>
    <p:extLst>
      <p:ext uri="{BB962C8B-B14F-4D97-AF65-F5344CB8AC3E}">
        <p14:creationId xmlns:p14="http://schemas.microsoft.com/office/powerpoint/2010/main" val="1128784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53</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54</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55</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5"/>
          <p:cNvSpPr>
            <a:spLocks noChangeArrowheads="1"/>
          </p:cNvSpPr>
          <p:nvPr/>
        </p:nvSpPr>
        <p:spPr bwMode="auto">
          <a:xfrm>
            <a:off x="0" y="0"/>
            <a:ext cx="9144000" cy="6858000"/>
          </a:xfrm>
          <a:prstGeom prst="rect">
            <a:avLst/>
          </a:prstGeom>
          <a:ln>
            <a:noFill/>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en-US" sz="1800">
              <a:solidFill>
                <a:srgbClr val="FFFFFF"/>
              </a:solidFill>
              <a:ea typeface="Arial" pitchFamily="-112" charset="0"/>
              <a:cs typeface="Arial" pitchFamily="-112" charset="0"/>
            </a:endParaRPr>
          </a:p>
        </p:txBody>
      </p:sp>
      <p:sp>
        <p:nvSpPr>
          <p:cNvPr id="5123" name="Rectangle 3"/>
          <p:cNvSpPr>
            <a:spLocks noGrp="1" noChangeArrowheads="1"/>
          </p:cNvSpPr>
          <p:nvPr>
            <p:ph type="ctrTitle"/>
          </p:nvPr>
        </p:nvSpPr>
        <p:spPr>
          <a:xfrm>
            <a:off x="1600200" y="1598613"/>
            <a:ext cx="7313613" cy="1828800"/>
          </a:xfrm>
        </p:spPr>
        <p:txBody>
          <a:bodyPr/>
          <a:lstStyle>
            <a:lvl1pPr>
              <a:defRPr>
                <a:solidFill>
                  <a:srgbClr val="6496FA"/>
                </a:solidFill>
                <a:latin typeface="Helvetica"/>
                <a:cs typeface="Helvetica"/>
              </a:defRPr>
            </a:lvl1pPr>
          </a:lstStyle>
          <a:p>
            <a:r>
              <a:rPr lang="en-US" smtClean="0"/>
              <a:t>Click to edit Master title style</a:t>
            </a:r>
            <a:endParaRPr lang="en-US"/>
          </a:p>
        </p:txBody>
      </p:sp>
      <p:sp>
        <p:nvSpPr>
          <p:cNvPr id="5124" name="Rectangle 4"/>
          <p:cNvSpPr>
            <a:spLocks noGrp="1" noChangeArrowheads="1"/>
          </p:cNvSpPr>
          <p:nvPr>
            <p:ph type="subTitle" idx="1"/>
          </p:nvPr>
        </p:nvSpPr>
        <p:spPr>
          <a:xfrm>
            <a:off x="2286000" y="3429000"/>
            <a:ext cx="6627813" cy="1828800"/>
          </a:xfrm>
        </p:spPr>
        <p:txBody>
          <a:bodyPr/>
          <a:lstStyle>
            <a:lvl1pPr marL="0" indent="0" algn="ctr">
              <a:buFont typeface="Wingdings" pitchFamily="18" charset="2"/>
              <a:buNone/>
              <a:defRPr sz="1400"/>
            </a:lvl1pPr>
          </a:lstStyle>
          <a:p>
            <a:r>
              <a:rPr lang="en-US" smtClean="0"/>
              <a:t>Click to edit Master subtitle style</a:t>
            </a:r>
            <a:endParaRPr lang="en-US"/>
          </a:p>
        </p:txBody>
      </p:sp>
      <p:sp>
        <p:nvSpPr>
          <p:cNvPr id="22" name="Rectangle 9"/>
          <p:cNvSpPr>
            <a:spLocks noGrp="1" noChangeArrowheads="1"/>
          </p:cNvSpPr>
          <p:nvPr>
            <p:ph type="sldNum" sz="quarter" idx="10"/>
          </p:nvPr>
        </p:nvSpPr>
        <p:spPr>
          <a:xfrm>
            <a:off x="7010400" y="6619875"/>
            <a:ext cx="2133600" cy="238125"/>
          </a:xfrm>
          <a:prstGeom prst="rect">
            <a:avLst/>
          </a:prstGeom>
        </p:spPr>
        <p:txBody>
          <a:bodyPr/>
          <a:lstStyle>
            <a:lvl1pPr>
              <a:defRPr/>
            </a:lvl1pPr>
          </a:lstStyle>
          <a:p>
            <a:fld id="{C17DB1ED-F5BE-4A37-95A6-2E314B0D62EF}"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7010400" y="6619875"/>
            <a:ext cx="2133600" cy="238125"/>
          </a:xfrm>
          <a:prstGeom prst="rect">
            <a:avLst/>
          </a:prstGeom>
        </p:spPr>
        <p:txBody>
          <a:bodyPr/>
          <a:lstStyle>
            <a:lvl1pPr>
              <a:defRPr>
                <a:latin typeface="Helvetica" pitchFamily="34" charset="0"/>
              </a:defRPr>
            </a:lvl1pPr>
          </a:lstStyle>
          <a:p>
            <a:fld id="{83DE1DA3-95D8-49C8-B217-41DF0875E89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38923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266450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103918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580181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065653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243048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278724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044342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405723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976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0"/>
            <a:ext cx="2055813" cy="6399213"/>
          </a:xfrm>
        </p:spPr>
        <p:txBody>
          <a:bodyPr vert="eaVert"/>
          <a:lstStyle>
            <a:lvl1pPr>
              <a:defRPr>
                <a:latin typeface="Helvetica"/>
                <a:cs typeface="Helvetica"/>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0"/>
            <a:ext cx="6018212" cy="6399213"/>
          </a:xfrm>
        </p:spPr>
        <p:txBody>
          <a:bodyPr vert="eaVert"/>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7010400" y="6619875"/>
            <a:ext cx="2133600" cy="238125"/>
          </a:xfrm>
          <a:prstGeom prst="rect">
            <a:avLst/>
          </a:prstGeom>
        </p:spPr>
        <p:txBody>
          <a:bodyPr/>
          <a:lstStyle>
            <a:lvl1pPr>
              <a:defRPr>
                <a:latin typeface="Helvetica" pitchFamily="34" charset="0"/>
              </a:defRPr>
            </a:lvl1pPr>
          </a:lstStyle>
          <a:p>
            <a:fld id="{BC5A287B-6438-4D4D-81D7-99B5254A0EB0}"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1321253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775283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194996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499644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55781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3296303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32347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92422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917819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00843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2" descr="Untitled-1 copy"/>
          <p:cNvPicPr>
            <a:picLocks noChangeAspect="1" noChangeArrowheads="1"/>
          </p:cNvPicPr>
          <p:nvPr/>
        </p:nvPicPr>
        <p:blipFill>
          <a:blip r:embed="rId2" cstate="print"/>
          <a:srcRect/>
          <a:stretch>
            <a:fillRect/>
          </a:stretch>
        </p:blipFill>
        <p:spPr bwMode="auto">
          <a:xfrm>
            <a:off x="323850" y="6086475"/>
            <a:ext cx="1619250" cy="427038"/>
          </a:xfrm>
          <a:prstGeom prst="rect">
            <a:avLst/>
          </a:prstGeom>
          <a:noFill/>
          <a:ln w="9525">
            <a:noFill/>
            <a:miter lim="800000"/>
            <a:headEnd/>
            <a:tailEnd/>
          </a:ln>
        </p:spPr>
      </p:pic>
      <p:pic>
        <p:nvPicPr>
          <p:cNvPr id="5" name="Picture 14" descr="Untitled-2 copy"/>
          <p:cNvPicPr>
            <a:picLocks noChangeAspect="1" noChangeArrowheads="1"/>
          </p:cNvPicPr>
          <p:nvPr/>
        </p:nvPicPr>
        <p:blipFill>
          <a:blip r:embed="rId3" cstate="print"/>
          <a:srcRect/>
          <a:stretch>
            <a:fillRect/>
          </a:stretch>
        </p:blipFill>
        <p:spPr bwMode="auto">
          <a:xfrm>
            <a:off x="7562850" y="5157788"/>
            <a:ext cx="1235075" cy="1374775"/>
          </a:xfrm>
          <a:prstGeom prst="rect">
            <a:avLst/>
          </a:prstGeom>
          <a:noFill/>
          <a:ln w="9525">
            <a:noFill/>
            <a:miter lim="800000"/>
            <a:headEnd/>
            <a:tailEnd/>
          </a:ln>
        </p:spPr>
      </p:pic>
      <p:sp>
        <p:nvSpPr>
          <p:cNvPr id="273411" name="Rectangle 3"/>
          <p:cNvSpPr>
            <a:spLocks noGrp="1" noChangeArrowheads="1"/>
          </p:cNvSpPr>
          <p:nvPr>
            <p:ph type="ctrTitle" sz="quarter"/>
          </p:nvPr>
        </p:nvSpPr>
        <p:spPr>
          <a:xfrm>
            <a:off x="685800" y="1844675"/>
            <a:ext cx="7772400" cy="1736725"/>
          </a:xfrm>
        </p:spPr>
        <p:txBody>
          <a:bodyPr anchor="b" anchorCtr="1"/>
          <a:lstStyle>
            <a:lvl1pPr>
              <a:defRPr sz="5400"/>
            </a:lvl1pPr>
          </a:lstStyle>
          <a:p>
            <a:r>
              <a:rPr lang="en-US" dirty="0"/>
              <a:t>Click to edit Master title style</a:t>
            </a:r>
          </a:p>
        </p:txBody>
      </p:sp>
      <p:sp>
        <p:nvSpPr>
          <p:cNvPr id="273412" name="Rectangle 4"/>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dirty="0"/>
              <a:t>Click to edit Master subtitle style</a:t>
            </a:r>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854688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898703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5573809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11774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06754201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40680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0928494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928136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257091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15610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a:xfrm>
            <a:off x="457200" y="1128681"/>
            <a:ext cx="8229600" cy="5005419"/>
          </a:xfrm>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Rectangle 4"/>
          <p:cNvSpPr>
            <a:spLocks noGrp="1" noChangeArrowheads="1"/>
          </p:cNvSpPr>
          <p:nvPr>
            <p:ph type="sldNum" sz="quarter" idx="10"/>
          </p:nvPr>
        </p:nvSpPr>
        <p:spPr>
          <a:ln/>
        </p:spPr>
        <p:txBody>
          <a:bodyPr/>
          <a:lstStyle>
            <a:lvl1pPr>
              <a:defRPr/>
            </a:lvl1pPr>
          </a:lstStyle>
          <a:p>
            <a:fld id="{9F40CBFC-5BBF-BE46-B5F8-CA7B0B2CAD52}" type="slidenum">
              <a:rPr lang="en-US"/>
              <a:pPr/>
              <a:t>‹#›</a:t>
            </a:fld>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105648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796154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68410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54253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8066189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086145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135483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229499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54033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2198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fld id="{2956375C-98C9-1542-AF08-27CC9CF37A17}" type="slidenum">
              <a:rPr lang="en-US"/>
              <a:pPr/>
              <a:t>‹#›</a:t>
            </a:fld>
            <a:endParaRPr lang="en-US"/>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0715175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200714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890271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3357409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2816372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438515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4959814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979592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228385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75388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57200" y="1165195"/>
            <a:ext cx="4038600" cy="49689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Content Placeholder 3"/>
          <p:cNvSpPr>
            <a:spLocks noGrp="1"/>
          </p:cNvSpPr>
          <p:nvPr>
            <p:ph sz="half" idx="2"/>
          </p:nvPr>
        </p:nvSpPr>
        <p:spPr>
          <a:xfrm>
            <a:off x="4648200" y="1165195"/>
            <a:ext cx="4038600" cy="49689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Rectangle 4"/>
          <p:cNvSpPr>
            <a:spLocks noGrp="1" noChangeArrowheads="1"/>
          </p:cNvSpPr>
          <p:nvPr>
            <p:ph type="sldNum" sz="quarter" idx="10"/>
          </p:nvPr>
        </p:nvSpPr>
        <p:spPr>
          <a:ln/>
        </p:spPr>
        <p:txBody>
          <a:bodyPr/>
          <a:lstStyle>
            <a:lvl1pPr>
              <a:defRPr/>
            </a:lvl1pPr>
          </a:lstStyle>
          <a:p>
            <a:fld id="{C0B71EA6-1C6A-4A44-AA25-AD75F7F4AF21}" type="slidenum">
              <a:rPr lang="en-US"/>
              <a:pPr/>
              <a:t>‹#›</a:t>
            </a:fld>
            <a:endParaRPr 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976201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346884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255740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559405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269323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1786233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8058665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1068469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530055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50915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7" name="Rectangle 4"/>
          <p:cNvSpPr>
            <a:spLocks noGrp="1" noChangeArrowheads="1"/>
          </p:cNvSpPr>
          <p:nvPr>
            <p:ph type="sldNum" sz="quarter" idx="10"/>
          </p:nvPr>
        </p:nvSpPr>
        <p:spPr>
          <a:ln/>
        </p:spPr>
        <p:txBody>
          <a:bodyPr/>
          <a:lstStyle>
            <a:lvl1pPr>
              <a:defRPr/>
            </a:lvl1pPr>
          </a:lstStyle>
          <a:p>
            <a:fld id="{550F3F97-AF3E-3C41-8F9F-9F064A57EBFD}" type="slidenum">
              <a:rPr lang="en-US"/>
              <a:pPr/>
              <a:t>‹#›</a:t>
            </a:fld>
            <a:endParaRPr lang="en-US"/>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1039551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58619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549637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6636339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181965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6921996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3803999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9822080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5987285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6908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Rectangle 4"/>
          <p:cNvSpPr>
            <a:spLocks noGrp="1" noChangeArrowheads="1"/>
          </p:cNvSpPr>
          <p:nvPr>
            <p:ph type="sldNum" sz="quarter" idx="10"/>
          </p:nvPr>
        </p:nvSpPr>
        <p:spPr>
          <a:ln/>
        </p:spPr>
        <p:txBody>
          <a:bodyPr/>
          <a:lstStyle>
            <a:lvl1pPr>
              <a:defRPr/>
            </a:lvl1pPr>
          </a:lstStyle>
          <a:p>
            <a:fld id="{6A061201-FE08-7747-ADEF-F1A158C02521}" type="slidenum">
              <a:rPr lang="en-US"/>
              <a:pPr/>
              <a:t>‹#›</a:t>
            </a:fld>
            <a:endParaRPr lang="en-US"/>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4858428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080001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09597371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5840169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6894448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7727024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7381380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4291225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7069227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17643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fld id="{D8C4B2C0-7224-C74D-9F66-512F52DAB8DE}" type="slidenum">
              <a:rPr lang="en-US"/>
              <a:pPr/>
              <a:t>‹#›</a:t>
            </a:fld>
            <a:endParaRPr lang="en-US"/>
          </a:p>
        </p:txBody>
      </p:sp>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554397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159046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335293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992081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971929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618412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175574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82202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131076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6416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E811DE22-80D0-E74F-BD04-AE7034BC8630}" type="slidenum">
              <a:rPr lang="en-US"/>
              <a:pPr/>
              <a:t>‹#›</a:t>
            </a:fld>
            <a:endParaRPr lang="en-US"/>
          </a:p>
        </p:txBody>
      </p:sp>
    </p:spTree>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2D2D49-5822-6049-9422-DE5B2D3A9459}" type="datetimeFigureOut">
              <a:rPr lang="en-US">
                <a:solidFill>
                  <a:prstClr val="black">
                    <a:tint val="75000"/>
                  </a:prstClr>
                </a:solidFill>
              </a:rPr>
              <a:pPr/>
              <a:t>11/18/2013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896719B-9FD1-D649-80A9-72C010E2E609}"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486520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28E92F9-5391-4919-814D-C9F22F3167A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1988132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1BE7594-CBFF-4D4F-AA34-1BC6A9CAC2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921743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B98E148-66CC-45B1-B3E4-44F056F55D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3123263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AF9AC4F-4981-4A4B-864F-73BC09BAB9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770157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E50AC2C-4BE4-4D28-957B-8C81407A2C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2940468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E2ADFD7-59C5-4307-97F5-07781F854A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702937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D35422A-8DD1-44ED-8944-90F3296FB3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95004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A90B4BD-0A2C-479A-8E13-EB2A857FA04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217160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139A87F-DA85-41C0-A63D-BCCDEAFB48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359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SzPct val="150000"/>
              <a:buFont typeface="Wingdings" pitchFamily="2" charset="2"/>
              <a:buChar cha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6AB6A994-D63D-E44F-AEB2-C1D8E93345A5}" type="slidenum">
              <a:rPr lang="en-US"/>
              <a:pPr/>
              <a:t>‹#›</a:t>
            </a:fld>
            <a:endParaRPr lang="en-US"/>
          </a:p>
        </p:txBody>
      </p:sp>
    </p:spTree>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40DB66C-605E-4A5D-B2EF-6FC65835A5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8394337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397410E-F0EB-47E2-BAB6-566F0682FA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294972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3265830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8242023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3122692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360009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2621287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490311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3365089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94105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4"/>
          <p:cNvSpPr>
            <a:spLocks noGrp="1" noChangeArrowheads="1"/>
          </p:cNvSpPr>
          <p:nvPr>
            <p:ph type="sldNum" sz="quarter" idx="10"/>
          </p:nvPr>
        </p:nvSpPr>
        <p:spPr>
          <a:ln/>
        </p:spPr>
        <p:txBody>
          <a:bodyPr/>
          <a:lstStyle>
            <a:lvl1pPr>
              <a:defRPr/>
            </a:lvl1pPr>
          </a:lstStyle>
          <a:p>
            <a:fld id="{BEBB4E56-CDFD-CF4F-8C6A-EB7CFEF2B6A8}" type="slidenum">
              <a:rPr lang="en-US"/>
              <a:pPr/>
              <a:t>‹#›</a:t>
            </a:fld>
            <a:endParaRPr lang="en-US"/>
          </a:p>
        </p:txBody>
      </p:sp>
    </p:spTree>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45972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8865616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47560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9462"/>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457200" y="274638"/>
            <a:ext cx="6019800" cy="58594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4"/>
          <p:cNvSpPr>
            <a:spLocks noGrp="1" noChangeArrowheads="1"/>
          </p:cNvSpPr>
          <p:nvPr>
            <p:ph type="sldNum" sz="quarter" idx="10"/>
          </p:nvPr>
        </p:nvSpPr>
        <p:spPr>
          <a:ln/>
        </p:spPr>
        <p:txBody>
          <a:bodyPr/>
          <a:lstStyle>
            <a:lvl1pPr>
              <a:defRPr/>
            </a:lvl1pPr>
          </a:lstStyle>
          <a:p>
            <a:fld id="{C3BC80A6-3D76-0C4B-A2AD-CB1ECCA5912A}" type="slidenum">
              <a:rPr lang="en-US"/>
              <a:pPr/>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5"/>
          <p:cNvSpPr>
            <a:spLocks noChangeArrowheads="1"/>
          </p:cNvSpPr>
          <p:nvPr/>
        </p:nvSpPr>
        <p:spPr bwMode="auto">
          <a:xfrm>
            <a:off x="0" y="0"/>
            <a:ext cx="9144000" cy="6858000"/>
          </a:xfrm>
          <a:prstGeom prst="rect">
            <a:avLst/>
          </a:prstGeom>
          <a:ln>
            <a:noFill/>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en-US" sz="1800">
              <a:solidFill>
                <a:srgbClr val="FFFFFF"/>
              </a:solidFill>
              <a:ea typeface="Arial" pitchFamily="-112" charset="0"/>
              <a:cs typeface="Arial" pitchFamily="-112" charset="0"/>
            </a:endParaRPr>
          </a:p>
        </p:txBody>
      </p:sp>
      <p:sp>
        <p:nvSpPr>
          <p:cNvPr id="5123" name="Rectangle 3"/>
          <p:cNvSpPr>
            <a:spLocks noGrp="1" noChangeArrowheads="1"/>
          </p:cNvSpPr>
          <p:nvPr>
            <p:ph type="ctrTitle"/>
          </p:nvPr>
        </p:nvSpPr>
        <p:spPr>
          <a:xfrm>
            <a:off x="1600200" y="1598613"/>
            <a:ext cx="7313613" cy="1828800"/>
          </a:xfrm>
        </p:spPr>
        <p:txBody>
          <a:bodyPr/>
          <a:lstStyle>
            <a:lvl1pPr>
              <a:defRPr>
                <a:solidFill>
                  <a:srgbClr val="6496FA"/>
                </a:solidFill>
                <a:latin typeface="Helvetica"/>
                <a:cs typeface="Helvetica"/>
              </a:defRPr>
            </a:lvl1pPr>
          </a:lstStyle>
          <a:p>
            <a:r>
              <a:rPr lang="en-US" smtClean="0"/>
              <a:t>Click to edit Master title style</a:t>
            </a:r>
            <a:endParaRPr lang="en-US"/>
          </a:p>
        </p:txBody>
      </p:sp>
      <p:sp>
        <p:nvSpPr>
          <p:cNvPr id="5124" name="Rectangle 4"/>
          <p:cNvSpPr>
            <a:spLocks noGrp="1" noChangeArrowheads="1"/>
          </p:cNvSpPr>
          <p:nvPr>
            <p:ph type="subTitle" idx="1"/>
          </p:nvPr>
        </p:nvSpPr>
        <p:spPr>
          <a:xfrm>
            <a:off x="2286000" y="3429000"/>
            <a:ext cx="6627813" cy="1828800"/>
          </a:xfrm>
        </p:spPr>
        <p:txBody>
          <a:bodyPr/>
          <a:lstStyle>
            <a:lvl1pPr marL="0" indent="0" algn="ctr">
              <a:buFont typeface="Wingdings" pitchFamily="18" charset="2"/>
              <a:buNone/>
              <a:defRPr sz="1400"/>
            </a:lvl1pPr>
          </a:lstStyle>
          <a:p>
            <a:r>
              <a:rPr lang="en-US" smtClean="0"/>
              <a:t>Click to edit Master subtitle style</a:t>
            </a:r>
            <a:endParaRPr lang="en-US"/>
          </a:p>
        </p:txBody>
      </p:sp>
      <p:sp>
        <p:nvSpPr>
          <p:cNvPr id="22" name="Rectangle 9"/>
          <p:cNvSpPr>
            <a:spLocks noGrp="1" noChangeArrowheads="1"/>
          </p:cNvSpPr>
          <p:nvPr>
            <p:ph type="sldNum" sz="quarter" idx="10"/>
          </p:nvPr>
        </p:nvSpPr>
        <p:spPr>
          <a:xfrm>
            <a:off x="7010400" y="6619875"/>
            <a:ext cx="2133600" cy="238125"/>
          </a:xfrm>
          <a:prstGeom prst="rect">
            <a:avLst/>
          </a:prstGeom>
        </p:spPr>
        <p:txBody>
          <a:bodyPr/>
          <a:lstStyle>
            <a:lvl1pPr>
              <a:defRPr/>
            </a:lvl1pPr>
          </a:lstStyle>
          <a:p>
            <a:fld id="{C17DB1ED-F5BE-4A37-95A6-2E314B0D62EF}"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SzPct val="150000"/>
              <a:buFont typeface="Wingdings" pitchFamily="2" charset="2"/>
              <a:buChar cha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4F1CAA1B-8094-46ED-BAF3-3208F17E2D0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smtClean="0"/>
              <a:t>Click to edit Master title style</a:t>
            </a:r>
            <a:endParaRPr lang="en-US"/>
          </a:p>
        </p:txBody>
      </p:sp>
      <p:sp>
        <p:nvSpPr>
          <p:cNvPr id="3" name="Content Placeholder 2"/>
          <p:cNvSpPr>
            <a:spLocks noGrp="1"/>
          </p:cNvSpPr>
          <p:nvPr>
            <p:ph sz="half" idx="1"/>
          </p:nvPr>
        </p:nvSpPr>
        <p:spPr>
          <a:xfrm>
            <a:off x="455613" y="1143000"/>
            <a:ext cx="4037012" cy="5256213"/>
          </a:xfrm>
        </p:spPr>
        <p:txBody>
          <a:bodyPr/>
          <a:lstStyle>
            <a:lvl1pPr>
              <a:buFont typeface="Wingdings" pitchFamily="2" charset="2"/>
              <a:buChar char="§"/>
              <a:defRPr sz="2800">
                <a:latin typeface="Helvetica"/>
                <a:cs typeface="Helvetica"/>
              </a:defRPr>
            </a:lvl1pPr>
            <a:lvl2pPr>
              <a:defRPr sz="2400">
                <a:latin typeface="Helvetica"/>
                <a:cs typeface="Helvetica"/>
              </a:defRPr>
            </a:lvl2pPr>
            <a:lvl3pPr>
              <a:defRPr sz="2000">
                <a:latin typeface="Helvetica"/>
                <a:cs typeface="Helvetica"/>
              </a:defRPr>
            </a:lvl3pPr>
            <a:lvl4pPr>
              <a:defRPr sz="1800">
                <a:latin typeface="Helvetica"/>
                <a:cs typeface="Helvetica"/>
              </a:defRPr>
            </a:lvl4pPr>
            <a:lvl5pPr>
              <a:defRPr sz="180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5025" y="1143000"/>
            <a:ext cx="4037013" cy="5256213"/>
          </a:xfrm>
        </p:spPr>
        <p:txBody>
          <a:bodyPr/>
          <a:lstStyle>
            <a:lvl1pPr>
              <a:buFont typeface="Wingdings" pitchFamily="2" charset="2"/>
              <a:buChar char="§"/>
              <a:defRPr sz="2800">
                <a:latin typeface="Helvetica"/>
                <a:cs typeface="Helvetica"/>
              </a:defRPr>
            </a:lvl1pPr>
            <a:lvl2pPr>
              <a:defRPr sz="2400">
                <a:latin typeface="Helvetica"/>
                <a:cs typeface="Helvetica"/>
              </a:defRPr>
            </a:lvl2pPr>
            <a:lvl3pPr>
              <a:defRPr sz="2000">
                <a:latin typeface="Helvetica"/>
                <a:cs typeface="Helvetica"/>
              </a:defRPr>
            </a:lvl3pPr>
            <a:lvl4pPr>
              <a:defRPr sz="1800">
                <a:latin typeface="Helvetica"/>
                <a:cs typeface="Helvetica"/>
              </a:defRPr>
            </a:lvl4pPr>
            <a:lvl5pPr>
              <a:defRPr sz="180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a:xfrm>
            <a:off x="6933126" y="6529723"/>
            <a:ext cx="2133600" cy="238125"/>
          </a:xfrm>
          <a:prstGeom prst="rect">
            <a:avLst/>
          </a:prstGeom>
        </p:spPr>
        <p:txBody>
          <a:bodyPr/>
          <a:lstStyle>
            <a:lvl1pPr>
              <a:defRPr>
                <a:latin typeface="Helvetica" pitchFamily="34" charset="0"/>
              </a:defRPr>
            </a:lvl1pPr>
          </a:lstStyle>
          <a:p>
            <a:fld id="{7448D8ED-58D8-4F6C-A028-32DD885F32C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Helvetica"/>
                <a:cs typeface="Helvetica"/>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Helvetica"/>
                <a:cs typeface="Helvetica"/>
              </a:defRPr>
            </a:lvl1pPr>
            <a:lvl2pPr>
              <a:defRPr sz="2000">
                <a:latin typeface="Helvetica"/>
                <a:cs typeface="Helvetica"/>
              </a:defRPr>
            </a:lvl2pPr>
            <a:lvl3pPr>
              <a:defRPr sz="1800">
                <a:latin typeface="Helvetica"/>
                <a:cs typeface="Helvetica"/>
              </a:defRPr>
            </a:lvl3pPr>
            <a:lvl4pPr>
              <a:defRPr sz="1600">
                <a:latin typeface="Helvetica"/>
                <a:cs typeface="Helvetica"/>
              </a:defRPr>
            </a:lvl4pPr>
            <a:lvl5pPr>
              <a:defRPr sz="1600">
                <a:latin typeface="Helvetica"/>
                <a:cs typeface="Helvetica"/>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Helvetica"/>
                <a:cs typeface="Helvetica"/>
              </a:defRPr>
            </a:lvl1pPr>
            <a:lvl2pPr>
              <a:defRPr sz="2000">
                <a:latin typeface="Helvetica"/>
                <a:cs typeface="Helvetica"/>
              </a:defRPr>
            </a:lvl2pPr>
            <a:lvl3pPr>
              <a:defRPr sz="1800">
                <a:latin typeface="Helvetica"/>
                <a:cs typeface="Helvetica"/>
              </a:defRPr>
            </a:lvl3pPr>
            <a:lvl4pPr>
              <a:defRPr sz="1600">
                <a:latin typeface="Helvetica"/>
                <a:cs typeface="Helvetica"/>
              </a:defRPr>
            </a:lvl4pPr>
            <a:lvl5pPr>
              <a:defRPr sz="1600">
                <a:latin typeface="Helvetica"/>
                <a:cs typeface="Helvetica"/>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7010400" y="6619875"/>
            <a:ext cx="2133600" cy="238125"/>
          </a:xfrm>
          <a:prstGeom prst="rect">
            <a:avLst/>
          </a:prstGeom>
        </p:spPr>
        <p:txBody>
          <a:bodyPr/>
          <a:lstStyle>
            <a:lvl1pPr>
              <a:defRPr>
                <a:latin typeface="Helvetica" pitchFamily="34" charset="0"/>
              </a:defRPr>
            </a:lvl1pPr>
          </a:lstStyle>
          <a:p>
            <a:fld id="{CA0A7039-ACAA-400F-A0D8-C7889984359B}"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B0CD7B46-BB29-406E-BF5D-835132913A9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D14C5790-8296-4688-8D3C-71A1C7EC1C9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4F1CAA1B-8094-46ED-BAF3-3208F17E2D0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CC8AA235-B5EF-4F4D-B810-2BE21478B65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200397FA-48A2-43A7-A2B5-7B08ACF3ED58}"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7010400" y="6619875"/>
            <a:ext cx="2133600" cy="238125"/>
          </a:xfrm>
          <a:prstGeom prst="rect">
            <a:avLst/>
          </a:prstGeom>
        </p:spPr>
        <p:txBody>
          <a:bodyPr/>
          <a:lstStyle>
            <a:lvl1pPr>
              <a:defRPr>
                <a:latin typeface="Helvetica" pitchFamily="34" charset="0"/>
              </a:defRPr>
            </a:lvl1pPr>
          </a:lstStyle>
          <a:p>
            <a:fld id="{83DE1DA3-95D8-49C8-B217-41DF0875E89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0"/>
            <a:ext cx="2055813" cy="6399213"/>
          </a:xfrm>
        </p:spPr>
        <p:txBody>
          <a:bodyPr vert="eaVert"/>
          <a:lstStyle>
            <a:lvl1pPr>
              <a:defRPr>
                <a:latin typeface="Helvetica"/>
                <a:cs typeface="Helvetica"/>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0"/>
            <a:ext cx="6018212" cy="6399213"/>
          </a:xfrm>
        </p:spPr>
        <p:txBody>
          <a:bodyPr vert="eaVert"/>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7010400" y="6619875"/>
            <a:ext cx="2133600" cy="238125"/>
          </a:xfrm>
          <a:prstGeom prst="rect">
            <a:avLst/>
          </a:prstGeom>
        </p:spPr>
        <p:txBody>
          <a:bodyPr/>
          <a:lstStyle>
            <a:lvl1pPr>
              <a:defRPr>
                <a:latin typeface="Helvetica" pitchFamily="34" charset="0"/>
              </a:defRPr>
            </a:lvl1pPr>
          </a:lstStyle>
          <a:p>
            <a:fld id="{BC5A287B-6438-4D4D-81D7-99B5254A0EB0}"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82563" y="446088"/>
            <a:ext cx="7315200" cy="7461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76350"/>
            <a:ext cx="4073525" cy="4972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83125" y="1276350"/>
            <a:ext cx="4075113" cy="4972050"/>
          </a:xfrm>
        </p:spPr>
        <p:txBody>
          <a:bodyPr/>
          <a:lstStyle/>
          <a:p>
            <a:pPr lvl="0"/>
            <a:endParaRPr lang="en-US" noProof="0" smtClean="0"/>
          </a:p>
        </p:txBody>
      </p:sp>
      <p:sp>
        <p:nvSpPr>
          <p:cNvPr id="5" name="Rectangle 2"/>
          <p:cNvSpPr>
            <a:spLocks noGrp="1" noChangeArrowheads="1"/>
          </p:cNvSpPr>
          <p:nvPr>
            <p:ph type="ftr" sz="quarter" idx="10"/>
          </p:nvPr>
        </p:nvSpPr>
        <p:spPr>
          <a:xfrm>
            <a:off x="3124200" y="6596063"/>
            <a:ext cx="2895600" cy="261937"/>
          </a:xfrm>
          <a:prstGeom prst="rect">
            <a:avLst/>
          </a:prstGeom>
          <a:ln/>
        </p:spPr>
        <p:txBody>
          <a:bodyPr/>
          <a:lstStyle>
            <a:lvl1pPr>
              <a:defRPr/>
            </a:lvl1pPr>
          </a:lstStyle>
          <a:p>
            <a:pPr>
              <a:defRPr/>
            </a:pPr>
            <a:endParaRPr lang="en-US">
              <a:solidFill>
                <a:srgbClr val="000000"/>
              </a:solidFill>
            </a:endParaRPr>
          </a:p>
        </p:txBody>
      </p:sp>
      <p:sp>
        <p:nvSpPr>
          <p:cNvPr id="6" name="Rectangle 3"/>
          <p:cNvSpPr>
            <a:spLocks noGrp="1" noChangeArrowheads="1"/>
          </p:cNvSpPr>
          <p:nvPr>
            <p:ph type="sldNum" sz="quarter" idx="11"/>
          </p:nvPr>
        </p:nvSpPr>
        <p:spPr>
          <a:xfrm>
            <a:off x="7010400" y="6619875"/>
            <a:ext cx="2133600" cy="238125"/>
          </a:xfrm>
          <a:prstGeom prst="rect">
            <a:avLst/>
          </a:prstGeom>
          <a:ln/>
        </p:spPr>
        <p:txBody>
          <a:bodyPr/>
          <a:lstStyle>
            <a:lvl1pPr>
              <a:defRPr/>
            </a:lvl1pPr>
          </a:lstStyle>
          <a:p>
            <a:pPr>
              <a:defRPr/>
            </a:pPr>
            <a:fld id="{FE35251F-CC3B-4FDA-832B-30A217A50EC6}" type="slidenum">
              <a:rPr lang="en-US">
                <a:solidFill>
                  <a:srgbClr val="000000"/>
                </a:solidFill>
              </a:rPr>
              <a:pPr>
                <a:defRPr/>
              </a:pPr>
              <a:t>‹#›</a:t>
            </a:fld>
            <a:endParaRPr lang="en-US">
              <a:solidFill>
                <a:srgbClr val="000000"/>
              </a:solidFill>
            </a:endParaRPr>
          </a:p>
        </p:txBody>
      </p:sp>
      <p:sp>
        <p:nvSpPr>
          <p:cNvPr id="7" name="Rectangle 16"/>
          <p:cNvSpPr>
            <a:spLocks noGrp="1" noChangeArrowheads="1"/>
          </p:cNvSpPr>
          <p:nvPr>
            <p:ph type="dt" sz="half" idx="12"/>
          </p:nvPr>
        </p:nvSpPr>
        <p:spPr>
          <a:xfrm>
            <a:off x="0" y="6615113"/>
            <a:ext cx="2133600" cy="242887"/>
          </a:xfrm>
          <a:prstGeom prst="rect">
            <a:avLst/>
          </a:prstGeom>
          <a:ln/>
        </p:spPr>
        <p:txBody>
          <a:bodyPr/>
          <a:lstStyle>
            <a:lvl1pPr>
              <a:defRPr/>
            </a:lvl1pPr>
          </a:lstStyle>
          <a:p>
            <a:pPr>
              <a:defRPr/>
            </a:pPr>
            <a:endParaRPr lang="en-US">
              <a:solidFill>
                <a:srgbClr val="000000"/>
              </a:solidFill>
            </a:endParaRPr>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82563" y="446088"/>
            <a:ext cx="7315200" cy="7461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76350"/>
            <a:ext cx="4073525" cy="4972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3125" y="1276350"/>
            <a:ext cx="4075113" cy="2409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3125" y="3838575"/>
            <a:ext cx="4075113" cy="2409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ftr" sz="quarter" idx="10"/>
          </p:nvPr>
        </p:nvSpPr>
        <p:spPr>
          <a:xfrm>
            <a:off x="3124200" y="6596063"/>
            <a:ext cx="2895600" cy="261937"/>
          </a:xfrm>
          <a:prstGeom prst="rect">
            <a:avLst/>
          </a:prstGeom>
          <a:ln/>
        </p:spPr>
        <p:txBody>
          <a:bodyPr/>
          <a:lstStyle>
            <a:lvl1pPr>
              <a:defRPr/>
            </a:lvl1pPr>
          </a:lstStyle>
          <a:p>
            <a:pPr>
              <a:defRPr/>
            </a:pPr>
            <a:endParaRPr lang="en-US">
              <a:solidFill>
                <a:srgbClr val="000000"/>
              </a:solidFill>
            </a:endParaRPr>
          </a:p>
        </p:txBody>
      </p:sp>
      <p:sp>
        <p:nvSpPr>
          <p:cNvPr id="7" name="Rectangle 3"/>
          <p:cNvSpPr>
            <a:spLocks noGrp="1" noChangeArrowheads="1"/>
          </p:cNvSpPr>
          <p:nvPr>
            <p:ph type="sldNum" sz="quarter" idx="11"/>
          </p:nvPr>
        </p:nvSpPr>
        <p:spPr>
          <a:xfrm>
            <a:off x="7010400" y="6619875"/>
            <a:ext cx="2133600" cy="238125"/>
          </a:xfrm>
          <a:prstGeom prst="rect">
            <a:avLst/>
          </a:prstGeom>
          <a:ln/>
        </p:spPr>
        <p:txBody>
          <a:bodyPr/>
          <a:lstStyle>
            <a:lvl1pPr>
              <a:defRPr/>
            </a:lvl1pPr>
          </a:lstStyle>
          <a:p>
            <a:pPr>
              <a:defRPr/>
            </a:pPr>
            <a:fld id="{F12421BF-319F-4A41-A3AF-D2B47384D56F}" type="slidenum">
              <a:rPr lang="en-US">
                <a:solidFill>
                  <a:srgbClr val="000000"/>
                </a:solidFill>
              </a:rPr>
              <a:pPr>
                <a:defRPr/>
              </a:pPr>
              <a:t>‹#›</a:t>
            </a:fld>
            <a:endParaRPr lang="en-US">
              <a:solidFill>
                <a:srgbClr val="000000"/>
              </a:solidFill>
            </a:endParaRPr>
          </a:p>
        </p:txBody>
      </p:sp>
      <p:sp>
        <p:nvSpPr>
          <p:cNvPr id="8" name="Rectangle 16"/>
          <p:cNvSpPr>
            <a:spLocks noGrp="1" noChangeArrowheads="1"/>
          </p:cNvSpPr>
          <p:nvPr>
            <p:ph type="dt" sz="half" idx="12"/>
          </p:nvPr>
        </p:nvSpPr>
        <p:spPr>
          <a:xfrm>
            <a:off x="0" y="6615113"/>
            <a:ext cx="2133600" cy="242887"/>
          </a:xfrm>
          <a:prstGeom prst="rect">
            <a:avLst/>
          </a:prstGeom>
          <a:ln/>
        </p:spPr>
        <p:txBody>
          <a:bodyPr/>
          <a:lstStyle>
            <a:lvl1pPr>
              <a:defRPr/>
            </a:lvl1pPr>
          </a:lstStyle>
          <a:p>
            <a:pPr>
              <a:defRPr/>
            </a:pPr>
            <a:endParaRPr lang="en-US">
              <a:solidFill>
                <a:srgbClr val="000000"/>
              </a:solidFill>
            </a:endParaRPr>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563" y="446088"/>
            <a:ext cx="7315200" cy="7461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76350"/>
            <a:ext cx="4073525" cy="4972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1276350"/>
            <a:ext cx="4075113" cy="4972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xfrm>
            <a:off x="3124200" y="6596063"/>
            <a:ext cx="2895600" cy="261937"/>
          </a:xfrm>
          <a:prstGeom prst="rect">
            <a:avLst/>
          </a:prstGeom>
          <a:ln/>
        </p:spPr>
        <p:txBody>
          <a:bodyPr/>
          <a:lstStyle>
            <a:lvl1pPr>
              <a:defRPr/>
            </a:lvl1pPr>
          </a:lstStyle>
          <a:p>
            <a:pPr>
              <a:defRPr/>
            </a:pPr>
            <a:endParaRPr lang="en-US">
              <a:solidFill>
                <a:srgbClr val="000000"/>
              </a:solidFill>
            </a:endParaRPr>
          </a:p>
        </p:txBody>
      </p:sp>
      <p:sp>
        <p:nvSpPr>
          <p:cNvPr id="6" name="Rectangle 3"/>
          <p:cNvSpPr>
            <a:spLocks noGrp="1" noChangeArrowheads="1"/>
          </p:cNvSpPr>
          <p:nvPr>
            <p:ph type="sldNum" sz="quarter" idx="11"/>
          </p:nvPr>
        </p:nvSpPr>
        <p:spPr>
          <a:xfrm>
            <a:off x="7010400" y="6619875"/>
            <a:ext cx="2133600" cy="238125"/>
          </a:xfrm>
          <a:prstGeom prst="rect">
            <a:avLst/>
          </a:prstGeom>
          <a:ln/>
        </p:spPr>
        <p:txBody>
          <a:bodyPr/>
          <a:lstStyle>
            <a:lvl1pPr>
              <a:defRPr/>
            </a:lvl1pPr>
          </a:lstStyle>
          <a:p>
            <a:pPr>
              <a:defRPr/>
            </a:pPr>
            <a:fld id="{B41EE481-3AC4-43BB-9BF9-BA7C047D587E}" type="slidenum">
              <a:rPr lang="en-US">
                <a:solidFill>
                  <a:srgbClr val="000000"/>
                </a:solidFill>
              </a:rPr>
              <a:pPr>
                <a:defRPr/>
              </a:pPr>
              <a:t>‹#›</a:t>
            </a:fld>
            <a:endParaRPr lang="en-US">
              <a:solidFill>
                <a:srgbClr val="000000"/>
              </a:solidFill>
            </a:endParaRPr>
          </a:p>
        </p:txBody>
      </p:sp>
      <p:sp>
        <p:nvSpPr>
          <p:cNvPr id="7" name="Rectangle 16"/>
          <p:cNvSpPr>
            <a:spLocks noGrp="1" noChangeArrowheads="1"/>
          </p:cNvSpPr>
          <p:nvPr>
            <p:ph type="dt" sz="half" idx="12"/>
          </p:nvPr>
        </p:nvSpPr>
        <p:spPr>
          <a:xfrm>
            <a:off x="0" y="6615113"/>
            <a:ext cx="2133600" cy="242887"/>
          </a:xfrm>
          <a:prstGeom prst="rect">
            <a:avLst/>
          </a:prstGeom>
          <a:ln/>
        </p:spPr>
        <p:txBody>
          <a:bodyPr/>
          <a:lstStyle>
            <a:lvl1pPr>
              <a:defRPr/>
            </a:lvl1pPr>
          </a:lstStyle>
          <a:p>
            <a:pPr>
              <a:defRPr/>
            </a:pPr>
            <a:endParaRPr lang="en-US">
              <a:solidFill>
                <a:srgbClr val="000000"/>
              </a:solidFill>
            </a:endParaRPr>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1537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69269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1956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smtClean="0"/>
              <a:t>Click to edit Master title style</a:t>
            </a:r>
            <a:endParaRPr lang="en-US"/>
          </a:p>
        </p:txBody>
      </p:sp>
      <p:sp>
        <p:nvSpPr>
          <p:cNvPr id="3" name="Content Placeholder 2"/>
          <p:cNvSpPr>
            <a:spLocks noGrp="1"/>
          </p:cNvSpPr>
          <p:nvPr>
            <p:ph sz="half" idx="1"/>
          </p:nvPr>
        </p:nvSpPr>
        <p:spPr>
          <a:xfrm>
            <a:off x="455613" y="1143000"/>
            <a:ext cx="4037012" cy="5256213"/>
          </a:xfrm>
        </p:spPr>
        <p:txBody>
          <a:bodyPr/>
          <a:lstStyle>
            <a:lvl1pPr>
              <a:buFont typeface="Wingdings" pitchFamily="2" charset="2"/>
              <a:buChar char="§"/>
              <a:defRPr sz="2800">
                <a:latin typeface="Helvetica"/>
                <a:cs typeface="Helvetica"/>
              </a:defRPr>
            </a:lvl1pPr>
            <a:lvl2pPr>
              <a:defRPr sz="2400">
                <a:latin typeface="Helvetica"/>
                <a:cs typeface="Helvetica"/>
              </a:defRPr>
            </a:lvl2pPr>
            <a:lvl3pPr>
              <a:defRPr sz="2000">
                <a:latin typeface="Helvetica"/>
                <a:cs typeface="Helvetica"/>
              </a:defRPr>
            </a:lvl3pPr>
            <a:lvl4pPr>
              <a:defRPr sz="1800">
                <a:latin typeface="Helvetica"/>
                <a:cs typeface="Helvetica"/>
              </a:defRPr>
            </a:lvl4pPr>
            <a:lvl5pPr>
              <a:defRPr sz="180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5025" y="1143000"/>
            <a:ext cx="4037013" cy="5256213"/>
          </a:xfrm>
        </p:spPr>
        <p:txBody>
          <a:bodyPr/>
          <a:lstStyle>
            <a:lvl1pPr>
              <a:buFont typeface="Wingdings" pitchFamily="2" charset="2"/>
              <a:buChar char="§"/>
              <a:defRPr sz="2800">
                <a:latin typeface="Helvetica"/>
                <a:cs typeface="Helvetica"/>
              </a:defRPr>
            </a:lvl1pPr>
            <a:lvl2pPr>
              <a:defRPr sz="2400">
                <a:latin typeface="Helvetica"/>
                <a:cs typeface="Helvetica"/>
              </a:defRPr>
            </a:lvl2pPr>
            <a:lvl3pPr>
              <a:defRPr sz="2000">
                <a:latin typeface="Helvetica"/>
                <a:cs typeface="Helvetica"/>
              </a:defRPr>
            </a:lvl3pPr>
            <a:lvl4pPr>
              <a:defRPr sz="1800">
                <a:latin typeface="Helvetica"/>
                <a:cs typeface="Helvetica"/>
              </a:defRPr>
            </a:lvl4pPr>
            <a:lvl5pPr>
              <a:defRPr sz="1800">
                <a:latin typeface="Helvetica"/>
                <a:cs typeface="Helvetica"/>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a:xfrm>
            <a:off x="6933126" y="6529723"/>
            <a:ext cx="2133600" cy="238125"/>
          </a:xfrm>
          <a:prstGeom prst="rect">
            <a:avLst/>
          </a:prstGeom>
        </p:spPr>
        <p:txBody>
          <a:bodyPr/>
          <a:lstStyle>
            <a:lvl1pPr>
              <a:defRPr>
                <a:latin typeface="Helvetica" pitchFamily="34" charset="0"/>
              </a:defRPr>
            </a:lvl1pPr>
          </a:lstStyle>
          <a:p>
            <a:fld id="{7448D8ED-58D8-4F6C-A028-32DD885F32C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049418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72908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496170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387136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785052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156657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345383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704297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963335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6752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Helvetica"/>
                <a:cs typeface="Helvetica"/>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Helvetica"/>
                <a:cs typeface="Helvetica"/>
              </a:defRPr>
            </a:lvl1pPr>
            <a:lvl2pPr>
              <a:defRPr sz="2000">
                <a:latin typeface="Helvetica"/>
                <a:cs typeface="Helvetica"/>
              </a:defRPr>
            </a:lvl2pPr>
            <a:lvl3pPr>
              <a:defRPr sz="1800">
                <a:latin typeface="Helvetica"/>
                <a:cs typeface="Helvetica"/>
              </a:defRPr>
            </a:lvl3pPr>
            <a:lvl4pPr>
              <a:defRPr sz="1600">
                <a:latin typeface="Helvetica"/>
                <a:cs typeface="Helvetica"/>
              </a:defRPr>
            </a:lvl4pPr>
            <a:lvl5pPr>
              <a:defRPr sz="1600">
                <a:latin typeface="Helvetica"/>
                <a:cs typeface="Helvetica"/>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Helvetica"/>
                <a:cs typeface="Helvetica"/>
              </a:defRPr>
            </a:lvl1pPr>
            <a:lvl2pPr>
              <a:defRPr sz="2000">
                <a:latin typeface="Helvetica"/>
                <a:cs typeface="Helvetica"/>
              </a:defRPr>
            </a:lvl2pPr>
            <a:lvl3pPr>
              <a:defRPr sz="1800">
                <a:latin typeface="Helvetica"/>
                <a:cs typeface="Helvetica"/>
              </a:defRPr>
            </a:lvl3pPr>
            <a:lvl4pPr>
              <a:defRPr sz="1600">
                <a:latin typeface="Helvetica"/>
                <a:cs typeface="Helvetica"/>
              </a:defRPr>
            </a:lvl4pPr>
            <a:lvl5pPr>
              <a:defRPr sz="1600">
                <a:latin typeface="Helvetica"/>
                <a:cs typeface="Helvetica"/>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7010400" y="6619875"/>
            <a:ext cx="2133600" cy="238125"/>
          </a:xfrm>
          <a:prstGeom prst="rect">
            <a:avLst/>
          </a:prstGeom>
        </p:spPr>
        <p:txBody>
          <a:bodyPr/>
          <a:lstStyle>
            <a:lvl1pPr>
              <a:defRPr>
                <a:latin typeface="Helvetica" pitchFamily="34" charset="0"/>
              </a:defRPr>
            </a:lvl1pPr>
          </a:lstStyle>
          <a:p>
            <a:fld id="{CA0A7039-ACAA-400F-A0D8-C7889984359B}"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7377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041560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74166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502561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532607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216000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762379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68422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28919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3815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B0CD7B46-BB29-406E-BF5D-835132913A9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39912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992400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429921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570294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74015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328021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984072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76182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873370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0179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D14C5790-8296-4688-8D3C-71A1C7EC1C9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377553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768825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161778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114981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379476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418905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3572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986589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98360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29755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CC8AA235-B5EF-4F4D-B810-2BE21478B65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618659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640134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82265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367741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327559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3917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353644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327912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479113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3414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7010400" y="6619875"/>
            <a:ext cx="2133600" cy="238125"/>
          </a:xfrm>
          <a:prstGeom prst="rect">
            <a:avLst/>
          </a:prstGeom>
          <a:ln/>
        </p:spPr>
        <p:txBody>
          <a:bodyPr/>
          <a:lstStyle>
            <a:lvl1pPr>
              <a:defRPr/>
            </a:lvl1pPr>
          </a:lstStyle>
          <a:p>
            <a:fld id="{200397FA-48A2-43A7-A2B5-7B08ACF3ED58}"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770863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10498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83252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967429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solidFill>
                  <a:prstClr val="black">
                    <a:tint val="75000"/>
                  </a:prstClr>
                </a:solidFill>
              </a:rPr>
              <a:pPr/>
              <a:t>18/11/2013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253761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772737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solidFill>
                  <a:prstClr val="black">
                    <a:tint val="75000"/>
                  </a:prstClr>
                </a:solidFill>
              </a:rPr>
              <a:pPr/>
              <a:t>18/11/2013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84788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solidFill>
                  <a:prstClr val="black">
                    <a:tint val="75000"/>
                  </a:prstClr>
                </a:solidFill>
              </a:rPr>
              <a:pPr/>
              <a:t>18/11/2013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638098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solidFill>
                  <a:prstClr val="black">
                    <a:tint val="75000"/>
                  </a:prstClr>
                </a:solidFill>
              </a:rPr>
              <a:pPr/>
              <a:t>18/11/2013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805835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solidFill>
                  <a:prstClr val="black">
                    <a:tint val="75000"/>
                  </a:prstClr>
                </a:solidFill>
              </a:rPr>
              <a:pPr/>
              <a:t>18/11/2013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2036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1.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2.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3.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4.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5.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6.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7.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18.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19.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144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en-US" sz="1800">
              <a:solidFill>
                <a:srgbClr val="FFFFFF"/>
              </a:solidFill>
              <a:ea typeface="Arial" pitchFamily="-112" charset="0"/>
              <a:cs typeface="Arial" pitchFamily="-112" charset="0"/>
            </a:endParaRPr>
          </a:p>
        </p:txBody>
      </p:sp>
      <p:sp>
        <p:nvSpPr>
          <p:cNvPr id="1027" name="Rectangle 3"/>
          <p:cNvSpPr>
            <a:spLocks noGrp="1" noChangeArrowheads="1"/>
          </p:cNvSpPr>
          <p:nvPr>
            <p:ph type="body" idx="1"/>
          </p:nvPr>
        </p:nvSpPr>
        <p:spPr bwMode="auto">
          <a:xfrm>
            <a:off x="455613" y="1143000"/>
            <a:ext cx="8226425" cy="5256213"/>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title"/>
          </p:nvPr>
        </p:nvSpPr>
        <p:spPr bwMode="auto">
          <a:xfrm>
            <a:off x="1370012" y="0"/>
            <a:ext cx="7773987" cy="9144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lvl="0"/>
            <a:r>
              <a:rPr lang="en-US" smtClean="0"/>
              <a:t>Click to edit Master title style</a:t>
            </a:r>
          </a:p>
        </p:txBody>
      </p:sp>
      <p:pic>
        <p:nvPicPr>
          <p:cNvPr id="11" name="Picture 10" descr="ViewLarge.png"/>
          <p:cNvPicPr>
            <a:picLocks noChangeAspect="1"/>
          </p:cNvPicPr>
          <p:nvPr/>
        </p:nvPicPr>
        <p:blipFill>
          <a:blip r:embed="rId13" cstate="print"/>
          <a:srcRect t="10762" b="22873"/>
          <a:stretch>
            <a:fillRect/>
          </a:stretch>
        </p:blipFill>
        <p:spPr>
          <a:xfrm>
            <a:off x="0" y="178676"/>
            <a:ext cx="957988" cy="491359"/>
          </a:xfrm>
          <a:prstGeom prst="rect">
            <a:avLst/>
          </a:prstGeom>
          <a:noFill/>
          <a:effectLst>
            <a:outerShdw blurRad="50800" dist="38100" dir="2700000">
              <a:srgbClr val="000000">
                <a:alpha val="43000"/>
              </a:srgbClr>
            </a:outerShdw>
          </a:effectLst>
        </p:spPr>
      </p:pic>
      <p:sp>
        <p:nvSpPr>
          <p:cNvPr id="13" name="TextBox 12"/>
          <p:cNvSpPr txBox="1"/>
          <p:nvPr/>
        </p:nvSpPr>
        <p:spPr>
          <a:xfrm>
            <a:off x="8078875" y="6491235"/>
            <a:ext cx="1065125" cy="338554"/>
          </a:xfrm>
          <a:prstGeom prst="rect">
            <a:avLst/>
          </a:prstGeom>
          <a:noFill/>
        </p:spPr>
        <p:txBody>
          <a:bodyPr wrap="square" rtlCol="0">
            <a:spAutoFit/>
          </a:bodyPr>
          <a:lstStyle/>
          <a:p>
            <a:fld id="{0FAAF546-5601-854C-8CE5-FB1C12BF6F20}" type="slidenum">
              <a:rPr lang="en-US" sz="1600" smtClean="0">
                <a:solidFill>
                  <a:srgbClr val="000000"/>
                </a:solidFill>
                <a:latin typeface="Helvetica"/>
                <a:cs typeface="Helvetica"/>
              </a:rPr>
              <a:pPr/>
              <a:t>‹#›</a:t>
            </a:fld>
            <a:r>
              <a:rPr lang="en-US" sz="1600" dirty="0" smtClean="0">
                <a:solidFill>
                  <a:srgbClr val="000000"/>
                </a:solidFill>
                <a:latin typeface="Helvetica"/>
                <a:cs typeface="Helvetica"/>
              </a:rPr>
              <a:t>/119</a:t>
            </a:r>
            <a:endParaRPr lang="en-US" sz="1600" dirty="0">
              <a:solidFill>
                <a:srgbClr val="000000"/>
              </a:solidFill>
              <a:latin typeface="Helvetica"/>
              <a:cs typeface="Helvetica"/>
            </a:endParaRPr>
          </a:p>
        </p:txBody>
      </p:sp>
    </p:spTree>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Lst>
  <p:hf sldNum="0" hdr="0" dt="0"/>
  <p:txStyles>
    <p:titleStyle>
      <a:lvl1pPr algn="l" rtl="0" eaLnBrk="0" fontAlgn="base" hangingPunct="0">
        <a:spcBef>
          <a:spcPct val="0"/>
        </a:spcBef>
        <a:spcAft>
          <a:spcPct val="0"/>
        </a:spcAft>
        <a:defRPr sz="3200" b="1">
          <a:solidFill>
            <a:schemeClr val="bg1"/>
          </a:solidFill>
          <a:latin typeface="Helvetica"/>
          <a:ea typeface="+mj-ea"/>
          <a:cs typeface="Helvetica"/>
        </a:defRPr>
      </a:lvl1pPr>
      <a:lvl2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2pPr>
      <a:lvl3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3pPr>
      <a:lvl4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4pPr>
      <a:lvl5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5pPr>
      <a:lvl6pPr marL="4572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6pPr>
      <a:lvl7pPr marL="9144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7pPr>
      <a:lvl8pPr marL="13716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8pPr>
      <a:lvl9pPr marL="18288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9pPr>
    </p:titleStyle>
    <p:bodyStyle>
      <a:lvl1pPr marL="342900" indent="-342900" algn="l" rtl="0" eaLnBrk="0" fontAlgn="base" hangingPunct="0">
        <a:spcBef>
          <a:spcPct val="20000"/>
        </a:spcBef>
        <a:spcAft>
          <a:spcPct val="0"/>
        </a:spcAft>
        <a:buClr>
          <a:srgbClr val="000080"/>
        </a:buClr>
        <a:buSzPct val="85000"/>
        <a:buFont typeface="Wingdings" pitchFamily="2" charset="2"/>
        <a:buChar char="v"/>
        <a:defRPr sz="2800">
          <a:solidFill>
            <a:schemeClr val="tx1"/>
          </a:solidFill>
          <a:latin typeface="Helvetica"/>
          <a:ea typeface="+mn-ea"/>
          <a:cs typeface="Helvetica"/>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Helvetica"/>
          <a:ea typeface="+mn-ea"/>
          <a:cs typeface="Helvetica"/>
        </a:defRPr>
      </a:lvl2pPr>
      <a:lvl3pPr marL="1143000" indent="-228600" algn="l" rtl="0" eaLnBrk="0" fontAlgn="base" hangingPunct="0">
        <a:spcBef>
          <a:spcPct val="20000"/>
        </a:spcBef>
        <a:spcAft>
          <a:spcPct val="0"/>
        </a:spcAft>
        <a:buChar char="•"/>
        <a:defRPr sz="1600">
          <a:solidFill>
            <a:schemeClr val="tx1"/>
          </a:solidFill>
          <a:latin typeface="Helvetica"/>
          <a:ea typeface="+mn-ea"/>
          <a:cs typeface="Helvetica"/>
        </a:defRPr>
      </a:lvl3pPr>
      <a:lvl4pPr marL="1600200" indent="-228600" algn="l" rtl="0" eaLnBrk="0" fontAlgn="base" hangingPunct="0">
        <a:spcBef>
          <a:spcPct val="20000"/>
        </a:spcBef>
        <a:spcAft>
          <a:spcPct val="0"/>
        </a:spcAft>
        <a:buChar char="–"/>
        <a:defRPr sz="1400">
          <a:solidFill>
            <a:schemeClr val="tx1"/>
          </a:solidFill>
          <a:latin typeface="Helvetica"/>
          <a:ea typeface="+mn-ea"/>
          <a:cs typeface="Helvetica"/>
        </a:defRPr>
      </a:lvl4pPr>
      <a:lvl5pPr marL="2057400" indent="-228600" algn="l" rtl="0" eaLnBrk="0" fontAlgn="base" hangingPunct="0">
        <a:spcBef>
          <a:spcPct val="20000"/>
        </a:spcBef>
        <a:spcAft>
          <a:spcPct val="0"/>
        </a:spcAft>
        <a:buChar char="»"/>
        <a:defRPr sz="1400">
          <a:solidFill>
            <a:schemeClr val="tx1"/>
          </a:solidFill>
          <a:latin typeface="Helvetica"/>
          <a:ea typeface="+mn-ea"/>
          <a:cs typeface="Helvetica"/>
        </a:defRPr>
      </a:lvl5pPr>
      <a:lvl6pPr marL="2514600" indent="-228600" algn="l" rtl="0" eaLnBrk="1" fontAlgn="base" hangingPunct="1">
        <a:spcBef>
          <a:spcPct val="20000"/>
        </a:spcBef>
        <a:spcAft>
          <a:spcPct val="0"/>
        </a:spcAft>
        <a:buChar char="»"/>
        <a:defRPr sz="1400">
          <a:solidFill>
            <a:schemeClr val="tx1"/>
          </a:solidFill>
          <a:latin typeface="+mn-lt"/>
          <a:ea typeface="+mn-ea"/>
        </a:defRPr>
      </a:lvl6pPr>
      <a:lvl7pPr marL="2971800" indent="-228600" algn="l" rtl="0" eaLnBrk="1" fontAlgn="base" hangingPunct="1">
        <a:spcBef>
          <a:spcPct val="20000"/>
        </a:spcBef>
        <a:spcAft>
          <a:spcPct val="0"/>
        </a:spcAft>
        <a:buChar char="»"/>
        <a:defRPr sz="1400">
          <a:solidFill>
            <a:schemeClr val="tx1"/>
          </a:solidFill>
          <a:latin typeface="+mn-lt"/>
          <a:ea typeface="+mn-ea"/>
        </a:defRPr>
      </a:lvl7pPr>
      <a:lvl8pPr marL="3429000" indent="-228600" algn="l" rtl="0" eaLnBrk="1" fontAlgn="base" hangingPunct="1">
        <a:spcBef>
          <a:spcPct val="20000"/>
        </a:spcBef>
        <a:spcAft>
          <a:spcPct val="0"/>
        </a:spcAft>
        <a:buChar char="»"/>
        <a:defRPr sz="1400">
          <a:solidFill>
            <a:schemeClr val="tx1"/>
          </a:solidFill>
          <a:latin typeface="+mn-lt"/>
          <a:ea typeface="+mn-ea"/>
        </a:defRPr>
      </a:lvl8pPr>
      <a:lvl9pPr marL="3886200" indent="-228600" algn="l" rtl="0" eaLnBrk="1" fontAlgn="base" hangingPunct="1">
        <a:spcBef>
          <a:spcPct val="20000"/>
        </a:spcBef>
        <a:spcAft>
          <a:spcPct val="0"/>
        </a:spcAft>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Letter Gothic Std"/>
              </a:rPr>
              <a:pPr fontAlgn="auto">
                <a:spcBef>
                  <a:spcPts val="0"/>
                </a:spcBef>
                <a:spcAft>
                  <a:spcPts val="0"/>
                </a:spcAft>
              </a:pPr>
              <a:t>18/11/2013</a:t>
            </a:fld>
            <a:endParaRPr lang="en-GB">
              <a:solidFill>
                <a:prstClr val="black">
                  <a:tint val="75000"/>
                </a:prstClr>
              </a:solidFill>
              <a:latin typeface="Letter Gothic Std"/>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Letter Gothic Std"/>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Letter Gothic Std"/>
              </a:rPr>
              <a:pPr fontAlgn="auto">
                <a:spcBef>
                  <a:spcPts val="0"/>
                </a:spcBef>
                <a:spcAft>
                  <a:spcPts val="0"/>
                </a:spcAft>
              </a:pPr>
              <a:t>‹#›</a:t>
            </a:fld>
            <a:endParaRPr lang="en-GB">
              <a:solidFill>
                <a:prstClr val="black">
                  <a:tint val="75000"/>
                </a:prstClr>
              </a:solidFill>
              <a:latin typeface="Letter Gothic Std"/>
            </a:endParaRPr>
          </a:p>
        </p:txBody>
      </p:sp>
    </p:spTree>
    <p:extLst>
      <p:ext uri="{BB962C8B-B14F-4D97-AF65-F5344CB8AC3E}">
        <p14:creationId xmlns:p14="http://schemas.microsoft.com/office/powerpoint/2010/main" val="697907556"/>
      </p:ext>
    </p:extLst>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Trebuchet MS"/>
                <a:ea typeface="+mn-ea"/>
              </a:rPr>
              <a:pPr fontAlgn="auto">
                <a:spcBef>
                  <a:spcPts val="0"/>
                </a:spcBef>
                <a:spcAft>
                  <a:spcPts val="0"/>
                </a:spcAft>
              </a:pPr>
              <a:t>18/11/2013</a:t>
            </a:fld>
            <a:endParaRPr lang="en-GB">
              <a:solidFill>
                <a:prstClr val="black">
                  <a:tint val="75000"/>
                </a:prstClr>
              </a:solidFill>
              <a:latin typeface="Trebuchet MS"/>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Trebuchet MS"/>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Trebuchet MS"/>
                <a:ea typeface="+mn-ea"/>
              </a:rPr>
              <a:pPr fontAlgn="auto">
                <a:spcBef>
                  <a:spcPts val="0"/>
                </a:spcBef>
                <a:spcAft>
                  <a:spcPts val="0"/>
                </a:spcAft>
              </a:pPr>
              <a:t>‹#›</a:t>
            </a:fld>
            <a:endParaRPr lang="en-GB">
              <a:solidFill>
                <a:prstClr val="black">
                  <a:tint val="75000"/>
                </a:prstClr>
              </a:solidFill>
              <a:latin typeface="Trebuchet MS"/>
              <a:ea typeface="+mn-ea"/>
            </a:endParaRPr>
          </a:p>
        </p:txBody>
      </p:sp>
    </p:spTree>
    <p:extLst>
      <p:ext uri="{BB962C8B-B14F-4D97-AF65-F5344CB8AC3E}">
        <p14:creationId xmlns:p14="http://schemas.microsoft.com/office/powerpoint/2010/main" val="4137219841"/>
      </p:ext>
    </p:extLst>
  </p:cSld>
  <p:clrMap bg1="lt1" tx1="dk1" bg2="lt2" tx2="dk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 id="2147484456" r:id="rId10"/>
    <p:sldLayoutId id="2147484457"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Letter Gothic Std"/>
                <a:ea typeface="+mn-ea"/>
              </a:rPr>
              <a:pPr fontAlgn="auto">
                <a:spcBef>
                  <a:spcPts val="0"/>
                </a:spcBef>
                <a:spcAft>
                  <a:spcPts val="0"/>
                </a:spcAft>
              </a:pPr>
              <a:t>18/11/2013</a:t>
            </a:fld>
            <a:endParaRPr lang="en-GB">
              <a:solidFill>
                <a:prstClr val="black">
                  <a:tint val="75000"/>
                </a:prstClr>
              </a:solidFill>
              <a:latin typeface="Letter Gothic Std"/>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Letter Gothic Std"/>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Letter Gothic Std"/>
                <a:ea typeface="+mn-ea"/>
              </a:rPr>
              <a:pPr fontAlgn="auto">
                <a:spcBef>
                  <a:spcPts val="0"/>
                </a:spcBef>
                <a:spcAft>
                  <a:spcPts val="0"/>
                </a:spcAft>
              </a:pPr>
              <a:t>‹#›</a:t>
            </a:fld>
            <a:endParaRPr lang="en-GB">
              <a:solidFill>
                <a:prstClr val="black">
                  <a:tint val="75000"/>
                </a:prstClr>
              </a:solidFill>
              <a:latin typeface="Letter Gothic Std"/>
              <a:ea typeface="+mn-ea"/>
            </a:endParaRPr>
          </a:p>
        </p:txBody>
      </p:sp>
    </p:spTree>
    <p:extLst>
      <p:ext uri="{BB962C8B-B14F-4D97-AF65-F5344CB8AC3E}">
        <p14:creationId xmlns:p14="http://schemas.microsoft.com/office/powerpoint/2010/main" val="3923876851"/>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Trebuchet MS"/>
                <a:ea typeface="+mn-ea"/>
              </a:rPr>
              <a:pPr fontAlgn="auto">
                <a:spcBef>
                  <a:spcPts val="0"/>
                </a:spcBef>
                <a:spcAft>
                  <a:spcPts val="0"/>
                </a:spcAft>
              </a:pPr>
              <a:t>18/11/2013</a:t>
            </a:fld>
            <a:endParaRPr lang="en-GB">
              <a:solidFill>
                <a:prstClr val="black">
                  <a:tint val="75000"/>
                </a:prstClr>
              </a:solidFill>
              <a:latin typeface="Trebuchet MS"/>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Trebuchet MS"/>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Trebuchet MS"/>
                <a:ea typeface="+mn-ea"/>
              </a:rPr>
              <a:pPr fontAlgn="auto">
                <a:spcBef>
                  <a:spcPts val="0"/>
                </a:spcBef>
                <a:spcAft>
                  <a:spcPts val="0"/>
                </a:spcAft>
              </a:pPr>
              <a:t>‹#›</a:t>
            </a:fld>
            <a:endParaRPr lang="en-GB">
              <a:solidFill>
                <a:prstClr val="black">
                  <a:tint val="75000"/>
                </a:prstClr>
              </a:solidFill>
              <a:latin typeface="Trebuchet MS"/>
              <a:ea typeface="+mn-ea"/>
            </a:endParaRPr>
          </a:p>
        </p:txBody>
      </p:sp>
    </p:spTree>
    <p:extLst>
      <p:ext uri="{BB962C8B-B14F-4D97-AF65-F5344CB8AC3E}">
        <p14:creationId xmlns:p14="http://schemas.microsoft.com/office/powerpoint/2010/main" val="1266102813"/>
      </p:ext>
    </p:extLst>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Letter Gothic Std"/>
                <a:ea typeface="+mn-ea"/>
              </a:rPr>
              <a:pPr fontAlgn="auto">
                <a:spcBef>
                  <a:spcPts val="0"/>
                </a:spcBef>
                <a:spcAft>
                  <a:spcPts val="0"/>
                </a:spcAft>
              </a:pPr>
              <a:t>18/11/2013</a:t>
            </a:fld>
            <a:endParaRPr lang="en-GB">
              <a:solidFill>
                <a:prstClr val="black">
                  <a:tint val="75000"/>
                </a:prstClr>
              </a:solidFill>
              <a:latin typeface="Letter Gothic Std"/>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Letter Gothic Std"/>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Letter Gothic Std"/>
                <a:ea typeface="+mn-ea"/>
              </a:rPr>
              <a:pPr fontAlgn="auto">
                <a:spcBef>
                  <a:spcPts val="0"/>
                </a:spcBef>
                <a:spcAft>
                  <a:spcPts val="0"/>
                </a:spcAft>
              </a:pPr>
              <a:t>‹#›</a:t>
            </a:fld>
            <a:endParaRPr lang="en-GB">
              <a:solidFill>
                <a:prstClr val="black">
                  <a:tint val="75000"/>
                </a:prstClr>
              </a:solidFill>
              <a:latin typeface="Letter Gothic Std"/>
              <a:ea typeface="+mn-ea"/>
            </a:endParaRPr>
          </a:p>
        </p:txBody>
      </p:sp>
    </p:spTree>
    <p:extLst>
      <p:ext uri="{BB962C8B-B14F-4D97-AF65-F5344CB8AC3E}">
        <p14:creationId xmlns:p14="http://schemas.microsoft.com/office/powerpoint/2010/main" val="2046538598"/>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85" r:id="rId3"/>
    <p:sldLayoutId id="2147484486" r:id="rId4"/>
    <p:sldLayoutId id="2147484487" r:id="rId5"/>
    <p:sldLayoutId id="2147484488" r:id="rId6"/>
    <p:sldLayoutId id="2147484489" r:id="rId7"/>
    <p:sldLayoutId id="2147484490" r:id="rId8"/>
    <p:sldLayoutId id="2147484491" r:id="rId9"/>
    <p:sldLayoutId id="2147484492" r:id="rId10"/>
    <p:sldLayoutId id="214748449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Trebuchet MS"/>
                <a:ea typeface="+mn-ea"/>
              </a:rPr>
              <a:pPr fontAlgn="auto">
                <a:spcBef>
                  <a:spcPts val="0"/>
                </a:spcBef>
                <a:spcAft>
                  <a:spcPts val="0"/>
                </a:spcAft>
              </a:pPr>
              <a:t>18/11/2013</a:t>
            </a:fld>
            <a:endParaRPr lang="en-GB">
              <a:solidFill>
                <a:prstClr val="black">
                  <a:tint val="75000"/>
                </a:prstClr>
              </a:solidFill>
              <a:latin typeface="Trebuchet MS"/>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Trebuchet MS"/>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Trebuchet MS"/>
                <a:ea typeface="+mn-ea"/>
              </a:rPr>
              <a:pPr fontAlgn="auto">
                <a:spcBef>
                  <a:spcPts val="0"/>
                </a:spcBef>
                <a:spcAft>
                  <a:spcPts val="0"/>
                </a:spcAft>
              </a:pPr>
              <a:t>‹#›</a:t>
            </a:fld>
            <a:endParaRPr lang="en-GB">
              <a:solidFill>
                <a:prstClr val="black">
                  <a:tint val="75000"/>
                </a:prstClr>
              </a:solidFill>
              <a:latin typeface="Trebuchet MS"/>
              <a:ea typeface="+mn-ea"/>
            </a:endParaRPr>
          </a:p>
        </p:txBody>
      </p:sp>
    </p:spTree>
    <p:extLst>
      <p:ext uri="{BB962C8B-B14F-4D97-AF65-F5344CB8AC3E}">
        <p14:creationId xmlns:p14="http://schemas.microsoft.com/office/powerpoint/2010/main" val="2477820184"/>
      </p:ext>
    </p:extLst>
  </p:cSld>
  <p:clrMap bg1="lt1" tx1="dk1" bg2="lt2" tx2="dk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Trebuchet MS"/>
              </a:rPr>
              <a:pPr fontAlgn="auto">
                <a:spcBef>
                  <a:spcPts val="0"/>
                </a:spcBef>
                <a:spcAft>
                  <a:spcPts val="0"/>
                </a:spcAft>
              </a:pPr>
              <a:t>18/11/2013</a:t>
            </a:fld>
            <a:endParaRPr lang="en-GB">
              <a:solidFill>
                <a:prstClr val="black">
                  <a:tint val="75000"/>
                </a:prstClr>
              </a:solidFill>
              <a:latin typeface="Trebuchet M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Trebuchet M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Trebuchet MS"/>
              </a:rPr>
              <a:pPr fontAlgn="auto">
                <a:spcBef>
                  <a:spcPts val="0"/>
                </a:spcBef>
                <a:spcAft>
                  <a:spcPts val="0"/>
                </a:spcAft>
              </a:pPr>
              <a:t>‹#›</a:t>
            </a:fld>
            <a:endParaRPr lang="en-GB">
              <a:solidFill>
                <a:prstClr val="black">
                  <a:tint val="75000"/>
                </a:prstClr>
              </a:solidFill>
              <a:latin typeface="Trebuchet MS"/>
            </a:endParaRPr>
          </a:p>
        </p:txBody>
      </p:sp>
    </p:spTree>
    <p:extLst>
      <p:ext uri="{BB962C8B-B14F-4D97-AF65-F5344CB8AC3E}">
        <p14:creationId xmlns:p14="http://schemas.microsoft.com/office/powerpoint/2010/main" val="1862996060"/>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a:t>Click to edit Master text styles</a:t>
            </a:r>
          </a:p>
          <a:p>
            <a:pPr lvl="1"/>
            <a:r>
              <a:rPr lang="en-US"/>
              <a:t>Second </a:t>
            </a:r>
            <a:r>
              <a:rPr lang="en-US" smtClean="0"/>
              <a:t>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F42D2D49-5822-6049-9422-DE5B2D3A9459}" type="datetimeFigureOut">
              <a:rPr lang="en-US">
                <a:solidFill>
                  <a:prstClr val="black">
                    <a:tint val="75000"/>
                  </a:prstClr>
                </a:solidFill>
                <a:latin typeface="Calibri"/>
                <a:cs typeface="Arial" pitchFamily="34" charset="0"/>
              </a:rPr>
              <a:pPr defTabSz="457200" fontAlgn="auto">
                <a:spcBef>
                  <a:spcPts val="0"/>
                </a:spcBef>
                <a:spcAft>
                  <a:spcPts val="0"/>
                </a:spcAft>
              </a:pPr>
              <a:t>11/18/2013</a:t>
            </a:fld>
            <a:endParaRPr lang="en-US">
              <a:solidFill>
                <a:prstClr val="black">
                  <a:tint val="75000"/>
                </a:prstClr>
              </a:solidFill>
              <a:latin typeface="Calibri"/>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2896719B-9FD1-D649-80A9-72C010E2E609}" type="slidenum">
              <a:rPr>
                <a:solidFill>
                  <a:prstClr val="black">
                    <a:tint val="75000"/>
                  </a:prstClr>
                </a:solidFill>
                <a:latin typeface="Calibri"/>
                <a:cs typeface="Arial" pitchFamily="34" charset="0"/>
              </a:rPr>
              <a:pPr defTabSz="457200" fontAlgn="auto">
                <a:spcBef>
                  <a:spcPts val="0"/>
                </a:spcBef>
                <a:spcAft>
                  <a:spcPts val="0"/>
                </a:spcAft>
              </a:pPr>
              <a:t>‹#›</a:t>
            </a:fld>
            <a:endParaRPr lang="en-US">
              <a:solidFill>
                <a:prstClr val="black">
                  <a:tint val="75000"/>
                </a:prstClr>
              </a:solidFill>
              <a:latin typeface="Calibri"/>
              <a:cs typeface="Arial" pitchFamily="34" charset="0"/>
            </a:endParaRPr>
          </a:p>
        </p:txBody>
      </p:sp>
    </p:spTree>
    <p:extLst>
      <p:ext uri="{BB962C8B-B14F-4D97-AF65-F5344CB8AC3E}">
        <p14:creationId xmlns:p14="http://schemas.microsoft.com/office/powerpoint/2010/main" val="1172564939"/>
      </p:ext>
    </p:extLst>
  </p:cSld>
  <p:clrMap bg1="lt1" tx1="dk1" bg2="lt2" tx2="dk2" accent1="accent1" accent2="accent2" accent3="accent3" accent4="accent4" accent5="accent5" accent6="accent6" hlink="hlink" folHlink="folHlink"/>
  <p:sldLayoutIdLst>
    <p:sldLayoutId id="2147484519" r:id="rId1"/>
    <p:sldLayoutId id="2147484520" r:id="rId2"/>
    <p:sldLayoutId id="2147484521" r:id="rId3"/>
    <p:sldLayoutId id="2147484522" r:id="rId4"/>
    <p:sldLayoutId id="2147484523" r:id="rId5"/>
    <p:sldLayoutId id="2147484524" r:id="rId6"/>
    <p:sldLayoutId id="2147484525" r:id="rId7"/>
    <p:sldLayoutId id="2147484526" r:id="rId8"/>
    <p:sldLayoutId id="2147484527" r:id="rId9"/>
    <p:sldLayoutId id="2147484528" r:id="rId10"/>
    <p:sldLayoutId id="214748452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5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3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solidFill>
                <a:srgbClr val="000000"/>
              </a:solidFill>
              <a:latin typeface="Arial" charset="0"/>
              <a:ea typeface="+mn-ea"/>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solidFill>
                <a:srgbClr val="000000"/>
              </a:solidFill>
              <a:latin typeface="Arial" charset="0"/>
              <a:ea typeface="+mn-ea"/>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022D9AAC-DDE6-4583-A899-2471CB57CC16}" type="slidenum">
              <a:rPr lang="en-US">
                <a:solidFill>
                  <a:srgbClr val="000000"/>
                </a:solidFill>
                <a:latin typeface="Arial" charset="0"/>
                <a:ea typeface="+mn-ea"/>
              </a:rPr>
              <a:pPr>
                <a:defRPr/>
              </a:pPr>
              <a:t>‹#›</a:t>
            </a:fld>
            <a:endParaRPr lang="en-US">
              <a:solidFill>
                <a:srgbClr val="000000"/>
              </a:solidFill>
              <a:latin typeface="Arial" charset="0"/>
              <a:ea typeface="+mn-ea"/>
            </a:endParaRPr>
          </a:p>
        </p:txBody>
      </p:sp>
    </p:spTree>
    <p:extLst>
      <p:ext uri="{BB962C8B-B14F-4D97-AF65-F5344CB8AC3E}">
        <p14:creationId xmlns:p14="http://schemas.microsoft.com/office/powerpoint/2010/main" val="659589916"/>
      </p:ext>
    </p:extLst>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Letter Gothic Std"/>
              </a:rPr>
              <a:pPr fontAlgn="auto">
                <a:spcBef>
                  <a:spcPts val="0"/>
                </a:spcBef>
                <a:spcAft>
                  <a:spcPts val="0"/>
                </a:spcAft>
              </a:pPr>
              <a:t>18/11/2013</a:t>
            </a:fld>
            <a:endParaRPr lang="en-GB">
              <a:solidFill>
                <a:prstClr val="black">
                  <a:tint val="75000"/>
                </a:prstClr>
              </a:solidFill>
              <a:latin typeface="Letter Gothic Std"/>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Letter Gothic Std"/>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Letter Gothic Std"/>
              </a:rPr>
              <a:pPr fontAlgn="auto">
                <a:spcBef>
                  <a:spcPts val="0"/>
                </a:spcBef>
                <a:spcAft>
                  <a:spcPts val="0"/>
                </a:spcAft>
              </a:pPr>
              <a:t>‹#›</a:t>
            </a:fld>
            <a:endParaRPr lang="en-GB">
              <a:solidFill>
                <a:prstClr val="black">
                  <a:tint val="75000"/>
                </a:prstClr>
              </a:solidFill>
              <a:latin typeface="Letter Gothic Std"/>
            </a:endParaRPr>
          </a:p>
        </p:txBody>
      </p:sp>
    </p:spTree>
    <p:extLst>
      <p:ext uri="{BB962C8B-B14F-4D97-AF65-F5344CB8AC3E}">
        <p14:creationId xmlns:p14="http://schemas.microsoft.com/office/powerpoint/2010/main" val="3832805659"/>
      </p:ext>
    </p:extLst>
  </p:cSld>
  <p:clrMap bg1="lt1" tx1="dk1" bg2="lt2" tx2="dk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lum bright="-14000" contrast="-22000"/>
          </a:blip>
          <a:srcRect/>
          <a:stretch>
            <a:fillRect/>
          </a:stretch>
        </a:blipFill>
        <a:effectLst/>
      </p:bgPr>
    </p:bg>
    <p:spTree>
      <p:nvGrpSpPr>
        <p:cNvPr id="1" name=""/>
        <p:cNvGrpSpPr/>
        <p:nvPr/>
      </p:nvGrpSpPr>
      <p:grpSpPr>
        <a:xfrm>
          <a:off x="0" y="0"/>
          <a:ext cx="0" cy="0"/>
          <a:chOff x="0" y="0"/>
          <a:chExt cx="0" cy="0"/>
        </a:xfrm>
      </p:grpSpPr>
      <p:pic>
        <p:nvPicPr>
          <p:cNvPr id="1026" name="Picture 16" descr="DICE logo"/>
          <p:cNvPicPr>
            <a:picLocks noChangeAspect="1" noChangeArrowheads="1"/>
          </p:cNvPicPr>
          <p:nvPr/>
        </p:nvPicPr>
        <p:blipFill>
          <a:blip r:embed="rId14" cstate="print"/>
          <a:srcRect r="6198" b="-2260"/>
          <a:stretch>
            <a:fillRect/>
          </a:stretch>
        </p:blipFill>
        <p:spPr bwMode="auto">
          <a:xfrm>
            <a:off x="358775" y="6237288"/>
            <a:ext cx="1081088" cy="287337"/>
          </a:xfrm>
          <a:prstGeom prst="rect">
            <a:avLst/>
          </a:prstGeom>
          <a:noFill/>
          <a:ln w="9525">
            <a:noFill/>
            <a:miter lim="800000"/>
            <a:headEnd/>
            <a:tailEnd/>
          </a:ln>
        </p:spPr>
      </p:pic>
      <p:sp>
        <p:nvSpPr>
          <p:cNvPr id="272392" name="Rectangle 8"/>
          <p:cNvSpPr>
            <a:spLocks noGrp="1" noChangeArrowheads="1"/>
          </p:cNvSpPr>
          <p:nvPr>
            <p:ph type="title"/>
          </p:nvPr>
        </p:nvSpPr>
        <p:spPr bwMode="auto">
          <a:xfrm>
            <a:off x="446088" y="106363"/>
            <a:ext cx="8229600" cy="8509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72388" name="Rectangle 4"/>
          <p:cNvSpPr>
            <a:spLocks noGrp="1" noChangeArrowheads="1"/>
          </p:cNvSpPr>
          <p:nvPr>
            <p:ph type="sldNum" sz="quarter" idx="4"/>
          </p:nvPr>
        </p:nvSpPr>
        <p:spPr bwMode="auto">
          <a:xfrm>
            <a:off x="6553200" y="63309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000000"/>
                  </a:outerShdw>
                </a:effectLst>
              </a:defRPr>
            </a:lvl1pPr>
          </a:lstStyle>
          <a:p>
            <a:fld id="{B9324293-BFA7-DA4D-A195-594AC9E816B6}" type="slidenum">
              <a:rPr lang="en-US"/>
              <a:pPr/>
              <a:t>‹#›</a:t>
            </a:fld>
            <a:endParaRPr lang="en-US"/>
          </a:p>
        </p:txBody>
      </p:sp>
      <p:sp>
        <p:nvSpPr>
          <p:cNvPr id="272391" name="Rectangle 7"/>
          <p:cNvSpPr>
            <a:spLocks noGrp="1" noChangeArrowheads="1"/>
          </p:cNvSpPr>
          <p:nvPr>
            <p:ph type="body" idx="1"/>
          </p:nvPr>
        </p:nvSpPr>
        <p:spPr bwMode="auto">
          <a:xfrm>
            <a:off x="457200" y="1268413"/>
            <a:ext cx="8229600" cy="48656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30" name="Picture 10" descr="Frostbite logo2"/>
          <p:cNvPicPr>
            <a:picLocks noChangeAspect="1" noChangeArrowheads="1"/>
          </p:cNvPicPr>
          <p:nvPr/>
        </p:nvPicPr>
        <p:blipFill>
          <a:blip r:embed="rId15" cstate="print"/>
          <a:srcRect/>
          <a:stretch>
            <a:fillRect/>
          </a:stretch>
        </p:blipFill>
        <p:spPr bwMode="auto">
          <a:xfrm>
            <a:off x="6877050" y="6200775"/>
            <a:ext cx="1906588" cy="342900"/>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Lst>
  <p:transition/>
  <p:timing>
    <p:tnLst>
      <p:par>
        <p:cTn id="1" dur="indefinite" restart="never" nodeType="tmRoot"/>
      </p:par>
    </p:tnLst>
  </p:timing>
  <p:hf sldNum="0" hdr="0" dt="0"/>
  <p:txStyles>
    <p:titleStyle>
      <a:lvl1pPr algn="l" rtl="0" eaLnBrk="0" fontAlgn="base" hangingPunct="0">
        <a:spcBef>
          <a:spcPct val="0"/>
        </a:spcBef>
        <a:spcAft>
          <a:spcPct val="0"/>
        </a:spcAft>
        <a:defRPr sz="4400">
          <a:solidFill>
            <a:srgbClr val="E1F4FF"/>
          </a:solidFill>
          <a:effectLst>
            <a:outerShdw blurRad="38100" dist="38100" dir="2700000" algn="tl">
              <a:srgbClr val="000000"/>
            </a:outerShdw>
          </a:effectLst>
          <a:latin typeface="+mj-lt"/>
          <a:ea typeface="Arial" charset="0"/>
          <a:cs typeface="+mj-cs"/>
        </a:defRPr>
      </a:lvl1pPr>
      <a:lvl2pPr algn="l" rtl="0" eaLnBrk="0" fontAlgn="base" hangingPunct="0">
        <a:spcBef>
          <a:spcPct val="0"/>
        </a:spcBef>
        <a:spcAft>
          <a:spcPct val="0"/>
        </a:spcAft>
        <a:defRPr sz="4400">
          <a:solidFill>
            <a:srgbClr val="E1F4FF"/>
          </a:solidFill>
          <a:effectLst>
            <a:outerShdw blurRad="38100" dist="38100" dir="2700000" algn="tl">
              <a:srgbClr val="000000"/>
            </a:outerShdw>
          </a:effectLst>
          <a:latin typeface="Tahoma" pitchFamily="34" charset="0"/>
          <a:ea typeface="Arial" charset="0"/>
          <a:cs typeface="Arial" charset="0"/>
        </a:defRPr>
      </a:lvl2pPr>
      <a:lvl3pPr algn="l" rtl="0" eaLnBrk="0" fontAlgn="base" hangingPunct="0">
        <a:spcBef>
          <a:spcPct val="0"/>
        </a:spcBef>
        <a:spcAft>
          <a:spcPct val="0"/>
        </a:spcAft>
        <a:defRPr sz="4400">
          <a:solidFill>
            <a:srgbClr val="E1F4FF"/>
          </a:solidFill>
          <a:effectLst>
            <a:outerShdw blurRad="38100" dist="38100" dir="2700000" algn="tl">
              <a:srgbClr val="000000"/>
            </a:outerShdw>
          </a:effectLst>
          <a:latin typeface="Tahoma" pitchFamily="34" charset="0"/>
          <a:ea typeface="Arial" charset="0"/>
          <a:cs typeface="Arial" charset="0"/>
        </a:defRPr>
      </a:lvl3pPr>
      <a:lvl4pPr algn="l" rtl="0" eaLnBrk="0" fontAlgn="base" hangingPunct="0">
        <a:spcBef>
          <a:spcPct val="0"/>
        </a:spcBef>
        <a:spcAft>
          <a:spcPct val="0"/>
        </a:spcAft>
        <a:defRPr sz="4400">
          <a:solidFill>
            <a:srgbClr val="E1F4FF"/>
          </a:solidFill>
          <a:effectLst>
            <a:outerShdw blurRad="38100" dist="38100" dir="2700000" algn="tl">
              <a:srgbClr val="000000"/>
            </a:outerShdw>
          </a:effectLst>
          <a:latin typeface="Tahoma" pitchFamily="34" charset="0"/>
          <a:ea typeface="Arial" charset="0"/>
          <a:cs typeface="Arial" charset="0"/>
        </a:defRPr>
      </a:lvl4pPr>
      <a:lvl5pPr algn="l" rtl="0" eaLnBrk="0" fontAlgn="base" hangingPunct="0">
        <a:spcBef>
          <a:spcPct val="0"/>
        </a:spcBef>
        <a:spcAft>
          <a:spcPct val="0"/>
        </a:spcAft>
        <a:defRPr sz="4400">
          <a:solidFill>
            <a:srgbClr val="E1F4FF"/>
          </a:solidFill>
          <a:effectLst>
            <a:outerShdw blurRad="38100" dist="38100" dir="2700000" algn="tl">
              <a:srgbClr val="000000"/>
            </a:outerShdw>
          </a:effectLst>
          <a:latin typeface="Tahoma" pitchFamily="34" charset="0"/>
          <a:ea typeface="Arial" charset="0"/>
          <a:cs typeface="Arial" charset="0"/>
        </a:defRPr>
      </a:lvl5pPr>
      <a:lvl6pPr marL="457200" algn="l" rtl="0" fontAlgn="base">
        <a:spcBef>
          <a:spcPct val="0"/>
        </a:spcBef>
        <a:spcAft>
          <a:spcPct val="0"/>
        </a:spcAft>
        <a:defRPr sz="4400">
          <a:solidFill>
            <a:srgbClr val="E1F4FF"/>
          </a:solidFill>
          <a:effectLst>
            <a:outerShdw blurRad="38100" dist="38100" dir="2700000" algn="tl">
              <a:srgbClr val="000000"/>
            </a:outerShdw>
          </a:effectLst>
          <a:latin typeface="Tahoma" pitchFamily="34" charset="0"/>
          <a:cs typeface="Arial" charset="0"/>
        </a:defRPr>
      </a:lvl6pPr>
      <a:lvl7pPr marL="914400" algn="l" rtl="0" fontAlgn="base">
        <a:spcBef>
          <a:spcPct val="0"/>
        </a:spcBef>
        <a:spcAft>
          <a:spcPct val="0"/>
        </a:spcAft>
        <a:defRPr sz="4400">
          <a:solidFill>
            <a:srgbClr val="E1F4FF"/>
          </a:solidFill>
          <a:effectLst>
            <a:outerShdw blurRad="38100" dist="38100" dir="2700000" algn="tl">
              <a:srgbClr val="000000"/>
            </a:outerShdw>
          </a:effectLst>
          <a:latin typeface="Tahoma" pitchFamily="34" charset="0"/>
          <a:cs typeface="Arial" charset="0"/>
        </a:defRPr>
      </a:lvl7pPr>
      <a:lvl8pPr marL="1371600" algn="l" rtl="0" fontAlgn="base">
        <a:spcBef>
          <a:spcPct val="0"/>
        </a:spcBef>
        <a:spcAft>
          <a:spcPct val="0"/>
        </a:spcAft>
        <a:defRPr sz="4400">
          <a:solidFill>
            <a:srgbClr val="E1F4FF"/>
          </a:solidFill>
          <a:effectLst>
            <a:outerShdw blurRad="38100" dist="38100" dir="2700000" algn="tl">
              <a:srgbClr val="000000"/>
            </a:outerShdw>
          </a:effectLst>
          <a:latin typeface="Tahoma" pitchFamily="34" charset="0"/>
          <a:cs typeface="Arial" charset="0"/>
        </a:defRPr>
      </a:lvl8pPr>
      <a:lvl9pPr marL="1828800" algn="l" rtl="0" fontAlgn="base">
        <a:spcBef>
          <a:spcPct val="0"/>
        </a:spcBef>
        <a:spcAft>
          <a:spcPct val="0"/>
        </a:spcAft>
        <a:defRPr sz="4400">
          <a:solidFill>
            <a:srgbClr val="E1F4FF"/>
          </a:solidFill>
          <a:effectLst>
            <a:outerShdw blurRad="38100" dist="38100" dir="2700000" algn="tl">
              <a:srgbClr val="000000"/>
            </a:outerShdw>
          </a:effectLst>
          <a:latin typeface="Tahoma" pitchFamily="34" charset="0"/>
          <a:cs typeface="Arial" charset="0"/>
        </a:defRPr>
      </a:lvl9pPr>
    </p:titleStyle>
    <p:bodyStyle>
      <a:lvl1pPr marL="342900" indent="-342900" algn="l" rtl="0" eaLnBrk="0" fontAlgn="base" hangingPunct="0">
        <a:spcBef>
          <a:spcPct val="20000"/>
        </a:spcBef>
        <a:spcAft>
          <a:spcPct val="0"/>
        </a:spcAft>
        <a:buClr>
          <a:srgbClr val="84B9D6"/>
        </a:buClr>
        <a:buFont typeface="Wingdings" charset="2"/>
        <a:buChar char="§"/>
        <a:defRPr sz="3200">
          <a:solidFill>
            <a:schemeClr val="tx1"/>
          </a:solidFill>
          <a:effectLst>
            <a:outerShdw blurRad="38100" dist="38100" dir="2700000" algn="tl">
              <a:srgbClr val="000000"/>
            </a:outerShdw>
          </a:effectLst>
          <a:latin typeface="Calibri" pitchFamily="34" charset="0"/>
          <a:ea typeface="Calibri" charset="0"/>
          <a:cs typeface="Calibri" pitchFamily="34" charset="0"/>
        </a:defRPr>
      </a:lvl1pPr>
      <a:lvl2pPr marL="742950" indent="-285750" algn="l" rtl="0" eaLnBrk="0" fontAlgn="base" hangingPunct="0">
        <a:spcBef>
          <a:spcPct val="20000"/>
        </a:spcBef>
        <a:spcAft>
          <a:spcPct val="0"/>
        </a:spcAft>
        <a:buClr>
          <a:srgbClr val="84B9D6"/>
        </a:buClr>
        <a:buFont typeface="Wingdings" charset="2"/>
        <a:buChar char="§"/>
        <a:defRPr sz="2800">
          <a:solidFill>
            <a:srgbClr val="D9D9D9"/>
          </a:solidFill>
          <a:effectLst>
            <a:outerShdw blurRad="38100" dist="38100" dir="2700000" algn="tl">
              <a:srgbClr val="000000"/>
            </a:outerShdw>
          </a:effectLst>
          <a:latin typeface="Calibri" pitchFamily="34" charset="0"/>
          <a:ea typeface="Calibri" charset="0"/>
          <a:cs typeface="Calibri" pitchFamily="34" charset="0"/>
        </a:defRPr>
      </a:lvl2pPr>
      <a:lvl3pPr marL="1143000" indent="-228600" algn="l" rtl="0" eaLnBrk="0" fontAlgn="base" hangingPunct="0">
        <a:spcBef>
          <a:spcPct val="20000"/>
        </a:spcBef>
        <a:spcAft>
          <a:spcPct val="0"/>
        </a:spcAft>
        <a:buClr>
          <a:srgbClr val="84B9D6"/>
        </a:buClr>
        <a:buFont typeface="Wingdings" charset="2"/>
        <a:buChar char="§"/>
        <a:defRPr sz="2400">
          <a:solidFill>
            <a:srgbClr val="D9D9D9"/>
          </a:solidFill>
          <a:effectLst>
            <a:outerShdw blurRad="38100" dist="38100" dir="2700000" algn="tl">
              <a:srgbClr val="000000"/>
            </a:outerShdw>
          </a:effectLst>
          <a:latin typeface="Calibri" pitchFamily="34" charset="0"/>
          <a:ea typeface="Calibri" charset="0"/>
          <a:cs typeface="Calibri" pitchFamily="34" charset="0"/>
        </a:defRPr>
      </a:lvl3pPr>
      <a:lvl4pPr marL="1600200" indent="-228600" algn="l" rtl="0" eaLnBrk="0" fontAlgn="base" hangingPunct="0">
        <a:spcBef>
          <a:spcPct val="20000"/>
        </a:spcBef>
        <a:spcAft>
          <a:spcPct val="0"/>
        </a:spcAft>
        <a:buClr>
          <a:srgbClr val="84B9D6"/>
        </a:buClr>
        <a:buFont typeface="Wingdings" charset="2"/>
        <a:buChar char="§"/>
        <a:defRPr sz="2000">
          <a:solidFill>
            <a:srgbClr val="D9D9D9"/>
          </a:solidFill>
          <a:effectLst>
            <a:outerShdw blurRad="38100" dist="38100" dir="2700000" algn="tl">
              <a:srgbClr val="000000"/>
            </a:outerShdw>
          </a:effectLst>
          <a:latin typeface="Calibri" pitchFamily="34" charset="0"/>
          <a:ea typeface="Calibri" charset="0"/>
          <a:cs typeface="Calibri" pitchFamily="34" charset="0"/>
        </a:defRPr>
      </a:lvl4pPr>
      <a:lvl5pPr marL="2057400" indent="-228600" algn="l" rtl="0" eaLnBrk="0" fontAlgn="base" hangingPunct="0">
        <a:spcBef>
          <a:spcPct val="20000"/>
        </a:spcBef>
        <a:spcAft>
          <a:spcPct val="0"/>
        </a:spcAft>
        <a:buClr>
          <a:srgbClr val="84B9D6"/>
        </a:buClr>
        <a:buFont typeface="Wingdings" charset="2"/>
        <a:buChar char="§"/>
        <a:defRPr sz="2000">
          <a:solidFill>
            <a:srgbClr val="D9D9D9"/>
          </a:solidFill>
          <a:effectLst>
            <a:outerShdw blurRad="38100" dist="38100" dir="2700000" algn="tl">
              <a:srgbClr val="000000"/>
            </a:outerShdw>
          </a:effectLst>
          <a:latin typeface="Calibri" pitchFamily="34" charset="0"/>
          <a:ea typeface="Calibri" charset="0"/>
          <a:cs typeface="Calibri" pitchFamily="34" charset="0"/>
        </a:defRPr>
      </a:lvl5pPr>
      <a:lvl6pPr marL="2514600" indent="-228600" algn="l" rtl="0" fontAlgn="base">
        <a:spcBef>
          <a:spcPct val="20000"/>
        </a:spcBef>
        <a:spcAft>
          <a:spcPct val="0"/>
        </a:spcAft>
        <a:buClr>
          <a:srgbClr val="84B9D6"/>
        </a:buClr>
        <a:buFont typeface="Wingdings" pitchFamily="2" charset="2"/>
        <a:buChar char="§"/>
        <a:defRPr sz="2000">
          <a:solidFill>
            <a:srgbClr val="D9D9D9"/>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rgbClr val="84B9D6"/>
        </a:buClr>
        <a:buFont typeface="Wingdings" pitchFamily="2" charset="2"/>
        <a:buChar char="§"/>
        <a:defRPr sz="2000">
          <a:solidFill>
            <a:srgbClr val="D9D9D9"/>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rgbClr val="84B9D6"/>
        </a:buClr>
        <a:buFont typeface="Wingdings" pitchFamily="2" charset="2"/>
        <a:buChar char="§"/>
        <a:defRPr sz="2000">
          <a:solidFill>
            <a:srgbClr val="D9D9D9"/>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rgbClr val="84B9D6"/>
        </a:buClr>
        <a:buFont typeface="Wingdings" pitchFamily="2" charset="2"/>
        <a:buChar char="§"/>
        <a:defRPr sz="2000">
          <a:solidFill>
            <a:srgbClr val="D9D9D9"/>
          </a:solidFill>
          <a:effectLst>
            <a:outerShdw blurRad="38100" dist="38100" dir="2700000" algn="tl">
              <a:srgbClr val="000000"/>
            </a:outerShdw>
          </a:effectLst>
          <a:latin typeface="+mn-lt"/>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144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en-US" sz="1800">
              <a:solidFill>
                <a:srgbClr val="FFFFFF"/>
              </a:solidFill>
              <a:ea typeface="Arial" pitchFamily="-112" charset="0"/>
              <a:cs typeface="Arial" pitchFamily="-112" charset="0"/>
            </a:endParaRPr>
          </a:p>
        </p:txBody>
      </p:sp>
      <p:sp>
        <p:nvSpPr>
          <p:cNvPr id="1027" name="Rectangle 3"/>
          <p:cNvSpPr>
            <a:spLocks noGrp="1" noChangeArrowheads="1"/>
          </p:cNvSpPr>
          <p:nvPr>
            <p:ph type="body" idx="1"/>
          </p:nvPr>
        </p:nvSpPr>
        <p:spPr bwMode="auto">
          <a:xfrm>
            <a:off x="455613" y="1143000"/>
            <a:ext cx="8226425" cy="5256213"/>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title"/>
          </p:nvPr>
        </p:nvSpPr>
        <p:spPr bwMode="auto">
          <a:xfrm>
            <a:off x="1370012" y="0"/>
            <a:ext cx="7773987" cy="9144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lvl="0"/>
            <a:r>
              <a:rPr lang="en-US" smtClean="0"/>
              <a:t>Click to edit Master title style</a:t>
            </a:r>
          </a:p>
        </p:txBody>
      </p:sp>
      <p:pic>
        <p:nvPicPr>
          <p:cNvPr id="11" name="Picture 10" descr="ViewLarge.png"/>
          <p:cNvPicPr>
            <a:picLocks noChangeAspect="1"/>
          </p:cNvPicPr>
          <p:nvPr userDrawn="1"/>
        </p:nvPicPr>
        <p:blipFill>
          <a:blip r:embed="rId16" cstate="print"/>
          <a:srcRect t="10762" b="22873"/>
          <a:stretch>
            <a:fillRect/>
          </a:stretch>
        </p:blipFill>
        <p:spPr>
          <a:xfrm>
            <a:off x="0" y="76200"/>
            <a:ext cx="1287562" cy="660400"/>
          </a:xfrm>
          <a:prstGeom prst="rect">
            <a:avLst/>
          </a:prstGeom>
          <a:effectLst>
            <a:outerShdw blurRad="50800" dist="38100" dir="2700000">
              <a:srgbClr val="000000">
                <a:alpha val="43000"/>
              </a:srgbClr>
            </a:outerShdw>
          </a:effectLst>
        </p:spPr>
      </p:pic>
      <p:sp>
        <p:nvSpPr>
          <p:cNvPr id="13" name="TextBox 12"/>
          <p:cNvSpPr txBox="1"/>
          <p:nvPr userDrawn="1"/>
        </p:nvSpPr>
        <p:spPr>
          <a:xfrm>
            <a:off x="8420100" y="6489700"/>
            <a:ext cx="914400" cy="338554"/>
          </a:xfrm>
          <a:prstGeom prst="rect">
            <a:avLst/>
          </a:prstGeom>
          <a:noFill/>
        </p:spPr>
        <p:txBody>
          <a:bodyPr wrap="square" rtlCol="0">
            <a:spAutoFit/>
          </a:bodyPr>
          <a:lstStyle/>
          <a:p>
            <a:fld id="{0FAAF546-5601-854C-8CE5-FB1C12BF6F20}" type="slidenum">
              <a:rPr lang="en-US" sz="1600" smtClean="0">
                <a:solidFill>
                  <a:srgbClr val="000000"/>
                </a:solidFill>
                <a:latin typeface="Helvetica"/>
                <a:cs typeface="Helvetica"/>
              </a:rPr>
              <a:pPr/>
              <a:t>‹#›</a:t>
            </a:fld>
            <a:endParaRPr lang="en-US" sz="1600" dirty="0">
              <a:solidFill>
                <a:srgbClr val="000000"/>
              </a:solidFill>
              <a:latin typeface="Helvetica"/>
              <a:cs typeface="Helvetica"/>
            </a:endParaRPr>
          </a:p>
        </p:txBody>
      </p:sp>
    </p:spTree>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Lst>
  <p:hf sldNum="0" hdr="0" dt="0"/>
  <p:txStyles>
    <p:titleStyle>
      <a:lvl1pPr algn="l" rtl="0" eaLnBrk="0" fontAlgn="base" hangingPunct="0">
        <a:spcBef>
          <a:spcPct val="0"/>
        </a:spcBef>
        <a:spcAft>
          <a:spcPct val="0"/>
        </a:spcAft>
        <a:defRPr sz="3200" b="1">
          <a:solidFill>
            <a:schemeClr val="bg1"/>
          </a:solidFill>
          <a:latin typeface="Helvetica"/>
          <a:ea typeface="+mj-ea"/>
          <a:cs typeface="Helvetica"/>
        </a:defRPr>
      </a:lvl1pPr>
      <a:lvl2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2pPr>
      <a:lvl3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3pPr>
      <a:lvl4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4pPr>
      <a:lvl5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5pPr>
      <a:lvl6pPr marL="4572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6pPr>
      <a:lvl7pPr marL="9144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7pPr>
      <a:lvl8pPr marL="13716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8pPr>
      <a:lvl9pPr marL="18288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9pPr>
    </p:titleStyle>
    <p:bodyStyle>
      <a:lvl1pPr marL="342900" indent="-342900" algn="l" rtl="0" eaLnBrk="0" fontAlgn="base" hangingPunct="0">
        <a:spcBef>
          <a:spcPct val="20000"/>
        </a:spcBef>
        <a:spcAft>
          <a:spcPct val="0"/>
        </a:spcAft>
        <a:buClr>
          <a:srgbClr val="000080"/>
        </a:buClr>
        <a:buSzPct val="85000"/>
        <a:buFont typeface="Wingdings" pitchFamily="2" charset="2"/>
        <a:buChar char="v"/>
        <a:defRPr sz="2800">
          <a:solidFill>
            <a:schemeClr val="tx1"/>
          </a:solidFill>
          <a:latin typeface="Helvetica"/>
          <a:ea typeface="+mn-ea"/>
          <a:cs typeface="Helvetica"/>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Helvetica"/>
          <a:ea typeface="+mn-ea"/>
          <a:cs typeface="Helvetica"/>
        </a:defRPr>
      </a:lvl2pPr>
      <a:lvl3pPr marL="1143000" indent="-228600" algn="l" rtl="0" eaLnBrk="0" fontAlgn="base" hangingPunct="0">
        <a:spcBef>
          <a:spcPct val="20000"/>
        </a:spcBef>
        <a:spcAft>
          <a:spcPct val="0"/>
        </a:spcAft>
        <a:buChar char="•"/>
        <a:defRPr sz="1600">
          <a:solidFill>
            <a:schemeClr val="tx1"/>
          </a:solidFill>
          <a:latin typeface="Helvetica"/>
          <a:ea typeface="+mn-ea"/>
          <a:cs typeface="Helvetica"/>
        </a:defRPr>
      </a:lvl3pPr>
      <a:lvl4pPr marL="1600200" indent="-228600" algn="l" rtl="0" eaLnBrk="0" fontAlgn="base" hangingPunct="0">
        <a:spcBef>
          <a:spcPct val="20000"/>
        </a:spcBef>
        <a:spcAft>
          <a:spcPct val="0"/>
        </a:spcAft>
        <a:buChar char="–"/>
        <a:defRPr sz="1400">
          <a:solidFill>
            <a:schemeClr val="tx1"/>
          </a:solidFill>
          <a:latin typeface="Helvetica"/>
          <a:ea typeface="+mn-ea"/>
          <a:cs typeface="Helvetica"/>
        </a:defRPr>
      </a:lvl4pPr>
      <a:lvl5pPr marL="2057400" indent="-228600" algn="l" rtl="0" eaLnBrk="0" fontAlgn="base" hangingPunct="0">
        <a:spcBef>
          <a:spcPct val="20000"/>
        </a:spcBef>
        <a:spcAft>
          <a:spcPct val="0"/>
        </a:spcAft>
        <a:buChar char="»"/>
        <a:defRPr sz="1400">
          <a:solidFill>
            <a:schemeClr val="tx1"/>
          </a:solidFill>
          <a:latin typeface="Helvetica"/>
          <a:ea typeface="+mn-ea"/>
          <a:cs typeface="Helvetica"/>
        </a:defRPr>
      </a:lvl5pPr>
      <a:lvl6pPr marL="2514600" indent="-228600" algn="l" rtl="0" eaLnBrk="1" fontAlgn="base" hangingPunct="1">
        <a:spcBef>
          <a:spcPct val="20000"/>
        </a:spcBef>
        <a:spcAft>
          <a:spcPct val="0"/>
        </a:spcAft>
        <a:buChar char="»"/>
        <a:defRPr sz="1400">
          <a:solidFill>
            <a:schemeClr val="tx1"/>
          </a:solidFill>
          <a:latin typeface="+mn-lt"/>
          <a:ea typeface="+mn-ea"/>
        </a:defRPr>
      </a:lvl6pPr>
      <a:lvl7pPr marL="2971800" indent="-228600" algn="l" rtl="0" eaLnBrk="1" fontAlgn="base" hangingPunct="1">
        <a:spcBef>
          <a:spcPct val="20000"/>
        </a:spcBef>
        <a:spcAft>
          <a:spcPct val="0"/>
        </a:spcAft>
        <a:buChar char="»"/>
        <a:defRPr sz="1400">
          <a:solidFill>
            <a:schemeClr val="tx1"/>
          </a:solidFill>
          <a:latin typeface="+mn-lt"/>
          <a:ea typeface="+mn-ea"/>
        </a:defRPr>
      </a:lvl7pPr>
      <a:lvl8pPr marL="3429000" indent="-228600" algn="l" rtl="0" eaLnBrk="1" fontAlgn="base" hangingPunct="1">
        <a:spcBef>
          <a:spcPct val="20000"/>
        </a:spcBef>
        <a:spcAft>
          <a:spcPct val="0"/>
        </a:spcAft>
        <a:buChar char="»"/>
        <a:defRPr sz="1400">
          <a:solidFill>
            <a:schemeClr val="tx1"/>
          </a:solidFill>
          <a:latin typeface="+mn-lt"/>
          <a:ea typeface="+mn-ea"/>
        </a:defRPr>
      </a:lvl8pPr>
      <a:lvl9pPr marL="3886200" indent="-228600" algn="l" rtl="0" eaLnBrk="1" fontAlgn="base" hangingPunct="1">
        <a:spcBef>
          <a:spcPct val="20000"/>
        </a:spcBef>
        <a:spcAft>
          <a:spcPct val="0"/>
        </a:spcAft>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Trebuchet MS"/>
                <a:ea typeface="+mn-ea"/>
              </a:rPr>
              <a:pPr fontAlgn="auto">
                <a:spcBef>
                  <a:spcPts val="0"/>
                </a:spcBef>
                <a:spcAft>
                  <a:spcPts val="0"/>
                </a:spcAft>
              </a:pPr>
              <a:t>18/11/2013</a:t>
            </a:fld>
            <a:endParaRPr lang="en-GB">
              <a:solidFill>
                <a:prstClr val="black">
                  <a:tint val="75000"/>
                </a:prstClr>
              </a:solidFill>
              <a:latin typeface="Trebuchet MS"/>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Trebuchet MS"/>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Trebuchet MS"/>
                <a:ea typeface="+mn-ea"/>
              </a:rPr>
              <a:pPr fontAlgn="auto">
                <a:spcBef>
                  <a:spcPts val="0"/>
                </a:spcBef>
                <a:spcAft>
                  <a:spcPts val="0"/>
                </a:spcAft>
              </a:pPr>
              <a:t>‹#›</a:t>
            </a:fld>
            <a:endParaRPr lang="en-GB">
              <a:solidFill>
                <a:prstClr val="black">
                  <a:tint val="75000"/>
                </a:prstClr>
              </a:solidFill>
              <a:latin typeface="Trebuchet MS"/>
              <a:ea typeface="+mn-ea"/>
            </a:endParaRPr>
          </a:p>
        </p:txBody>
      </p:sp>
    </p:spTree>
    <p:extLst>
      <p:ext uri="{BB962C8B-B14F-4D97-AF65-F5344CB8AC3E}">
        <p14:creationId xmlns:p14="http://schemas.microsoft.com/office/powerpoint/2010/main" val="145698553"/>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Letter Gothic Std"/>
                <a:ea typeface="+mn-ea"/>
              </a:rPr>
              <a:pPr fontAlgn="auto">
                <a:spcBef>
                  <a:spcPts val="0"/>
                </a:spcBef>
                <a:spcAft>
                  <a:spcPts val="0"/>
                </a:spcAft>
              </a:pPr>
              <a:t>18/11/2013</a:t>
            </a:fld>
            <a:endParaRPr lang="en-GB">
              <a:solidFill>
                <a:prstClr val="black">
                  <a:tint val="75000"/>
                </a:prstClr>
              </a:solidFill>
              <a:latin typeface="Letter Gothic Std"/>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Letter Gothic Std"/>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Letter Gothic Std"/>
                <a:ea typeface="+mn-ea"/>
              </a:rPr>
              <a:pPr fontAlgn="auto">
                <a:spcBef>
                  <a:spcPts val="0"/>
                </a:spcBef>
                <a:spcAft>
                  <a:spcPts val="0"/>
                </a:spcAft>
              </a:pPr>
              <a:t>‹#›</a:t>
            </a:fld>
            <a:endParaRPr lang="en-GB">
              <a:solidFill>
                <a:prstClr val="black">
                  <a:tint val="75000"/>
                </a:prstClr>
              </a:solidFill>
              <a:latin typeface="Letter Gothic Std"/>
              <a:ea typeface="+mn-ea"/>
            </a:endParaRPr>
          </a:p>
        </p:txBody>
      </p:sp>
    </p:spTree>
    <p:extLst>
      <p:ext uri="{BB962C8B-B14F-4D97-AF65-F5344CB8AC3E}">
        <p14:creationId xmlns:p14="http://schemas.microsoft.com/office/powerpoint/2010/main" val="32789142"/>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Trebuchet MS"/>
                <a:ea typeface="+mn-ea"/>
              </a:rPr>
              <a:pPr fontAlgn="auto">
                <a:spcBef>
                  <a:spcPts val="0"/>
                </a:spcBef>
                <a:spcAft>
                  <a:spcPts val="0"/>
                </a:spcAft>
              </a:pPr>
              <a:t>18/11/2013</a:t>
            </a:fld>
            <a:endParaRPr lang="en-GB">
              <a:solidFill>
                <a:prstClr val="black">
                  <a:tint val="75000"/>
                </a:prstClr>
              </a:solidFill>
              <a:latin typeface="Trebuchet MS"/>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Trebuchet MS"/>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Trebuchet MS"/>
                <a:ea typeface="+mn-ea"/>
              </a:rPr>
              <a:pPr fontAlgn="auto">
                <a:spcBef>
                  <a:spcPts val="0"/>
                </a:spcBef>
                <a:spcAft>
                  <a:spcPts val="0"/>
                </a:spcAft>
              </a:pPr>
              <a:t>‹#›</a:t>
            </a:fld>
            <a:endParaRPr lang="en-GB">
              <a:solidFill>
                <a:prstClr val="black">
                  <a:tint val="75000"/>
                </a:prstClr>
              </a:solidFill>
              <a:latin typeface="Trebuchet MS"/>
              <a:ea typeface="+mn-ea"/>
            </a:endParaRPr>
          </a:p>
        </p:txBody>
      </p:sp>
    </p:spTree>
    <p:extLst>
      <p:ext uri="{BB962C8B-B14F-4D97-AF65-F5344CB8AC3E}">
        <p14:creationId xmlns:p14="http://schemas.microsoft.com/office/powerpoint/2010/main" val="849083150"/>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Trebuchet MS"/>
                <a:ea typeface="+mn-ea"/>
              </a:rPr>
              <a:pPr fontAlgn="auto">
                <a:spcBef>
                  <a:spcPts val="0"/>
                </a:spcBef>
                <a:spcAft>
                  <a:spcPts val="0"/>
                </a:spcAft>
              </a:pPr>
              <a:t>18/11/2013</a:t>
            </a:fld>
            <a:endParaRPr lang="en-GB">
              <a:solidFill>
                <a:prstClr val="black">
                  <a:tint val="75000"/>
                </a:prstClr>
              </a:solidFill>
              <a:latin typeface="Trebuchet MS"/>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Trebuchet MS"/>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Trebuchet MS"/>
                <a:ea typeface="+mn-ea"/>
              </a:rPr>
              <a:pPr fontAlgn="auto">
                <a:spcBef>
                  <a:spcPts val="0"/>
                </a:spcBef>
                <a:spcAft>
                  <a:spcPts val="0"/>
                </a:spcAft>
              </a:pPr>
              <a:t>‹#›</a:t>
            </a:fld>
            <a:endParaRPr lang="en-GB">
              <a:solidFill>
                <a:prstClr val="black">
                  <a:tint val="75000"/>
                </a:prstClr>
              </a:solidFill>
              <a:latin typeface="Trebuchet MS"/>
              <a:ea typeface="+mn-ea"/>
            </a:endParaRPr>
          </a:p>
        </p:txBody>
      </p:sp>
    </p:spTree>
    <p:extLst>
      <p:ext uri="{BB962C8B-B14F-4D97-AF65-F5344CB8AC3E}">
        <p14:creationId xmlns:p14="http://schemas.microsoft.com/office/powerpoint/2010/main" val="1965972500"/>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Trebuchet MS"/>
                <a:ea typeface="+mn-ea"/>
              </a:rPr>
              <a:pPr fontAlgn="auto">
                <a:spcBef>
                  <a:spcPts val="0"/>
                </a:spcBef>
                <a:spcAft>
                  <a:spcPts val="0"/>
                </a:spcAft>
              </a:pPr>
              <a:t>18/11/2013</a:t>
            </a:fld>
            <a:endParaRPr lang="en-GB">
              <a:solidFill>
                <a:prstClr val="black">
                  <a:tint val="75000"/>
                </a:prstClr>
              </a:solidFill>
              <a:latin typeface="Trebuchet MS"/>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Trebuchet MS"/>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Trebuchet MS"/>
                <a:ea typeface="+mn-ea"/>
              </a:rPr>
              <a:pPr fontAlgn="auto">
                <a:spcBef>
                  <a:spcPts val="0"/>
                </a:spcBef>
                <a:spcAft>
                  <a:spcPts val="0"/>
                </a:spcAft>
              </a:pPr>
              <a:t>‹#›</a:t>
            </a:fld>
            <a:endParaRPr lang="en-GB">
              <a:solidFill>
                <a:prstClr val="black">
                  <a:tint val="75000"/>
                </a:prstClr>
              </a:solidFill>
              <a:latin typeface="Trebuchet MS"/>
              <a:ea typeface="+mn-ea"/>
            </a:endParaRPr>
          </a:p>
        </p:txBody>
      </p:sp>
    </p:spTree>
    <p:extLst>
      <p:ext uri="{BB962C8B-B14F-4D97-AF65-F5344CB8AC3E}">
        <p14:creationId xmlns:p14="http://schemas.microsoft.com/office/powerpoint/2010/main" val="3565987347"/>
      </p:ext>
    </p:extLst>
  </p:cSld>
  <p:clrMap bg1="lt1" tx1="dk1" bg2="lt2" tx2="dk2" accent1="accent1" accent2="accent2" accent3="accent3" accent4="accent4" accent5="accent5" accent6="accent6" hlink="hlink" folHlink="folHlink"/>
  <p:sldLayoutIdLst>
    <p:sldLayoutId id="2147484411" r:id="rId1"/>
    <p:sldLayoutId id="2147484412" r:id="rId2"/>
    <p:sldLayoutId id="2147484413" r:id="rId3"/>
    <p:sldLayoutId id="2147484414" r:id="rId4"/>
    <p:sldLayoutId id="2147484415" r:id="rId5"/>
    <p:sldLayoutId id="2147484416" r:id="rId6"/>
    <p:sldLayoutId id="2147484417" r:id="rId7"/>
    <p:sldLayoutId id="2147484418" r:id="rId8"/>
    <p:sldLayoutId id="2147484419" r:id="rId9"/>
    <p:sldLayoutId id="2147484420" r:id="rId10"/>
    <p:sldLayoutId id="214748442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222BC38-3FAE-415B-AD1C-2D338E3D6B03}" type="datetime1">
              <a:rPr lang="en-GB" smtClean="0">
                <a:solidFill>
                  <a:prstClr val="black">
                    <a:tint val="75000"/>
                  </a:prstClr>
                </a:solidFill>
                <a:latin typeface="Trebuchet MS"/>
              </a:rPr>
              <a:pPr fontAlgn="auto">
                <a:spcBef>
                  <a:spcPts val="0"/>
                </a:spcBef>
                <a:spcAft>
                  <a:spcPts val="0"/>
                </a:spcAft>
              </a:pPr>
              <a:t>18/11/2013</a:t>
            </a:fld>
            <a:endParaRPr lang="en-GB">
              <a:solidFill>
                <a:prstClr val="black">
                  <a:tint val="75000"/>
                </a:prstClr>
              </a:solidFill>
              <a:latin typeface="Trebuchet M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a:solidFill>
                <a:prstClr val="black">
                  <a:tint val="75000"/>
                </a:prstClr>
              </a:solidFill>
              <a:latin typeface="Trebuchet M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10338BC4-165C-45BE-83FF-C9C7D8E962C5}" type="slidenum">
              <a:rPr lang="en-GB" smtClean="0">
                <a:solidFill>
                  <a:prstClr val="black">
                    <a:tint val="75000"/>
                  </a:prstClr>
                </a:solidFill>
                <a:latin typeface="Trebuchet MS"/>
              </a:rPr>
              <a:pPr fontAlgn="auto">
                <a:spcBef>
                  <a:spcPts val="0"/>
                </a:spcBef>
                <a:spcAft>
                  <a:spcPts val="0"/>
                </a:spcAft>
              </a:pPr>
              <a:t>‹#›</a:t>
            </a:fld>
            <a:endParaRPr lang="en-GB">
              <a:solidFill>
                <a:prstClr val="black">
                  <a:tint val="75000"/>
                </a:prstClr>
              </a:solidFill>
              <a:latin typeface="Trebuchet MS"/>
            </a:endParaRPr>
          </a:p>
        </p:txBody>
      </p:sp>
    </p:spTree>
    <p:extLst>
      <p:ext uri="{BB962C8B-B14F-4D97-AF65-F5344CB8AC3E}">
        <p14:creationId xmlns:p14="http://schemas.microsoft.com/office/powerpoint/2010/main" val="2423774929"/>
      </p:ext>
    </p:extLst>
  </p:cSld>
  <p:clrMap bg1="lt1" tx1="dk1" bg2="lt2" tx2="dk2" accent1="accent1" accent2="accent2" accent3="accent3" accent4="accent4" accent5="accent5" accent6="accent6" hlink="hlink" folHlink="folHlink"/>
  <p:sldLayoutIdLst>
    <p:sldLayoutId id="2147484423" r:id="rId1"/>
    <p:sldLayoutId id="2147484424" r:id="rId2"/>
    <p:sldLayoutId id="2147484425" r:id="rId3"/>
    <p:sldLayoutId id="2147484426" r:id="rId4"/>
    <p:sldLayoutId id="2147484427" r:id="rId5"/>
    <p:sldLayoutId id="2147484428" r:id="rId6"/>
    <p:sldLayoutId id="2147484429" r:id="rId7"/>
    <p:sldLayoutId id="2147484430" r:id="rId8"/>
    <p:sldLayoutId id="2147484431" r:id="rId9"/>
    <p:sldLayoutId id="2147484432" r:id="rId10"/>
    <p:sldLayoutId id="214748443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0.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8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2.xml"/></Relationships>
</file>

<file path=ppt/slides/_rels/slide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3" Type="http://schemas.openxmlformats.org/officeDocument/2006/relationships/hyperlink" Target="http://carver.nersc.gov/" TargetMode="External"/><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4.xml"/><Relationship Id="rId5" Type="http://schemas.openxmlformats.org/officeDocument/2006/relationships/hyperlink" Target="https://www.khronos.org/registry/cl/specs/opencl-1.2.pdf" TargetMode="External"/><Relationship Id="rId4" Type="http://schemas.openxmlformats.org/officeDocument/2006/relationships/hyperlink" Target="https://www.khronos.org/files/opencl-1-2-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dirty="0" smtClean="0"/>
              <a:t>OpenCL:</a:t>
            </a:r>
            <a:br>
              <a:rPr lang="en-GB" sz="5400" dirty="0" smtClean="0"/>
            </a:br>
            <a:r>
              <a:rPr lang="en-GB" sz="5400" dirty="0" smtClean="0"/>
              <a:t>A Hands-on Introduction</a:t>
            </a:r>
            <a:endParaRPr lang="en-GB" sz="5400" dirty="0"/>
          </a:p>
        </p:txBody>
      </p:sp>
      <p:pic>
        <p:nvPicPr>
          <p:cNvPr id="18" name="Picture 17" descr="OpenCL_Logo_RGB_60mm.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2708920"/>
            <a:ext cx="1584176" cy="1584176"/>
          </a:xfrm>
          <a:prstGeom prst="rect">
            <a:avLst/>
          </a:prstGeom>
          <a:ln>
            <a:noFill/>
          </a:ln>
        </p:spPr>
      </p:pic>
      <p:sp>
        <p:nvSpPr>
          <p:cNvPr id="19" name="TextBox 5"/>
          <p:cNvSpPr txBox="1"/>
          <p:nvPr/>
        </p:nvSpPr>
        <p:spPr>
          <a:xfrm>
            <a:off x="539552" y="2978949"/>
            <a:ext cx="2664296"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dirty="0" smtClean="0">
                <a:solidFill>
                  <a:prstClr val="black"/>
                </a:solidFill>
              </a:rPr>
              <a:t>Tim Mattson</a:t>
            </a:r>
          </a:p>
          <a:p>
            <a:pPr algn="ctr" fontAlgn="auto">
              <a:spcBef>
                <a:spcPts val="0"/>
              </a:spcBef>
              <a:spcAft>
                <a:spcPts val="0"/>
              </a:spcAft>
            </a:pPr>
            <a:r>
              <a:rPr lang="en-US" sz="2800" dirty="0" smtClean="0">
                <a:solidFill>
                  <a:prstClr val="black"/>
                </a:solidFill>
              </a:rPr>
              <a:t>Intel Corp.</a:t>
            </a:r>
            <a:endParaRPr lang="en-US" sz="2800" dirty="0">
              <a:solidFill>
                <a:prstClr val="black"/>
              </a:solidFill>
            </a:endParaRPr>
          </a:p>
        </p:txBody>
      </p:sp>
      <p:sp>
        <p:nvSpPr>
          <p:cNvPr id="20" name="TextBox 9"/>
          <p:cNvSpPr txBox="1"/>
          <p:nvPr/>
        </p:nvSpPr>
        <p:spPr>
          <a:xfrm>
            <a:off x="5547214" y="2978949"/>
            <a:ext cx="356129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dirty="0" smtClean="0">
                <a:solidFill>
                  <a:prstClr val="black"/>
                </a:solidFill>
              </a:rPr>
              <a:t>Alice </a:t>
            </a:r>
            <a:r>
              <a:rPr lang="en-US" sz="2800" dirty="0" err="1" smtClean="0">
                <a:solidFill>
                  <a:prstClr val="black"/>
                </a:solidFill>
              </a:rPr>
              <a:t>Koniges</a:t>
            </a:r>
            <a:endParaRPr lang="en-US" sz="2800" dirty="0" smtClean="0">
              <a:solidFill>
                <a:prstClr val="black"/>
              </a:solidFill>
            </a:endParaRPr>
          </a:p>
          <a:p>
            <a:pPr algn="ctr" fontAlgn="auto">
              <a:spcBef>
                <a:spcPts val="0"/>
              </a:spcBef>
              <a:spcAft>
                <a:spcPts val="0"/>
              </a:spcAft>
            </a:pPr>
            <a:r>
              <a:rPr lang="en-US" sz="2800" dirty="0" smtClean="0">
                <a:solidFill>
                  <a:prstClr val="black"/>
                </a:solidFill>
              </a:rPr>
              <a:t>Berkeley Lab/NERSC</a:t>
            </a:r>
            <a:endParaRPr lang="en-US" sz="2800" dirty="0">
              <a:solidFill>
                <a:prstClr val="black"/>
              </a:solidFill>
            </a:endParaRPr>
          </a:p>
        </p:txBody>
      </p:sp>
      <p:sp>
        <p:nvSpPr>
          <p:cNvPr id="22" name="TextBox 11"/>
          <p:cNvSpPr txBox="1"/>
          <p:nvPr/>
        </p:nvSpPr>
        <p:spPr>
          <a:xfrm>
            <a:off x="2172544" y="4581128"/>
            <a:ext cx="434367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800" dirty="0" smtClean="0">
                <a:solidFill>
                  <a:prstClr val="black"/>
                </a:solidFill>
              </a:rPr>
              <a:t>Simon McIntosh-Smith</a:t>
            </a:r>
          </a:p>
          <a:p>
            <a:pPr algn="ctr" fontAlgn="auto">
              <a:spcBef>
                <a:spcPts val="0"/>
              </a:spcBef>
              <a:spcAft>
                <a:spcPts val="0"/>
              </a:spcAft>
            </a:pPr>
            <a:r>
              <a:rPr lang="en-US" sz="2800" dirty="0" smtClean="0">
                <a:solidFill>
                  <a:prstClr val="black"/>
                </a:solidFill>
              </a:rPr>
              <a:t>University of Bristol</a:t>
            </a:r>
            <a:endParaRPr lang="en-US" sz="2800" dirty="0">
              <a:solidFill>
                <a:prstClr val="black"/>
              </a:solidFill>
            </a:endParaRPr>
          </a:p>
        </p:txBody>
      </p:sp>
      <p:sp>
        <p:nvSpPr>
          <p:cNvPr id="23" name="TextBox 8"/>
          <p:cNvSpPr txBox="1"/>
          <p:nvPr/>
        </p:nvSpPr>
        <p:spPr>
          <a:xfrm>
            <a:off x="0" y="5951021"/>
            <a:ext cx="910850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dirty="0" smtClean="0">
                <a:solidFill>
                  <a:prstClr val="black"/>
                </a:solidFill>
              </a:rPr>
              <a:t>Acknowledgements: This content is based on slides produced by Tom Deakin and Simon which were based on slides by Tim and Simon with help from Ben Gaster (Qualcomm) .</a:t>
            </a:r>
            <a:endParaRPr lang="en-US" dirty="0">
              <a:solidFill>
                <a:prstClr val="black"/>
              </a:solidFill>
            </a:endParaRPr>
          </a:p>
        </p:txBody>
      </p:sp>
    </p:spTree>
    <p:extLst>
      <p:ext uri="{BB962C8B-B14F-4D97-AF65-F5344CB8AC3E}">
        <p14:creationId xmlns:p14="http://schemas.microsoft.com/office/powerpoint/2010/main" val="3776561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77500" lnSpcReduction="20000"/>
          </a:bodyPr>
          <a:lstStyle/>
          <a:p>
            <a:r>
              <a:rPr lang="en-GB" sz="3300" b="1" dirty="0">
                <a:solidFill>
                  <a:srgbClr val="C00000"/>
                </a:solidFill>
              </a:rPr>
              <a:t>Global</a:t>
            </a:r>
            <a:r>
              <a:rPr lang="en-GB" sz="3300" dirty="0" smtClean="0">
                <a:solidFill>
                  <a:schemeClr val="accent2"/>
                </a:solidFill>
              </a:rPr>
              <a:t> </a:t>
            </a:r>
            <a:r>
              <a:rPr lang="en-GB" sz="3300" dirty="0" smtClean="0"/>
              <a:t>Dimensions:</a:t>
            </a:r>
          </a:p>
          <a:p>
            <a:pPr lvl="1"/>
            <a:r>
              <a:rPr lang="en-GB" dirty="0" smtClean="0"/>
              <a:t>1024x1024 (whole problem space)</a:t>
            </a:r>
          </a:p>
          <a:p>
            <a:r>
              <a:rPr lang="en-GB" sz="3300" b="1" dirty="0">
                <a:solidFill>
                  <a:srgbClr val="C00000"/>
                </a:solidFill>
              </a:rPr>
              <a:t>Local</a:t>
            </a:r>
            <a:r>
              <a:rPr lang="en-GB" sz="3300" dirty="0" smtClean="0">
                <a:solidFill>
                  <a:schemeClr val="accent2"/>
                </a:solidFill>
              </a:rPr>
              <a:t> </a:t>
            </a:r>
            <a:r>
              <a:rPr lang="en-GB" sz="3300" dirty="0" smtClean="0"/>
              <a:t>Dimensions:</a:t>
            </a:r>
          </a:p>
          <a:p>
            <a:pPr lvl="1"/>
            <a:r>
              <a:rPr lang="en-GB" dirty="0" smtClean="0"/>
              <a:t>128x128 (</a:t>
            </a:r>
            <a:r>
              <a:rPr lang="en-GB" b="1" dirty="0" smtClean="0">
                <a:solidFill>
                  <a:srgbClr val="C00000"/>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GB" dirty="0" smtClean="0">
                <a:solidFill>
                  <a:prstClr val="black"/>
                </a:solidFill>
              </a:rPr>
              <a:t>Choose the dimensions (1, 2, or 3) that are “best” for your algorithm</a:t>
            </a:r>
            <a:endParaRPr lang="en-GB" dirty="0">
              <a:solidFill>
                <a:prstClr val="black"/>
              </a:solidFill>
            </a:endParaRP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a typeface="+mn-ea"/>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fontAlgn="auto">
              <a:spcBef>
                <a:spcPts val="0"/>
              </a:spcBef>
              <a:spcAft>
                <a:spcPts val="0"/>
              </a:spcAft>
              <a:tabLst>
                <a:tab pos="66675" algn="l"/>
                <a:tab pos="752475" algn="l"/>
                <a:tab pos="1438275" algn="l"/>
                <a:tab pos="2122488" algn="l"/>
                <a:tab pos="2806700" algn="l"/>
              </a:tabLst>
            </a:pPr>
            <a:r>
              <a:rPr lang="en-US" sz="1800" dirty="0">
                <a:solidFill>
                  <a:prstClr val="black"/>
                </a:solidFill>
                <a:latin typeface="Trebuchet MS"/>
                <a:ea typeface="+mn-ea"/>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a typeface="+mn-ea"/>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fontAlgn="auto">
              <a:spcBef>
                <a:spcPts val="0"/>
              </a:spcBef>
              <a:spcAft>
                <a:spcPts val="0"/>
              </a:spcAft>
              <a:tabLst>
                <a:tab pos="66675" algn="l"/>
                <a:tab pos="752475" algn="l"/>
                <a:tab pos="1438275" algn="l"/>
                <a:tab pos="2122488" algn="l"/>
                <a:tab pos="2806700" algn="l"/>
              </a:tabLst>
            </a:pPr>
            <a:r>
              <a:rPr lang="en-US" sz="1800" dirty="0">
                <a:solidFill>
                  <a:prstClr val="black"/>
                </a:solidFill>
                <a:latin typeface="Trebuchet MS"/>
                <a:ea typeface="+mn-ea"/>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a typeface="+mn-ea"/>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pPr fontAlgn="auto">
                <a:spcBef>
                  <a:spcPts val="0"/>
                </a:spcBef>
                <a:spcAft>
                  <a:spcPts val="0"/>
                </a:spcAft>
              </a:pPr>
              <a:endParaRPr lang="en-US" sz="1800">
                <a:solidFill>
                  <a:prstClr val="black"/>
                </a:solidFill>
                <a:latin typeface="Trebuchet MS"/>
                <a:ea typeface="+mn-ea"/>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pPr fontAlgn="auto">
                <a:spcBef>
                  <a:spcPts val="0"/>
                </a:spcBef>
                <a:spcAft>
                  <a:spcPts val="0"/>
                </a:spcAft>
              </a:pPr>
              <a:endParaRPr lang="en-US" sz="1800">
                <a:solidFill>
                  <a:prstClr val="black"/>
                </a:solidFill>
                <a:latin typeface="Trebuchet MS"/>
                <a:ea typeface="+mn-ea"/>
              </a:endParaRPr>
            </a:p>
          </p:txBody>
        </p:sp>
      </p:grpSp>
      <p:sp>
        <p:nvSpPr>
          <p:cNvPr id="201" name="Rectangle 175"/>
          <p:cNvSpPr>
            <a:spLocks/>
          </p:cNvSpPr>
          <p:nvPr/>
        </p:nvSpPr>
        <p:spPr bwMode="auto">
          <a:xfrm>
            <a:off x="4812244" y="2741798"/>
            <a:ext cx="3408859" cy="1231106"/>
          </a:xfrm>
          <a:prstGeom prst="rect">
            <a:avLst/>
          </a:prstGeom>
          <a:noFill/>
          <a:ln w="50800">
            <a:noFill/>
            <a:miter lim="800000"/>
            <a:headEnd/>
            <a:tailEnd/>
          </a:ln>
        </p:spPr>
        <p:txBody>
          <a:bodyPr wrap="square" lIns="0" tIns="0" rIns="0" bIns="0">
            <a:spAutoFit/>
          </a:bodyPr>
          <a:lstStyle/>
          <a:p>
            <a:pPr marL="36513" algn="ctr" fontAlgn="auto">
              <a:spcBef>
                <a:spcPts val="0"/>
              </a:spcBef>
              <a:spcAft>
                <a:spcPts val="0"/>
              </a:spcAft>
              <a:tabLst>
                <a:tab pos="66675" algn="l"/>
                <a:tab pos="752475" algn="l"/>
                <a:tab pos="1438275" algn="l"/>
                <a:tab pos="2122488" algn="l"/>
                <a:tab pos="2806700" algn="l"/>
              </a:tabLst>
            </a:pPr>
            <a:r>
              <a:rPr lang="en-US" sz="2000" b="1" dirty="0">
                <a:solidFill>
                  <a:prstClr val="black"/>
                </a:solidFill>
                <a:latin typeface="Trebuchet MS"/>
                <a:ea typeface="+mn-ea"/>
              </a:rPr>
              <a:t>Synchronization between </a:t>
            </a:r>
            <a:r>
              <a:rPr lang="en-US" sz="2000" b="1" dirty="0">
                <a:solidFill>
                  <a:srgbClr val="C00000"/>
                </a:solidFill>
                <a:latin typeface="Trebuchet MS"/>
                <a:ea typeface="+mn-ea"/>
                <a:sym typeface="Myriad Set TextItalic" charset="0"/>
              </a:rPr>
              <a:t>work-items</a:t>
            </a:r>
            <a:r>
              <a:rPr lang="en-US" sz="2000" b="1" dirty="0">
                <a:solidFill>
                  <a:srgbClr val="F79646"/>
                </a:solidFill>
                <a:latin typeface="Trebuchet MS"/>
                <a:ea typeface="+mn-ea"/>
              </a:rPr>
              <a:t> </a:t>
            </a:r>
            <a:r>
              <a:rPr lang="en-US" sz="2000" b="1" dirty="0">
                <a:solidFill>
                  <a:prstClr val="black"/>
                </a:solidFill>
                <a:latin typeface="Trebuchet MS"/>
                <a:ea typeface="+mn-ea"/>
              </a:rPr>
              <a:t>possible only </a:t>
            </a:r>
            <a:r>
              <a:rPr lang="en-US" sz="2000" b="1" dirty="0">
                <a:solidFill>
                  <a:prstClr val="black"/>
                </a:solidFill>
                <a:latin typeface="Trebuchet MS"/>
                <a:ea typeface="+mn-ea"/>
                <a:sym typeface="Myriad Set Bold" charset="0"/>
              </a:rPr>
              <a:t>within </a:t>
            </a:r>
            <a:r>
              <a:rPr lang="en-US" sz="2000" b="1" dirty="0" smtClean="0">
                <a:solidFill>
                  <a:srgbClr val="C00000"/>
                </a:solidFill>
                <a:latin typeface="Trebuchet MS"/>
                <a:ea typeface="+mn-ea"/>
                <a:sym typeface="Myriad Set TextItalic" charset="0"/>
              </a:rPr>
              <a:t>work-groups</a:t>
            </a:r>
            <a:r>
              <a:rPr lang="en-US" sz="2000" b="1" dirty="0">
                <a:solidFill>
                  <a:prstClr val="black"/>
                </a:solidFill>
                <a:latin typeface="Trebuchet MS"/>
                <a:ea typeface="+mn-ea"/>
              </a:rPr>
              <a:t>:</a:t>
            </a:r>
          </a:p>
          <a:p>
            <a:pPr marL="36513" algn="ctr" fontAlgn="auto">
              <a:spcBef>
                <a:spcPts val="0"/>
              </a:spcBef>
              <a:spcAft>
                <a:spcPts val="0"/>
              </a:spcAft>
              <a:tabLst>
                <a:tab pos="66675" algn="l"/>
                <a:tab pos="752475" algn="l"/>
                <a:tab pos="1438275" algn="l"/>
                <a:tab pos="2122488" algn="l"/>
                <a:tab pos="2806700" algn="l"/>
              </a:tabLst>
            </a:pPr>
            <a:r>
              <a:rPr lang="en-US" sz="2000" b="1" dirty="0">
                <a:solidFill>
                  <a:srgbClr val="586826"/>
                </a:solidFill>
                <a:latin typeface="Trebuchet MS"/>
                <a:ea typeface="+mn-ea"/>
              </a:rPr>
              <a:t>barriers</a:t>
            </a:r>
            <a:r>
              <a:rPr lang="en-US" sz="2000" b="1" dirty="0">
                <a:solidFill>
                  <a:srgbClr val="4F81BD"/>
                </a:solidFill>
                <a:latin typeface="Trebuchet MS"/>
                <a:ea typeface="+mn-ea"/>
              </a:rPr>
              <a:t> </a:t>
            </a:r>
            <a:r>
              <a:rPr lang="en-US" sz="2000" b="1" dirty="0">
                <a:solidFill>
                  <a:prstClr val="black"/>
                </a:solidFill>
                <a:latin typeface="Trebuchet MS"/>
                <a:ea typeface="+mn-ea"/>
              </a:rPr>
              <a:t>and </a:t>
            </a:r>
            <a:r>
              <a:rPr lang="en-US" sz="2000" b="1" dirty="0">
                <a:solidFill>
                  <a:srgbClr val="586826"/>
                </a:solidFill>
                <a:latin typeface="Trebuchet MS"/>
                <a:ea typeface="+mn-ea"/>
              </a:rPr>
              <a:t>memory 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a typeface="+mn-ea"/>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fontAlgn="auto">
              <a:spcBef>
                <a:spcPts val="0"/>
              </a:spcBef>
              <a:spcAft>
                <a:spcPts val="0"/>
              </a:spcAft>
              <a:tabLst>
                <a:tab pos="66675" algn="l"/>
                <a:tab pos="752475" algn="l"/>
                <a:tab pos="1438275" algn="l"/>
                <a:tab pos="2122488" algn="l"/>
                <a:tab pos="2806700" algn="l"/>
              </a:tabLst>
            </a:pPr>
            <a:r>
              <a:rPr lang="en-US" sz="2000" b="1" dirty="0">
                <a:solidFill>
                  <a:prstClr val="black"/>
                </a:solidFill>
                <a:latin typeface="Trebuchet MS"/>
                <a:ea typeface="+mn-ea"/>
              </a:rPr>
              <a:t>Can</a:t>
            </a:r>
            <a:r>
              <a:rPr lang="en-US" sz="2000" b="1" dirty="0">
                <a:solidFill>
                  <a:prstClr val="black"/>
                </a:solidFill>
                <a:latin typeface="Trebuchet MS"/>
                <a:ea typeface="+mn-ea"/>
                <a:sym typeface="Myriad Set Bold" charset="0"/>
              </a:rPr>
              <a:t>not</a:t>
            </a:r>
            <a:r>
              <a:rPr lang="en-US" sz="2000" b="1" dirty="0">
                <a:solidFill>
                  <a:prstClr val="black"/>
                </a:solidFill>
                <a:latin typeface="Trebuchet MS"/>
                <a:ea typeface="+mn-ea"/>
              </a:rPr>
              <a:t> synchronize </a:t>
            </a:r>
            <a:r>
              <a:rPr lang="en-US" sz="2000" b="1" dirty="0" smtClean="0">
                <a:solidFill>
                  <a:prstClr val="black"/>
                </a:solidFill>
                <a:latin typeface="Trebuchet MS"/>
                <a:ea typeface="+mn-ea"/>
              </a:rPr>
              <a:t>between </a:t>
            </a:r>
            <a:r>
              <a:rPr lang="en-US" sz="2000" b="1" dirty="0">
                <a:solidFill>
                  <a:srgbClr val="C00000"/>
                </a:solidFill>
                <a:latin typeface="Trebuchet MS"/>
                <a:ea typeface="+mn-ea"/>
                <a:sym typeface="Myriad Set TextItalic" charset="0"/>
              </a:rPr>
              <a:t>work-groups</a:t>
            </a:r>
            <a:r>
              <a:rPr lang="en-US" sz="2000" b="1" dirty="0" smtClean="0">
                <a:solidFill>
                  <a:srgbClr val="9BBB59"/>
                </a:solidFill>
                <a:latin typeface="Trebuchet MS"/>
                <a:ea typeface="+mn-ea"/>
                <a:sym typeface="Myriad Set TextItalic" charset="0"/>
              </a:rPr>
              <a:t> </a:t>
            </a:r>
            <a:r>
              <a:rPr lang="en-US" sz="2000" b="1" dirty="0" smtClean="0">
                <a:solidFill>
                  <a:prstClr val="black"/>
                </a:solidFill>
                <a:latin typeface="Trebuchet MS"/>
                <a:ea typeface="+mn-ea"/>
                <a:sym typeface="Myriad Set TextItalic" charset="0"/>
              </a:rPr>
              <a:t>within a kernel</a:t>
            </a:r>
            <a:endParaRPr lang="en-US" sz="2000" b="1" dirty="0">
              <a:solidFill>
                <a:prstClr val="black"/>
              </a:solidFill>
              <a:latin typeface="Trebuchet MS"/>
              <a:ea typeface="+mn-ea"/>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a typeface="+mn-ea"/>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a typeface="+mn-ea"/>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pPr fontAlgn="auto">
              <a:spcBef>
                <a:spcPts val="0"/>
              </a:spcBef>
              <a:spcAft>
                <a:spcPts val="0"/>
              </a:spcAft>
            </a:pPr>
            <a:endParaRPr lang="en-US" sz="1800">
              <a:solidFill>
                <a:prstClr val="black"/>
              </a:solidFill>
              <a:latin typeface="Trebuchet MS"/>
              <a:ea typeface="+mn-ea"/>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pPr fontAlgn="auto">
              <a:spcBef>
                <a:spcPts val="0"/>
              </a:spcBef>
              <a:spcAft>
                <a:spcPts val="0"/>
              </a:spcAft>
            </a:pPr>
            <a:endParaRPr lang="en-US" sz="1800">
              <a:solidFill>
                <a:prstClr val="black"/>
              </a:solidFill>
              <a:latin typeface="Trebuchet MS"/>
              <a:ea typeface="+mn-ea"/>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pPr fontAlgn="auto">
              <a:spcBef>
                <a:spcPts val="0"/>
              </a:spcBef>
              <a:spcAft>
                <a:spcPts val="0"/>
              </a:spcAft>
            </a:pPr>
            <a:endParaRPr lang="en-US" sz="1800">
              <a:solidFill>
                <a:prstClr val="black"/>
              </a:solidFill>
              <a:latin typeface="Trebuchet MS"/>
              <a:ea typeface="+mn-ea"/>
            </a:endParaRPr>
          </a:p>
        </p:txBody>
      </p:sp>
    </p:spTree>
    <p:extLst>
      <p:ext uri="{BB962C8B-B14F-4D97-AF65-F5344CB8AC3E}">
        <p14:creationId xmlns:p14="http://schemas.microsoft.com/office/powerpoint/2010/main" val="18195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1143000"/>
          </a:xfrm>
        </p:spPr>
        <p:txBody>
          <a:bodyPr>
            <a:normAutofit/>
          </a:bodyPr>
          <a:lstStyle/>
          <a:p>
            <a:r>
              <a:rPr lang="en-GB" dirty="0" smtClean="0"/>
              <a:t>Portable performance in OpenCL</a:t>
            </a:r>
            <a:endParaRPr lang="en-GB" dirty="0"/>
          </a:p>
        </p:txBody>
      </p:sp>
      <p:sp>
        <p:nvSpPr>
          <p:cNvPr id="3" name="Content Placeholder 2"/>
          <p:cNvSpPr>
            <a:spLocks noGrp="1"/>
          </p:cNvSpPr>
          <p:nvPr>
            <p:ph idx="1"/>
          </p:nvPr>
        </p:nvSpPr>
        <p:spPr>
          <a:xfrm>
            <a:off x="107504" y="1124744"/>
            <a:ext cx="8856984" cy="5544616"/>
          </a:xfrm>
        </p:spPr>
        <p:txBody>
          <a:bodyPr>
            <a:normAutofit fontScale="70000" lnSpcReduction="20000"/>
          </a:bodyPr>
          <a:lstStyle/>
          <a:p>
            <a:r>
              <a:rPr lang="en-GB" b="1" dirty="0">
                <a:solidFill>
                  <a:srgbClr val="943634"/>
                </a:solidFill>
              </a:rPr>
              <a:t>Don’t optimize too </a:t>
            </a:r>
            <a:r>
              <a:rPr lang="en-GB" b="1" dirty="0" smtClean="0">
                <a:solidFill>
                  <a:srgbClr val="943634"/>
                </a:solidFill>
              </a:rPr>
              <a:t>much for </a:t>
            </a:r>
            <a:r>
              <a:rPr lang="en-GB" b="1" dirty="0">
                <a:solidFill>
                  <a:srgbClr val="943634"/>
                </a:solidFill>
              </a:rPr>
              <a:t>any one platform</a:t>
            </a:r>
            <a:r>
              <a:rPr lang="en-GB" dirty="0"/>
              <a:t>, e.g.</a:t>
            </a:r>
          </a:p>
          <a:p>
            <a:pPr lvl="1"/>
            <a:r>
              <a:rPr lang="en-GB" dirty="0"/>
              <a:t>Don’t write specifically for certain warp/</a:t>
            </a:r>
            <a:r>
              <a:rPr lang="en-GB" dirty="0" err="1"/>
              <a:t>wavefront</a:t>
            </a:r>
            <a:r>
              <a:rPr lang="en-GB" dirty="0"/>
              <a:t> sizes </a:t>
            </a:r>
            <a:r>
              <a:rPr lang="en-GB" dirty="0" err="1"/>
              <a:t>etc</a:t>
            </a:r>
            <a:endParaRPr lang="en-GB" dirty="0"/>
          </a:p>
          <a:p>
            <a:pPr lvl="1"/>
            <a:r>
              <a:rPr lang="en-GB" dirty="0"/>
              <a:t>Be careful not to max out specific sizes of local/global memory</a:t>
            </a:r>
          </a:p>
          <a:p>
            <a:pPr lvl="1"/>
            <a:r>
              <a:rPr lang="en-GB" dirty="0" err="1"/>
              <a:t>OpenCL’s</a:t>
            </a:r>
            <a:r>
              <a:rPr lang="en-GB" dirty="0"/>
              <a:t> vector data types have varying degrees of support – faster on some devices, slower on others</a:t>
            </a:r>
          </a:p>
          <a:p>
            <a:pPr lvl="1"/>
            <a:r>
              <a:rPr lang="en-GB" dirty="0"/>
              <a:t>Some devices have caches in their memory hierarchies, some don’t, and it can make a big difference to your performance without you realizing</a:t>
            </a:r>
          </a:p>
          <a:p>
            <a:pPr lvl="1"/>
            <a:r>
              <a:rPr lang="en-GB" dirty="0"/>
              <a:t>Choosing the allocation of Work-Items to Work-Groups and dimensions on your kernel launches</a:t>
            </a:r>
          </a:p>
          <a:p>
            <a:pPr lvl="1"/>
            <a:r>
              <a:rPr lang="en-GB" dirty="0"/>
              <a:t>Performance differences between unified vs. disjoint host/global memories</a:t>
            </a:r>
          </a:p>
          <a:p>
            <a:pPr lvl="1"/>
            <a:r>
              <a:rPr lang="en-GB" dirty="0"/>
              <a:t>Double precision performance varies considerably from device to device</a:t>
            </a:r>
          </a:p>
          <a:p>
            <a:endParaRPr lang="en-GB" dirty="0"/>
          </a:p>
          <a:p>
            <a:r>
              <a:rPr lang="en-GB" dirty="0"/>
              <a:t>Recommend trying your code on several different platforms to see what happens (profiling is good!)</a:t>
            </a:r>
          </a:p>
          <a:p>
            <a:pPr lvl="1"/>
            <a:r>
              <a:rPr lang="en-GB" dirty="0"/>
              <a:t>At least two different GPUs (ideally different vendors!) and at least one CPU</a:t>
            </a:r>
          </a:p>
          <a:p>
            <a:endParaRPr lang="en-GB" dirty="0"/>
          </a:p>
        </p:txBody>
      </p:sp>
    </p:spTree>
    <p:extLst>
      <p:ext uri="{BB962C8B-B14F-4D97-AF65-F5344CB8AC3E}">
        <p14:creationId xmlns:p14="http://schemas.microsoft.com/office/powerpoint/2010/main" val="6527073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sz="3200" dirty="0" smtClean="0"/>
              <a:t>Consider our matrix multiplication example</a:t>
            </a:r>
            <a:endParaRPr lang="en-GB" sz="3200" dirty="0"/>
          </a:p>
        </p:txBody>
      </p:sp>
      <p:sp>
        <p:nvSpPr>
          <p:cNvPr id="5" name="Content Placeholder 4"/>
          <p:cNvSpPr>
            <a:spLocks noGrp="1"/>
          </p:cNvSpPr>
          <p:nvPr>
            <p:ph idx="1"/>
          </p:nvPr>
        </p:nvSpPr>
        <p:spPr>
          <a:xfrm>
            <a:off x="268288" y="884008"/>
            <a:ext cx="8680709" cy="1480819"/>
          </a:xfrm>
        </p:spPr>
        <p:txBody>
          <a:bodyPr>
            <a:noAutofit/>
          </a:bodyPr>
          <a:lstStyle/>
          <a:p>
            <a:r>
              <a:rPr lang="en-GB" sz="2400" dirty="0" smtClean="0"/>
              <a:t>So far, we’ve used matrix multiplication to explore the memory hierarchy, but we haven’t really thought about what the algorithm needs to run REALLY fast?</a:t>
            </a:r>
          </a:p>
        </p:txBody>
      </p:sp>
      <p:sp>
        <p:nvSpPr>
          <p:cNvPr id="6" name="TextBox 5"/>
          <p:cNvSpPr txBox="1"/>
          <p:nvPr/>
        </p:nvSpPr>
        <p:spPr>
          <a:xfrm>
            <a:off x="268288" y="4452630"/>
            <a:ext cx="8693115" cy="1569660"/>
          </a:xfrm>
          <a:prstGeom prst="rect">
            <a:avLst/>
          </a:prstGeom>
          <a:noFill/>
        </p:spPr>
        <p:txBody>
          <a:bodyPr wrap="square" rtlCol="0">
            <a:spAutoFit/>
          </a:bodyPr>
          <a:lstStyle/>
          <a:p>
            <a:pPr marL="285750" indent="-285750" fontAlgn="auto">
              <a:spcBef>
                <a:spcPts val="0"/>
              </a:spcBef>
              <a:spcAft>
                <a:spcPts val="0"/>
              </a:spcAft>
              <a:buFont typeface="Arial" pitchFamily="34" charset="0"/>
              <a:buChar char="•"/>
            </a:pPr>
            <a:r>
              <a:rPr lang="en-GB" dirty="0" smtClean="0">
                <a:solidFill>
                  <a:prstClr val="black"/>
                </a:solidFill>
                <a:latin typeface="Trebuchet MS"/>
                <a:ea typeface="+mn-ea"/>
              </a:rPr>
              <a:t>To make this fast, you need to break the problem down into chunks that do lots of work for sub problems that fit in fast memory (</a:t>
            </a:r>
            <a:r>
              <a:rPr lang="en-GB" dirty="0" err="1" smtClean="0">
                <a:solidFill>
                  <a:prstClr val="black"/>
                </a:solidFill>
                <a:latin typeface="Trebuchet MS"/>
                <a:ea typeface="+mn-ea"/>
              </a:rPr>
              <a:t>OpenCL</a:t>
            </a:r>
            <a:r>
              <a:rPr lang="en-GB" dirty="0" smtClean="0">
                <a:solidFill>
                  <a:prstClr val="black"/>
                </a:solidFill>
                <a:latin typeface="Trebuchet MS"/>
                <a:ea typeface="+mn-ea"/>
              </a:rPr>
              <a:t> local memory).</a:t>
            </a:r>
            <a:endParaRPr lang="en-GB" dirty="0">
              <a:solidFill>
                <a:prstClr val="black"/>
              </a:solidFill>
              <a:latin typeface="Trebuchet MS"/>
              <a:ea typeface="+mn-ea"/>
            </a:endParaRPr>
          </a:p>
          <a:p>
            <a:pPr fontAlgn="auto">
              <a:spcBef>
                <a:spcPts val="0"/>
              </a:spcBef>
              <a:spcAft>
                <a:spcPts val="0"/>
              </a:spcAft>
            </a:pPr>
            <a:endParaRPr lang="en-GB" dirty="0">
              <a:solidFill>
                <a:prstClr val="black"/>
              </a:solidFill>
              <a:latin typeface="Trebuchet MS"/>
              <a:ea typeface="+mn-ea"/>
            </a:endParaRPr>
          </a:p>
        </p:txBody>
      </p:sp>
      <p:grpSp>
        <p:nvGrpSpPr>
          <p:cNvPr id="2" name="Group 1"/>
          <p:cNvGrpSpPr/>
          <p:nvPr/>
        </p:nvGrpSpPr>
        <p:grpSpPr>
          <a:xfrm>
            <a:off x="611560" y="2521769"/>
            <a:ext cx="8064896" cy="1577941"/>
            <a:chOff x="611560" y="1950269"/>
            <a:chExt cx="8064896" cy="1577941"/>
          </a:xfrm>
        </p:grpSpPr>
        <p:sp>
          <p:nvSpPr>
            <p:cNvPr id="7" name="Rectangle 4"/>
            <p:cNvSpPr>
              <a:spLocks noChangeArrowheads="1"/>
            </p:cNvSpPr>
            <p:nvPr/>
          </p:nvSpPr>
          <p:spPr bwMode="auto">
            <a:xfrm>
              <a:off x="3494942" y="1950269"/>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8" name="Rectangle 5"/>
            <p:cNvSpPr>
              <a:spLocks noChangeArrowheads="1"/>
            </p:cNvSpPr>
            <p:nvPr/>
          </p:nvSpPr>
          <p:spPr bwMode="auto">
            <a:xfrm>
              <a:off x="5120542" y="1950269"/>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2292811"/>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0" name="Text Box 7"/>
            <p:cNvSpPr txBox="1">
              <a:spLocks noChangeArrowheads="1"/>
            </p:cNvSpPr>
            <p:nvPr/>
          </p:nvSpPr>
          <p:spPr bwMode="auto">
            <a:xfrm>
              <a:off x="4714163" y="2292811"/>
              <a:ext cx="271463"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6335783" y="2292811"/>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2" name="Rectangle 9"/>
            <p:cNvSpPr>
              <a:spLocks noChangeArrowheads="1"/>
            </p:cNvSpPr>
            <p:nvPr/>
          </p:nvSpPr>
          <p:spPr bwMode="auto">
            <a:xfrm>
              <a:off x="3833082" y="2394769"/>
              <a:ext cx="136525"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3" name="Rectangle 10"/>
            <p:cNvSpPr>
              <a:spLocks noChangeArrowheads="1"/>
            </p:cNvSpPr>
            <p:nvPr/>
          </p:nvSpPr>
          <p:spPr bwMode="auto">
            <a:xfrm>
              <a:off x="5120542" y="2394769"/>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4" name="Text Box 11"/>
            <p:cNvSpPr txBox="1">
              <a:spLocks noChangeArrowheads="1"/>
            </p:cNvSpPr>
            <p:nvPr/>
          </p:nvSpPr>
          <p:spPr bwMode="auto">
            <a:xfrm>
              <a:off x="3563207" y="2140783"/>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C(i,j)</a:t>
              </a:r>
            </a:p>
          </p:txBody>
        </p:sp>
        <p:sp>
          <p:nvSpPr>
            <p:cNvPr id="15" name="Text Box 12"/>
            <p:cNvSpPr txBox="1">
              <a:spLocks noChangeArrowheads="1"/>
            </p:cNvSpPr>
            <p:nvPr/>
          </p:nvSpPr>
          <p:spPr bwMode="auto">
            <a:xfrm>
              <a:off x="5188834" y="2077283"/>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6669945" y="1950269"/>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898542" y="1950269"/>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7084280" y="2331283"/>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1950269"/>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1869342" y="2394769"/>
              <a:ext cx="134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2140783"/>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611560" y="3131178"/>
              <a:ext cx="8064896" cy="397032"/>
            </a:xfrm>
            <a:prstGeom prst="rect">
              <a:avLst/>
            </a:prstGeom>
            <a:noFill/>
          </p:spPr>
          <p:txBody>
            <a:bodyPr wrap="square" rtlCol="0">
              <a:spAutoFit/>
            </a:bodyPr>
            <a:lstStyle/>
            <a:p>
              <a:pPr algn="ctr">
                <a:lnSpc>
                  <a:spcPct val="99000"/>
                </a:lnSpc>
              </a:pPr>
              <a:r>
                <a:rPr lang="en-US" sz="2000" dirty="0" smtClean="0">
                  <a:solidFill>
                    <a:prstClr val="black"/>
                  </a:solidFill>
                  <a:latin typeface="Trebuchet MS"/>
                  <a:ea typeface="ヒラギノ角ゴ ProN W3" charset="-128"/>
                  <a:cs typeface="Arial"/>
                  <a:sym typeface="Myriad Set Text" charset="0"/>
                </a:rPr>
                <a:t>Dot product of a row of A and a column of B for each element of C</a:t>
              </a:r>
              <a:endParaRPr lang="en-US" sz="2000" dirty="0">
                <a:solidFill>
                  <a:prstClr val="black"/>
                </a:solidFill>
                <a:latin typeface="Trebuchet MS"/>
                <a:ea typeface="ヒラギノ角ゴ ProN W3" charset="-128"/>
                <a:cs typeface="Arial"/>
                <a:sym typeface="Myriad Set Text" charset="0"/>
              </a:endParaRPr>
            </a:p>
          </p:txBody>
        </p:sp>
      </p:grpSp>
    </p:spTree>
    <p:extLst>
      <p:ext uri="{BB962C8B-B14F-4D97-AF65-F5344CB8AC3E}">
        <p14:creationId xmlns:p14="http://schemas.microsoft.com/office/powerpoint/2010/main" val="23352855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1385497"/>
            <a:ext cx="7992843" cy="4425355"/>
          </a:xfrm>
        </p:spPr>
        <p:txBody>
          <a:bodyPr>
            <a:normAutofit/>
          </a:bodyPr>
          <a:lstStyle/>
          <a:p>
            <a:pPr marL="0" indent="0">
              <a:buNone/>
            </a:pPr>
            <a:r>
              <a:rPr lang="en-GB" sz="1800" dirty="0" smtClean="0">
                <a:latin typeface="Courier"/>
              </a:rPr>
              <a:t>void </a:t>
            </a:r>
            <a:r>
              <a:rPr lang="en-GB" sz="1800" dirty="0" err="1" smtClean="0">
                <a:latin typeface="Courier"/>
              </a:rPr>
              <a:t>mat_mul</a:t>
            </a:r>
            <a:r>
              <a:rPr lang="en-GB" sz="1800" dirty="0" smtClean="0">
                <a:latin typeface="Courier"/>
              </a:rPr>
              <a:t>(</a:t>
            </a:r>
            <a:r>
              <a:rPr lang="en-GB" sz="1800" dirty="0" err="1" smtClean="0">
                <a:latin typeface="Courier"/>
              </a:rPr>
              <a:t>int</a:t>
            </a:r>
            <a:r>
              <a:rPr lang="en-GB" sz="1800" dirty="0" smtClean="0">
                <a:latin typeface="Courier"/>
              </a:rPr>
              <a:t> Order, float *A, float *B, float *C)</a:t>
            </a:r>
          </a:p>
          <a:p>
            <a:pPr marL="0" indent="0">
              <a:buNone/>
            </a:pPr>
            <a:r>
              <a:rPr lang="en-GB" sz="1800" dirty="0" smtClean="0">
                <a:latin typeface="Courier"/>
              </a:rPr>
              <a:t>{</a:t>
            </a:r>
          </a:p>
          <a:p>
            <a:pPr marL="0" indent="0">
              <a:buNone/>
            </a:pPr>
            <a:r>
              <a:rPr lang="en-GB" sz="1800" dirty="0" smtClean="0">
                <a:latin typeface="Courier"/>
              </a:rPr>
              <a:t>    </a:t>
            </a:r>
            <a:r>
              <a:rPr lang="en-GB" sz="1800" dirty="0" err="1" smtClean="0">
                <a:latin typeface="Courier"/>
              </a:rPr>
              <a:t>int</a:t>
            </a:r>
            <a:r>
              <a:rPr lang="en-GB" sz="1800" dirty="0" smtClean="0">
                <a:latin typeface="Courier"/>
              </a:rPr>
              <a:t> </a:t>
            </a:r>
            <a:r>
              <a:rPr lang="en-GB" sz="1800" dirty="0" err="1" smtClean="0">
                <a:latin typeface="Courier"/>
              </a:rPr>
              <a:t>i</a:t>
            </a:r>
            <a:r>
              <a:rPr lang="en-GB" sz="1800" dirty="0" smtClean="0">
                <a:latin typeface="Courier"/>
              </a:rPr>
              <a:t>, j, k;</a:t>
            </a:r>
          </a:p>
          <a:p>
            <a:pPr marL="0" indent="0">
              <a:buNone/>
            </a:pPr>
            <a:r>
              <a:rPr lang="en-GB" sz="1800" dirty="0">
                <a:latin typeface="Courier"/>
              </a:rPr>
              <a:t> </a:t>
            </a:r>
            <a:r>
              <a:rPr lang="en-GB" sz="1800" dirty="0" smtClean="0">
                <a:latin typeface="Courier"/>
              </a:rPr>
              <a:t>   for (i = 0; i &lt; Order; i++) {</a:t>
            </a:r>
          </a:p>
          <a:p>
            <a:pPr marL="0" indent="0">
              <a:buNone/>
            </a:pPr>
            <a:r>
              <a:rPr lang="en-GB" sz="1800" dirty="0" smtClean="0">
                <a:latin typeface="Courier"/>
              </a:rPr>
              <a:t>        for (j = 0; j &lt; Order; j++) {</a:t>
            </a:r>
          </a:p>
          <a:p>
            <a:pPr marL="0" indent="0">
              <a:buNone/>
            </a:pPr>
            <a:r>
              <a:rPr lang="en-GB" sz="1800" dirty="0">
                <a:latin typeface="Courier"/>
              </a:rPr>
              <a:t> </a:t>
            </a:r>
            <a:r>
              <a:rPr lang="en-GB" sz="1800" dirty="0" smtClean="0">
                <a:latin typeface="Courier"/>
              </a:rPr>
              <a:t>           for (k = 0; k &lt; Order; k++) { </a:t>
            </a:r>
          </a:p>
          <a:p>
            <a:pPr marL="0" indent="0">
              <a:buNone/>
            </a:pPr>
            <a:r>
              <a:rPr lang="en-GB" sz="1800" dirty="0" smtClean="0">
                <a:latin typeface="Courier"/>
              </a:rPr>
              <a:t>                  C[i*</a:t>
            </a:r>
            <a:r>
              <a:rPr lang="en-GB" sz="1800" dirty="0" err="1" smtClean="0">
                <a:latin typeface="Courier"/>
              </a:rPr>
              <a:t>Order+j</a:t>
            </a:r>
            <a:r>
              <a:rPr lang="en-GB" sz="1800" dirty="0" smtClean="0">
                <a:latin typeface="Courier"/>
              </a:rPr>
              <a:t>] += A[i*</a:t>
            </a:r>
            <a:r>
              <a:rPr lang="en-GB" sz="1800" dirty="0" err="1" smtClean="0">
                <a:latin typeface="Courier"/>
              </a:rPr>
              <a:t>Order+k</a:t>
            </a:r>
            <a:r>
              <a:rPr lang="en-GB" sz="1800" dirty="0" smtClean="0">
                <a:latin typeface="Courier"/>
              </a:rPr>
              <a:t>] * B[k*</a:t>
            </a:r>
            <a:r>
              <a:rPr lang="en-GB" sz="1800" dirty="0" err="1" smtClean="0">
                <a:latin typeface="Courier"/>
              </a:rPr>
              <a:t>Order+j</a:t>
            </a:r>
            <a:r>
              <a:rPr lang="en-GB" sz="1800" dirty="0" smtClean="0">
                <a:latin typeface="Courier"/>
              </a:rPr>
              <a:t>];</a:t>
            </a:r>
          </a:p>
          <a:p>
            <a:pPr marL="0" indent="0">
              <a:buNone/>
            </a:pPr>
            <a:r>
              <a:rPr lang="en-GB" sz="1800" b="1" dirty="0" smtClean="0">
                <a:latin typeface="Courier"/>
              </a:rPr>
              <a:t>            }</a:t>
            </a:r>
          </a:p>
          <a:p>
            <a:pPr marL="0" indent="0">
              <a:buNone/>
            </a:pPr>
            <a:r>
              <a:rPr lang="en-GB" sz="1800" b="1" dirty="0" smtClean="0">
                <a:latin typeface="Courier"/>
              </a:rPr>
              <a:t>        }</a:t>
            </a:r>
          </a:p>
          <a:p>
            <a:pPr marL="0" indent="0">
              <a:buNone/>
            </a:pPr>
            <a:r>
              <a:rPr lang="en-GB" sz="1800" b="1" dirty="0" smtClean="0">
                <a:latin typeface="Courier"/>
              </a:rPr>
              <a:t>    }</a:t>
            </a:r>
          </a:p>
          <a:p>
            <a:pPr marL="0" indent="0">
              <a:buNone/>
            </a:pPr>
            <a:r>
              <a:rPr lang="en-GB" sz="1800" b="1" dirty="0">
                <a:latin typeface="Courier"/>
              </a:rPr>
              <a:t>}</a:t>
            </a:r>
          </a:p>
        </p:txBody>
      </p:sp>
    </p:spTree>
    <p:extLst>
      <p:ext uri="{BB962C8B-B14F-4D97-AF65-F5344CB8AC3E}">
        <p14:creationId xmlns:p14="http://schemas.microsoft.com/office/powerpoint/2010/main" val="189546943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1385497"/>
            <a:ext cx="7992843" cy="4425355"/>
          </a:xfrm>
        </p:spPr>
        <p:txBody>
          <a:bodyPr>
            <a:normAutofit/>
          </a:bodyPr>
          <a:lstStyle/>
          <a:p>
            <a:pPr marL="0" indent="0">
              <a:buNone/>
            </a:pPr>
            <a:r>
              <a:rPr lang="en-GB" sz="1800" dirty="0" smtClean="0">
                <a:latin typeface="Courier"/>
              </a:rPr>
              <a:t>void </a:t>
            </a:r>
            <a:r>
              <a:rPr lang="en-GB" sz="1800" dirty="0" err="1" smtClean="0">
                <a:latin typeface="Courier"/>
              </a:rPr>
              <a:t>mat_mul</a:t>
            </a:r>
            <a:r>
              <a:rPr lang="en-GB" sz="1800" dirty="0" smtClean="0">
                <a:latin typeface="Courier"/>
              </a:rPr>
              <a:t>(</a:t>
            </a:r>
            <a:r>
              <a:rPr lang="en-GB" sz="1800" dirty="0" err="1" smtClean="0">
                <a:latin typeface="Courier"/>
              </a:rPr>
              <a:t>int</a:t>
            </a:r>
            <a:r>
              <a:rPr lang="en-GB" sz="1800" dirty="0" smtClean="0">
                <a:latin typeface="Courier"/>
              </a:rPr>
              <a:t> Order, float *A, float *B, float *C)</a:t>
            </a:r>
          </a:p>
          <a:p>
            <a:pPr marL="0" indent="0">
              <a:buNone/>
            </a:pPr>
            <a:r>
              <a:rPr lang="en-GB" sz="1800" dirty="0" smtClean="0">
                <a:latin typeface="Courier"/>
              </a:rPr>
              <a:t>{</a:t>
            </a:r>
            <a:endParaRPr lang="en-GB" sz="1800" i="1" dirty="0" smtClean="0">
              <a:latin typeface="Courier"/>
            </a:endParaRPr>
          </a:p>
          <a:p>
            <a:pPr marL="0" indent="0">
              <a:buNone/>
            </a:pPr>
            <a:r>
              <a:rPr lang="en-GB" sz="1800" i="1" dirty="0" smtClean="0">
                <a:latin typeface="Courier"/>
              </a:rPr>
              <a:t>    </a:t>
            </a:r>
            <a:r>
              <a:rPr lang="en-GB" sz="1800" i="1" dirty="0" err="1" smtClean="0">
                <a:latin typeface="Courier"/>
              </a:rPr>
              <a:t>int</a:t>
            </a:r>
            <a:r>
              <a:rPr lang="en-GB" sz="1800" i="1" dirty="0" smtClean="0">
                <a:latin typeface="Courier"/>
              </a:rPr>
              <a:t> </a:t>
            </a:r>
            <a:r>
              <a:rPr lang="en-GB" sz="1800" i="1" dirty="0" err="1" smtClean="0">
                <a:latin typeface="Courier"/>
              </a:rPr>
              <a:t>i</a:t>
            </a:r>
            <a:r>
              <a:rPr lang="en-GB" sz="1800" i="1" dirty="0" smtClean="0">
                <a:latin typeface="Courier"/>
              </a:rPr>
              <a:t>, j, k;</a:t>
            </a:r>
          </a:p>
          <a:p>
            <a:pPr marL="0" indent="0">
              <a:buNone/>
            </a:pPr>
            <a:r>
              <a:rPr lang="en-GB" sz="1800" i="1" dirty="0">
                <a:latin typeface="Courier"/>
              </a:rPr>
              <a:t> </a:t>
            </a:r>
            <a:r>
              <a:rPr lang="en-GB" sz="1800" i="1" dirty="0" smtClean="0">
                <a:latin typeface="Courier"/>
              </a:rPr>
              <a:t>   for (i = 0; i &lt; Order; i++) </a:t>
            </a:r>
          </a:p>
          <a:p>
            <a:pPr marL="0" indent="0">
              <a:buNone/>
            </a:pPr>
            <a:r>
              <a:rPr lang="en-GB" sz="1800" i="1" dirty="0" smtClean="0">
                <a:latin typeface="Courier"/>
              </a:rPr>
              <a:t>        for (j = 0; j &lt; Order; j++) </a:t>
            </a:r>
          </a:p>
          <a:p>
            <a:pPr marL="0" indent="0">
              <a:buNone/>
            </a:pPr>
            <a:r>
              <a:rPr lang="en-GB" sz="1800" dirty="0">
                <a:latin typeface="Courier"/>
              </a:rPr>
              <a:t> </a:t>
            </a:r>
            <a:r>
              <a:rPr lang="en-GB" sz="1800" dirty="0" smtClean="0">
                <a:latin typeface="Courier"/>
              </a:rPr>
              <a:t>           for (k = 0; k &lt; Order; k++)  </a:t>
            </a:r>
          </a:p>
          <a:p>
            <a:pPr marL="0" indent="0">
              <a:buNone/>
            </a:pPr>
            <a:r>
              <a:rPr lang="en-GB" sz="1800" dirty="0" smtClean="0">
                <a:latin typeface="Courier"/>
              </a:rPr>
              <a:t>                  C[i*</a:t>
            </a:r>
            <a:r>
              <a:rPr lang="en-GB" sz="1800" dirty="0" err="1" smtClean="0">
                <a:latin typeface="Courier"/>
              </a:rPr>
              <a:t>Order+j</a:t>
            </a:r>
            <a:r>
              <a:rPr lang="en-GB" sz="1800" dirty="0" smtClean="0">
                <a:latin typeface="Courier"/>
              </a:rPr>
              <a:t>] += A[i*</a:t>
            </a:r>
            <a:r>
              <a:rPr lang="en-GB" sz="1800" dirty="0" err="1" smtClean="0">
                <a:latin typeface="Courier"/>
              </a:rPr>
              <a:t>Order+k</a:t>
            </a:r>
            <a:r>
              <a:rPr lang="en-GB" sz="1800" dirty="0" smtClean="0">
                <a:latin typeface="Courier"/>
              </a:rPr>
              <a:t>] * B[k*</a:t>
            </a:r>
            <a:r>
              <a:rPr lang="en-GB" sz="1800" dirty="0" err="1" smtClean="0">
                <a:latin typeface="Courier"/>
              </a:rPr>
              <a:t>Order+j</a:t>
            </a:r>
            <a:r>
              <a:rPr lang="en-GB" sz="1800" dirty="0" smtClean="0">
                <a:latin typeface="Courier"/>
              </a:rPr>
              <a:t>];</a:t>
            </a:r>
          </a:p>
          <a:p>
            <a:pPr marL="0" indent="0">
              <a:buNone/>
            </a:pPr>
            <a:r>
              <a:rPr lang="en-GB" sz="1800" b="1" dirty="0" smtClean="0">
                <a:latin typeface="Courier"/>
              </a:rPr>
              <a:t>}</a:t>
            </a:r>
            <a:endParaRPr lang="en-GB" sz="1800" b="1" dirty="0">
              <a:latin typeface="Courier"/>
            </a:endParaRPr>
          </a:p>
        </p:txBody>
      </p:sp>
      <p:sp>
        <p:nvSpPr>
          <p:cNvPr id="7" name="TextBox 6"/>
          <p:cNvSpPr txBox="1"/>
          <p:nvPr/>
        </p:nvSpPr>
        <p:spPr>
          <a:xfrm>
            <a:off x="6191250" y="2738736"/>
            <a:ext cx="2590799"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Let’s get rid of all those ugly brackets</a:t>
            </a:r>
            <a:endParaRPr lang="en-US" sz="2000" dirty="0"/>
          </a:p>
        </p:txBody>
      </p:sp>
    </p:spTree>
    <p:extLst>
      <p:ext uri="{BB962C8B-B14F-4D97-AF65-F5344CB8AC3E}">
        <p14:creationId xmlns:p14="http://schemas.microsoft.com/office/powerpoint/2010/main" val="17552876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7992843"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Order, float *A, float *B, float *C)</a:t>
            </a:r>
          </a:p>
          <a:p>
            <a:pPr marL="0" indent="0">
              <a:buNone/>
            </a:pPr>
            <a:r>
              <a:rPr lang="en-GB" sz="2000" dirty="0" smtClean="0">
                <a:latin typeface="Courier"/>
              </a:rPr>
              <a:t>{</a:t>
            </a:r>
          </a:p>
          <a:p>
            <a:pPr marL="0" indent="0">
              <a:buNone/>
            </a:pPr>
            <a:r>
              <a:rPr lang="en-GB" sz="2000" dirty="0" smtClean="0">
                <a:latin typeface="Courier"/>
              </a:rPr>
              <a:t>    </a:t>
            </a:r>
            <a:r>
              <a:rPr lang="en-GB" sz="2000" dirty="0" err="1" smtClean="0">
                <a:latin typeface="Courier"/>
              </a:rPr>
              <a:t>int</a:t>
            </a:r>
            <a:r>
              <a:rPr lang="en-GB" sz="2000" dirty="0" smtClean="0">
                <a:latin typeface="Courier"/>
              </a:rPr>
              <a:t> i, j, k;   </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NB=Order/</a:t>
            </a:r>
            <a:r>
              <a:rPr lang="en-GB" sz="2000" dirty="0" err="1" smtClean="0">
                <a:latin typeface="Courier"/>
              </a:rPr>
              <a:t>block_size</a:t>
            </a:r>
            <a:r>
              <a:rPr lang="en-GB" sz="2000" dirty="0" smtClean="0">
                <a:latin typeface="Courier"/>
              </a:rPr>
              <a:t>; // assume </a:t>
            </a:r>
            <a:r>
              <a:rPr lang="en-GB" sz="2000" dirty="0" err="1" smtClean="0">
                <a:latin typeface="Courier"/>
              </a:rPr>
              <a:t>Order%block_size</a:t>
            </a:r>
            <a:r>
              <a:rPr lang="en-GB" sz="2000" dirty="0" smtClean="0">
                <a:latin typeface="Courier"/>
              </a:rPr>
              <a:t>=0</a:t>
            </a:r>
          </a:p>
          <a:p>
            <a:pPr marL="0" indent="0">
              <a:buNone/>
            </a:pPr>
            <a:r>
              <a:rPr lang="en-GB" sz="2000" dirty="0">
                <a:latin typeface="Courier"/>
              </a:rPr>
              <a:t> </a:t>
            </a: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a:latin typeface="Courier"/>
              </a:rPr>
              <a:t> </a:t>
            </a:r>
            <a:r>
              <a:rPr lang="en-GB" sz="2000" dirty="0" smtClean="0">
                <a:latin typeface="Courier"/>
              </a:rPr>
              <a:t>       for (i=</a:t>
            </a:r>
            <a:r>
              <a:rPr lang="en-GB" sz="2000" dirty="0" err="1" smtClean="0">
                <a:latin typeface="Courier"/>
              </a:rPr>
              <a:t>ib</a:t>
            </a:r>
            <a:r>
              <a:rPr lang="en-GB" sz="2000" dirty="0" smtClean="0">
                <a:latin typeface="Courier"/>
              </a:rPr>
              <a:t>*</a:t>
            </a:r>
            <a:r>
              <a:rPr lang="en-GB" sz="2000" dirty="0" err="1" smtClean="0">
                <a:latin typeface="Courier"/>
              </a:rPr>
              <a:t>NB;i</a:t>
            </a:r>
            <a:r>
              <a:rPr lang="en-GB" sz="2000" dirty="0" smtClean="0">
                <a:latin typeface="Courier"/>
              </a:rPr>
              <a:t>&lt;(ib+1)*</a:t>
            </a:r>
            <a:r>
              <a:rPr lang="en-GB" sz="2000" dirty="0" err="1" smtClean="0">
                <a:latin typeface="Courier"/>
              </a:rPr>
              <a:t>NB;i</a:t>
            </a:r>
            <a:r>
              <a:rPr lang="en-GB" sz="2000" dirty="0" smtClean="0">
                <a:latin typeface="Courier"/>
              </a:rPr>
              <a:t>++)</a:t>
            </a:r>
          </a:p>
          <a:p>
            <a:pPr marL="0" indent="0">
              <a:buNone/>
            </a:pPr>
            <a:r>
              <a:rPr lang="en-GB" sz="2000" dirty="0" smtClean="0">
                <a:latin typeface="Courier"/>
              </a:rPr>
              <a:t>           for (</a:t>
            </a:r>
            <a:r>
              <a:rPr lang="en-GB" sz="2000" dirty="0" err="1" smtClean="0">
                <a:latin typeface="Courier"/>
              </a:rPr>
              <a:t>jb</a:t>
            </a:r>
            <a:r>
              <a:rPr lang="en-GB" sz="2000" dirty="0" smtClean="0">
                <a:latin typeface="Courier"/>
              </a:rPr>
              <a:t> = 0; </a:t>
            </a:r>
            <a:r>
              <a:rPr lang="en-GB" sz="2000" dirty="0" err="1" smtClean="0">
                <a:latin typeface="Courier"/>
              </a:rPr>
              <a:t>jb</a:t>
            </a:r>
            <a:r>
              <a:rPr lang="en-GB" sz="2000" dirty="0" smtClean="0">
                <a:latin typeface="Courier"/>
              </a:rPr>
              <a:t> &lt; NB; </a:t>
            </a:r>
            <a:r>
              <a:rPr lang="en-GB" sz="2000" dirty="0" err="1" smtClean="0">
                <a:latin typeface="Courier"/>
              </a:rPr>
              <a:t>jb</a:t>
            </a:r>
            <a:r>
              <a:rPr lang="en-GB" sz="2000" dirty="0" smtClean="0">
                <a:latin typeface="Courier"/>
              </a:rPr>
              <a:t>++) </a:t>
            </a:r>
          </a:p>
          <a:p>
            <a:pPr marL="0" indent="0">
              <a:buNone/>
            </a:pPr>
            <a:r>
              <a:rPr lang="en-GB" sz="2000" dirty="0" smtClean="0">
                <a:latin typeface="Courier"/>
              </a:rPr>
              <a:t>                </a:t>
            </a:r>
            <a:r>
              <a:rPr lang="en-GB" sz="2000" dirty="0">
                <a:latin typeface="Courier"/>
              </a:rPr>
              <a:t>for </a:t>
            </a:r>
            <a:r>
              <a:rPr lang="en-GB" sz="2000" dirty="0" smtClean="0">
                <a:latin typeface="Courier"/>
              </a:rPr>
              <a:t>(j=</a:t>
            </a:r>
            <a:r>
              <a:rPr lang="en-GB" sz="2000" dirty="0" err="1" smtClean="0">
                <a:latin typeface="Courier"/>
              </a:rPr>
              <a:t>jb</a:t>
            </a:r>
            <a:r>
              <a:rPr lang="en-GB" sz="2000" dirty="0" smtClean="0">
                <a:latin typeface="Courier"/>
              </a:rPr>
              <a:t>*</a:t>
            </a:r>
            <a:r>
              <a:rPr lang="en-GB" sz="2000" dirty="0" err="1" smtClean="0">
                <a:latin typeface="Courier"/>
              </a:rPr>
              <a:t>NB;j</a:t>
            </a:r>
            <a:r>
              <a:rPr lang="en-GB" sz="2000" dirty="0" smtClean="0">
                <a:latin typeface="Courier"/>
              </a:rPr>
              <a:t>&lt;(jb+1</a:t>
            </a:r>
            <a:r>
              <a:rPr lang="en-GB" sz="2000" dirty="0">
                <a:latin typeface="Courier"/>
              </a:rPr>
              <a:t>)*</a:t>
            </a:r>
            <a:r>
              <a:rPr lang="en-GB" sz="2000" dirty="0" err="1" smtClean="0">
                <a:latin typeface="Courier"/>
              </a:rPr>
              <a:t>NB;j</a:t>
            </a:r>
            <a:r>
              <a:rPr lang="en-GB" sz="2000" dirty="0" smtClean="0">
                <a:latin typeface="Courier"/>
              </a:rPr>
              <a:t>++)</a:t>
            </a:r>
          </a:p>
          <a:p>
            <a:pPr marL="0" indent="0">
              <a:buNone/>
            </a:pPr>
            <a:r>
              <a:rPr lang="en-GB" sz="2000" dirty="0">
                <a:latin typeface="Courier"/>
              </a:rPr>
              <a:t> </a:t>
            </a:r>
            <a:r>
              <a:rPr lang="en-GB" sz="2000" dirty="0" smtClean="0">
                <a:latin typeface="Courier"/>
              </a:rPr>
              <a:t>                   for (kb = 0; kb &lt; NB; kb++) </a:t>
            </a:r>
          </a:p>
          <a:p>
            <a:pPr marL="0" indent="0">
              <a:buNone/>
            </a:pPr>
            <a:r>
              <a:rPr lang="en-GB" sz="2000" dirty="0">
                <a:latin typeface="Courier"/>
              </a:rPr>
              <a:t> </a:t>
            </a:r>
            <a:r>
              <a:rPr lang="en-GB" sz="2000" dirty="0" smtClean="0">
                <a:latin typeface="Courier"/>
              </a:rPr>
              <a:t>                        </a:t>
            </a:r>
            <a:r>
              <a:rPr lang="en-GB" sz="2000" dirty="0">
                <a:latin typeface="Courier"/>
              </a:rPr>
              <a:t> for </a:t>
            </a:r>
            <a:r>
              <a:rPr lang="en-GB" sz="2000" dirty="0" smtClean="0">
                <a:latin typeface="Courier"/>
              </a:rPr>
              <a:t>(k=kb*</a:t>
            </a:r>
            <a:r>
              <a:rPr lang="en-GB" sz="2000" dirty="0" err="1" smtClean="0">
                <a:latin typeface="Courier"/>
              </a:rPr>
              <a:t>NB;k</a:t>
            </a:r>
            <a:r>
              <a:rPr lang="en-GB" sz="2000" dirty="0" smtClean="0">
                <a:latin typeface="Courier"/>
              </a:rPr>
              <a:t>&lt;(kb+1</a:t>
            </a:r>
            <a:r>
              <a:rPr lang="en-GB" sz="2000" dirty="0">
                <a:latin typeface="Courier"/>
              </a:rPr>
              <a:t>)*</a:t>
            </a:r>
            <a:r>
              <a:rPr lang="en-GB" sz="2000" dirty="0" err="1" smtClean="0">
                <a:latin typeface="Courier"/>
              </a:rPr>
              <a:t>NB;k</a:t>
            </a:r>
            <a:r>
              <a:rPr lang="en-GB" sz="2000" dirty="0" smtClean="0">
                <a:latin typeface="Courier"/>
              </a:rPr>
              <a:t>++)</a:t>
            </a:r>
          </a:p>
          <a:p>
            <a:pPr marL="0" indent="0">
              <a:buNone/>
            </a:pPr>
            <a:r>
              <a:rPr lang="en-GB" sz="2000" dirty="0" smtClean="0">
                <a:latin typeface="Courier"/>
              </a:rPr>
              <a:t>                                 C[i*</a:t>
            </a:r>
            <a:r>
              <a:rPr lang="en-GB" sz="2000" dirty="0" err="1" smtClean="0">
                <a:latin typeface="Courier"/>
              </a:rPr>
              <a:t>Order+j</a:t>
            </a:r>
            <a:r>
              <a:rPr lang="en-GB" sz="2000" dirty="0" smtClean="0">
                <a:latin typeface="Courier"/>
              </a:rPr>
              <a:t>] += A[i*</a:t>
            </a:r>
            <a:r>
              <a:rPr lang="en-GB" sz="2000" dirty="0" err="1" smtClean="0">
                <a:latin typeface="Courier"/>
              </a:rPr>
              <a:t>Order+k</a:t>
            </a:r>
            <a:r>
              <a:rPr lang="en-GB" sz="2000" dirty="0" smtClean="0">
                <a:latin typeface="Courier"/>
              </a:rPr>
              <a:t>] * B[k*</a:t>
            </a:r>
            <a:r>
              <a:rPr lang="en-GB" sz="2000" dirty="0" err="1" smtClean="0">
                <a:latin typeface="Courier"/>
              </a:rPr>
              <a:t>Order+j</a:t>
            </a:r>
            <a:r>
              <a:rPr lang="en-GB" sz="2000"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endParaRPr lang="en-GB" sz="2000" b="1" dirty="0">
              <a:latin typeface="Courier"/>
            </a:endParaRPr>
          </a:p>
        </p:txBody>
      </p:sp>
      <p:sp>
        <p:nvSpPr>
          <p:cNvPr id="4" name="TextBox 3"/>
          <p:cNvSpPr txBox="1"/>
          <p:nvPr/>
        </p:nvSpPr>
        <p:spPr>
          <a:xfrm>
            <a:off x="6369269" y="2738736"/>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smtClean="0"/>
              <a:t>Break each loop into chunks with a size chosen to match the size of your fast memory</a:t>
            </a:r>
            <a:endParaRPr lang="en-US" sz="2000" dirty="0"/>
          </a:p>
        </p:txBody>
      </p:sp>
    </p:spTree>
    <p:extLst>
      <p:ext uri="{BB962C8B-B14F-4D97-AF65-F5344CB8AC3E}">
        <p14:creationId xmlns:p14="http://schemas.microsoft.com/office/powerpoint/2010/main" val="40274236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7992843"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Order, float *A, float *B, float *C)</a:t>
            </a:r>
          </a:p>
          <a:p>
            <a:pPr marL="0" indent="0">
              <a:buNone/>
            </a:pPr>
            <a:r>
              <a:rPr lang="en-GB" sz="2000" dirty="0" smtClean="0">
                <a:latin typeface="Courier"/>
              </a:rPr>
              <a:t>{</a:t>
            </a:r>
          </a:p>
          <a:p>
            <a:pPr marL="0" indent="0">
              <a:buNone/>
            </a:pPr>
            <a:r>
              <a:rPr lang="en-GB" sz="2000" dirty="0" smtClean="0">
                <a:latin typeface="Courier"/>
              </a:rPr>
              <a:t>    </a:t>
            </a:r>
            <a:r>
              <a:rPr lang="en-GB" sz="2000" dirty="0" err="1" smtClean="0">
                <a:latin typeface="Courier"/>
              </a:rPr>
              <a:t>int</a:t>
            </a:r>
            <a:r>
              <a:rPr lang="en-GB" sz="2000" dirty="0" smtClean="0">
                <a:latin typeface="Courier"/>
              </a:rPr>
              <a:t> i, j, k;   </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NB=Order/</a:t>
            </a:r>
            <a:r>
              <a:rPr lang="en-GB" sz="2000" dirty="0" err="1" smtClean="0">
                <a:latin typeface="Courier"/>
              </a:rPr>
              <a:t>block_size</a:t>
            </a:r>
            <a:r>
              <a:rPr lang="en-GB" sz="2000" dirty="0" smtClean="0">
                <a:latin typeface="Courier"/>
              </a:rPr>
              <a:t>; // assume </a:t>
            </a:r>
            <a:r>
              <a:rPr lang="en-GB" sz="2000" dirty="0" err="1" smtClean="0">
                <a:latin typeface="Courier"/>
              </a:rPr>
              <a:t>Order%block_size</a:t>
            </a:r>
            <a:r>
              <a:rPr lang="en-GB" sz="2000" dirty="0" smtClean="0">
                <a:latin typeface="Courier"/>
              </a:rPr>
              <a:t>=0</a:t>
            </a:r>
          </a:p>
          <a:p>
            <a:pPr marL="0" indent="0">
              <a:buNone/>
            </a:pPr>
            <a:r>
              <a:rPr lang="en-GB" sz="2000" dirty="0">
                <a:latin typeface="Courier"/>
              </a:rPr>
              <a:t> </a:t>
            </a: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a:t>
            </a:r>
            <a:r>
              <a:rPr lang="en-GB" sz="2000" dirty="0">
                <a:latin typeface="Courier"/>
              </a:rPr>
              <a:t>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a:t>
            </a:r>
            <a:r>
              <a:rPr lang="en-GB" sz="2000" dirty="0">
                <a:latin typeface="Courier"/>
              </a:rPr>
              <a:t>for (kb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for (i=</a:t>
            </a:r>
            <a:r>
              <a:rPr lang="en-GB" sz="2000" dirty="0" err="1" smtClean="0">
                <a:latin typeface="Courier"/>
              </a:rPr>
              <a:t>ib</a:t>
            </a:r>
            <a:r>
              <a:rPr lang="en-GB" sz="2000" dirty="0" smtClean="0">
                <a:latin typeface="Courier"/>
              </a:rPr>
              <a:t>*</a:t>
            </a:r>
            <a:r>
              <a:rPr lang="en-GB" sz="2000" dirty="0" err="1" smtClean="0">
                <a:latin typeface="Courier"/>
              </a:rPr>
              <a:t>NB;i</a:t>
            </a:r>
            <a:r>
              <a:rPr lang="en-GB" sz="2000" dirty="0" smtClean="0">
                <a:latin typeface="Courier"/>
              </a:rPr>
              <a:t>&lt;(ib+1)*</a:t>
            </a:r>
            <a:r>
              <a:rPr lang="en-GB" sz="2000" dirty="0" err="1" smtClean="0">
                <a:latin typeface="Courier"/>
              </a:rPr>
              <a:t>NB;i</a:t>
            </a:r>
            <a:r>
              <a:rPr lang="en-GB" sz="2000" dirty="0" smtClean="0">
                <a:latin typeface="Courier"/>
              </a:rPr>
              <a:t>++)</a:t>
            </a:r>
          </a:p>
          <a:p>
            <a:pPr marL="0" indent="0">
              <a:buNone/>
            </a:pPr>
            <a:r>
              <a:rPr lang="en-GB" sz="2000" dirty="0" smtClean="0">
                <a:latin typeface="Courier"/>
              </a:rPr>
              <a:t>                 for (j=</a:t>
            </a:r>
            <a:r>
              <a:rPr lang="en-GB" sz="2000" dirty="0" err="1" smtClean="0">
                <a:latin typeface="Courier"/>
              </a:rPr>
              <a:t>jb</a:t>
            </a:r>
            <a:r>
              <a:rPr lang="en-GB" sz="2000" dirty="0" smtClean="0">
                <a:latin typeface="Courier"/>
              </a:rPr>
              <a:t>*</a:t>
            </a:r>
            <a:r>
              <a:rPr lang="en-GB" sz="2000" dirty="0" err="1" smtClean="0">
                <a:latin typeface="Courier"/>
              </a:rPr>
              <a:t>NB;j</a:t>
            </a:r>
            <a:r>
              <a:rPr lang="en-GB" sz="2000" dirty="0" smtClean="0">
                <a:latin typeface="Courier"/>
              </a:rPr>
              <a:t>&lt;(jb+1)*</a:t>
            </a:r>
            <a:r>
              <a:rPr lang="en-GB" sz="2000" dirty="0" err="1" smtClean="0">
                <a:latin typeface="Courier"/>
              </a:rPr>
              <a:t>NB;j</a:t>
            </a:r>
            <a:r>
              <a:rPr lang="en-GB" sz="2000" dirty="0" smtClean="0">
                <a:latin typeface="Courier"/>
              </a:rPr>
              <a:t>++)</a:t>
            </a:r>
          </a:p>
          <a:p>
            <a:pPr marL="0" indent="0">
              <a:buNone/>
            </a:pPr>
            <a:r>
              <a:rPr lang="en-GB" sz="2000" dirty="0" smtClean="0">
                <a:latin typeface="Courier"/>
              </a:rPr>
              <a:t>                           </a:t>
            </a:r>
            <a:r>
              <a:rPr lang="en-GB" sz="2000" dirty="0">
                <a:latin typeface="Courier"/>
              </a:rPr>
              <a:t>for </a:t>
            </a:r>
            <a:r>
              <a:rPr lang="en-GB" sz="2000" dirty="0" smtClean="0">
                <a:latin typeface="Courier"/>
              </a:rPr>
              <a:t>(k=kb*</a:t>
            </a:r>
            <a:r>
              <a:rPr lang="en-GB" sz="2000" dirty="0" err="1" smtClean="0">
                <a:latin typeface="Courier"/>
              </a:rPr>
              <a:t>NB;k</a:t>
            </a:r>
            <a:r>
              <a:rPr lang="en-GB" sz="2000" dirty="0" smtClean="0">
                <a:latin typeface="Courier"/>
              </a:rPr>
              <a:t>&lt;(kb+1</a:t>
            </a:r>
            <a:r>
              <a:rPr lang="en-GB" sz="2000" dirty="0">
                <a:latin typeface="Courier"/>
              </a:rPr>
              <a:t>)*</a:t>
            </a:r>
            <a:r>
              <a:rPr lang="en-GB" sz="2000" dirty="0" err="1" smtClean="0">
                <a:latin typeface="Courier"/>
              </a:rPr>
              <a:t>NB;k</a:t>
            </a:r>
            <a:r>
              <a:rPr lang="en-GB" sz="2000" dirty="0" smtClean="0">
                <a:latin typeface="Courier"/>
              </a:rPr>
              <a:t>++)</a:t>
            </a:r>
          </a:p>
          <a:p>
            <a:pPr marL="0" indent="0">
              <a:buNone/>
            </a:pPr>
            <a:r>
              <a:rPr lang="en-GB" sz="2000" dirty="0" smtClean="0">
                <a:latin typeface="Courier"/>
              </a:rPr>
              <a:t>                                 C[i*</a:t>
            </a:r>
            <a:r>
              <a:rPr lang="en-GB" sz="2000" dirty="0" err="1" smtClean="0">
                <a:latin typeface="Courier"/>
              </a:rPr>
              <a:t>Order+j</a:t>
            </a:r>
            <a:r>
              <a:rPr lang="en-GB" sz="2000" dirty="0" smtClean="0">
                <a:latin typeface="Courier"/>
              </a:rPr>
              <a:t>] += A[i*</a:t>
            </a:r>
            <a:r>
              <a:rPr lang="en-GB" sz="2000" dirty="0" err="1" smtClean="0">
                <a:latin typeface="Courier"/>
              </a:rPr>
              <a:t>Order+k</a:t>
            </a:r>
            <a:r>
              <a:rPr lang="en-GB" sz="2000" dirty="0" smtClean="0">
                <a:latin typeface="Courier"/>
              </a:rPr>
              <a:t>] * B[k*</a:t>
            </a:r>
            <a:r>
              <a:rPr lang="en-GB" sz="2000" dirty="0" err="1" smtClean="0">
                <a:latin typeface="Courier"/>
              </a:rPr>
              <a:t>Order+j</a:t>
            </a:r>
            <a:r>
              <a:rPr lang="en-GB" sz="2000"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endParaRPr lang="en-GB" sz="2000" b="1" dirty="0">
              <a:latin typeface="Courier"/>
            </a:endParaRPr>
          </a:p>
        </p:txBody>
      </p:sp>
      <p:sp>
        <p:nvSpPr>
          <p:cNvPr id="4" name="TextBox 3"/>
          <p:cNvSpPr txBox="1"/>
          <p:nvPr/>
        </p:nvSpPr>
        <p:spPr>
          <a:xfrm>
            <a:off x="5801712" y="2612612"/>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smtClean="0"/>
              <a:t>Rearrange loop nest to move loops over blocks “out” and leave loops over a single block together</a:t>
            </a:r>
            <a:endParaRPr lang="en-US" sz="2000" dirty="0"/>
          </a:p>
        </p:txBody>
      </p:sp>
    </p:spTree>
    <p:extLst>
      <p:ext uri="{BB962C8B-B14F-4D97-AF65-F5344CB8AC3E}">
        <p14:creationId xmlns:p14="http://schemas.microsoft.com/office/powerpoint/2010/main" val="56320299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7992843"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Order, float *A, float *B, float *C)</a:t>
            </a:r>
          </a:p>
          <a:p>
            <a:pPr marL="0" indent="0">
              <a:buNone/>
            </a:pPr>
            <a:r>
              <a:rPr lang="en-GB" sz="2000" dirty="0" smtClean="0">
                <a:latin typeface="Courier"/>
              </a:rPr>
              <a:t>{</a:t>
            </a:r>
          </a:p>
          <a:p>
            <a:pPr marL="0" indent="0">
              <a:buNone/>
            </a:pPr>
            <a:r>
              <a:rPr lang="en-GB" sz="2000" dirty="0" smtClean="0">
                <a:latin typeface="Courier"/>
              </a:rPr>
              <a:t>    </a:t>
            </a:r>
            <a:r>
              <a:rPr lang="en-GB" sz="2000" dirty="0" err="1" smtClean="0">
                <a:latin typeface="Courier"/>
              </a:rPr>
              <a:t>int</a:t>
            </a:r>
            <a:r>
              <a:rPr lang="en-GB" sz="2000" dirty="0" smtClean="0">
                <a:latin typeface="Courier"/>
              </a:rPr>
              <a:t> i, j, k;   </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NB=Order/</a:t>
            </a:r>
            <a:r>
              <a:rPr lang="en-GB" sz="2000" dirty="0" err="1" smtClean="0">
                <a:latin typeface="Courier"/>
              </a:rPr>
              <a:t>block_size</a:t>
            </a:r>
            <a:r>
              <a:rPr lang="en-GB" sz="2000" dirty="0" smtClean="0">
                <a:latin typeface="Courier"/>
              </a:rPr>
              <a:t>; // assume </a:t>
            </a:r>
            <a:r>
              <a:rPr lang="en-GB" sz="2000" dirty="0" err="1" smtClean="0">
                <a:latin typeface="Courier"/>
              </a:rPr>
              <a:t>Order%block_size</a:t>
            </a:r>
            <a:r>
              <a:rPr lang="en-GB" sz="2000" dirty="0" smtClean="0">
                <a:latin typeface="Courier"/>
              </a:rPr>
              <a:t>=0</a:t>
            </a:r>
          </a:p>
          <a:p>
            <a:pPr marL="0" indent="0">
              <a:buNone/>
            </a:pPr>
            <a:r>
              <a:rPr lang="en-GB" sz="2000" dirty="0">
                <a:latin typeface="Courier"/>
              </a:rPr>
              <a:t> </a:t>
            </a: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a:t>
            </a:r>
            <a:r>
              <a:rPr lang="en-GB" sz="2000" dirty="0">
                <a:latin typeface="Courier"/>
              </a:rPr>
              <a:t>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a:t>
            </a:r>
            <a:r>
              <a:rPr lang="en-GB" sz="2000" dirty="0">
                <a:latin typeface="Courier"/>
              </a:rPr>
              <a:t>for (kb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for (i=</a:t>
            </a:r>
            <a:r>
              <a:rPr lang="en-GB" sz="2000" dirty="0" err="1" smtClean="0">
                <a:latin typeface="Courier"/>
              </a:rPr>
              <a:t>ib</a:t>
            </a:r>
            <a:r>
              <a:rPr lang="en-GB" sz="2000" dirty="0" smtClean="0">
                <a:latin typeface="Courier"/>
              </a:rPr>
              <a:t>*</a:t>
            </a:r>
            <a:r>
              <a:rPr lang="en-GB" sz="2000" dirty="0" err="1" smtClean="0">
                <a:latin typeface="Courier"/>
              </a:rPr>
              <a:t>NB;i</a:t>
            </a:r>
            <a:r>
              <a:rPr lang="en-GB" sz="2000" dirty="0" smtClean="0">
                <a:latin typeface="Courier"/>
              </a:rPr>
              <a:t>&lt;(ib+1)*</a:t>
            </a:r>
            <a:r>
              <a:rPr lang="en-GB" sz="2000" dirty="0" err="1" smtClean="0">
                <a:latin typeface="Courier"/>
              </a:rPr>
              <a:t>NB;i</a:t>
            </a:r>
            <a:r>
              <a:rPr lang="en-GB" sz="2000" dirty="0" smtClean="0">
                <a:latin typeface="Courier"/>
              </a:rPr>
              <a:t>++)</a:t>
            </a:r>
          </a:p>
          <a:p>
            <a:pPr marL="0" indent="0">
              <a:buNone/>
            </a:pPr>
            <a:r>
              <a:rPr lang="en-GB" sz="2000" dirty="0" smtClean="0">
                <a:latin typeface="Courier"/>
              </a:rPr>
              <a:t>                 for (j=</a:t>
            </a:r>
            <a:r>
              <a:rPr lang="en-GB" sz="2000" dirty="0" err="1" smtClean="0">
                <a:latin typeface="Courier"/>
              </a:rPr>
              <a:t>jb</a:t>
            </a:r>
            <a:r>
              <a:rPr lang="en-GB" sz="2000" dirty="0" smtClean="0">
                <a:latin typeface="Courier"/>
              </a:rPr>
              <a:t>*</a:t>
            </a:r>
            <a:r>
              <a:rPr lang="en-GB" sz="2000" dirty="0" err="1" smtClean="0">
                <a:latin typeface="Courier"/>
              </a:rPr>
              <a:t>NB;j</a:t>
            </a:r>
            <a:r>
              <a:rPr lang="en-GB" sz="2000" dirty="0" smtClean="0">
                <a:latin typeface="Courier"/>
              </a:rPr>
              <a:t>&lt;(jb+1)*</a:t>
            </a:r>
            <a:r>
              <a:rPr lang="en-GB" sz="2000" dirty="0" err="1" smtClean="0">
                <a:latin typeface="Courier"/>
              </a:rPr>
              <a:t>NB;j</a:t>
            </a:r>
            <a:r>
              <a:rPr lang="en-GB" sz="2000" dirty="0" smtClean="0">
                <a:latin typeface="Courier"/>
              </a:rPr>
              <a:t>++)</a:t>
            </a:r>
          </a:p>
          <a:p>
            <a:pPr marL="0" indent="0">
              <a:buNone/>
            </a:pPr>
            <a:r>
              <a:rPr lang="en-GB" sz="2000" dirty="0" smtClean="0">
                <a:latin typeface="Courier"/>
              </a:rPr>
              <a:t>                           </a:t>
            </a:r>
            <a:r>
              <a:rPr lang="en-GB" sz="2000" dirty="0">
                <a:latin typeface="Courier"/>
              </a:rPr>
              <a:t>for </a:t>
            </a:r>
            <a:r>
              <a:rPr lang="en-GB" sz="2000" dirty="0" smtClean="0">
                <a:latin typeface="Courier"/>
              </a:rPr>
              <a:t>(k=kb*</a:t>
            </a:r>
            <a:r>
              <a:rPr lang="en-GB" sz="2000" dirty="0" err="1" smtClean="0">
                <a:latin typeface="Courier"/>
              </a:rPr>
              <a:t>NB;k</a:t>
            </a:r>
            <a:r>
              <a:rPr lang="en-GB" sz="2000" dirty="0" smtClean="0">
                <a:latin typeface="Courier"/>
              </a:rPr>
              <a:t>&lt;(kb+1</a:t>
            </a:r>
            <a:r>
              <a:rPr lang="en-GB" sz="2000" dirty="0">
                <a:latin typeface="Courier"/>
              </a:rPr>
              <a:t>)*</a:t>
            </a:r>
            <a:r>
              <a:rPr lang="en-GB" sz="2000" dirty="0" err="1" smtClean="0">
                <a:latin typeface="Courier"/>
              </a:rPr>
              <a:t>NB;k</a:t>
            </a:r>
            <a:r>
              <a:rPr lang="en-GB" sz="2000" dirty="0" smtClean="0">
                <a:latin typeface="Courier"/>
              </a:rPr>
              <a:t>++)</a:t>
            </a:r>
          </a:p>
          <a:p>
            <a:pPr marL="0" indent="0">
              <a:buNone/>
            </a:pPr>
            <a:r>
              <a:rPr lang="en-GB" sz="2000" dirty="0" smtClean="0">
                <a:latin typeface="Courier"/>
              </a:rPr>
              <a:t>                                 C[i*</a:t>
            </a:r>
            <a:r>
              <a:rPr lang="en-GB" sz="2000" dirty="0" err="1" smtClean="0">
                <a:latin typeface="Courier"/>
              </a:rPr>
              <a:t>Order+j</a:t>
            </a:r>
            <a:r>
              <a:rPr lang="en-GB" sz="2000" dirty="0" smtClean="0">
                <a:latin typeface="Courier"/>
              </a:rPr>
              <a:t>] += A[i*</a:t>
            </a:r>
            <a:r>
              <a:rPr lang="en-GB" sz="2000" dirty="0" err="1" smtClean="0">
                <a:latin typeface="Courier"/>
              </a:rPr>
              <a:t>Order+k</a:t>
            </a:r>
            <a:r>
              <a:rPr lang="en-GB" sz="2000" dirty="0" smtClean="0">
                <a:latin typeface="Courier"/>
              </a:rPr>
              <a:t>] * B[k*</a:t>
            </a:r>
            <a:r>
              <a:rPr lang="en-GB" sz="2000" dirty="0" err="1" smtClean="0">
                <a:latin typeface="Courier"/>
              </a:rPr>
              <a:t>Order+j</a:t>
            </a:r>
            <a:r>
              <a:rPr lang="en-GB" sz="2000"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endParaRPr lang="en-GB" sz="2000" b="1" dirty="0">
              <a:latin typeface="Courier"/>
            </a:endParaRPr>
          </a:p>
        </p:txBody>
      </p:sp>
      <p:sp>
        <p:nvSpPr>
          <p:cNvPr id="4" name="TextBox 3"/>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smtClean="0">
                <a:solidFill>
                  <a:prstClr val="black"/>
                </a:solidFill>
              </a:rPr>
              <a:t>This is just a local matrix multiplication of a single block</a:t>
            </a:r>
            <a:endParaRPr lang="en-US" sz="2000" dirty="0">
              <a:solidFill>
                <a:prstClr val="black"/>
              </a:solidFill>
            </a:endParaRPr>
          </a:p>
        </p:txBody>
      </p:sp>
      <p:sp>
        <p:nvSpPr>
          <p:cNvPr id="5" name="Rectangle 4"/>
          <p:cNvSpPr/>
          <p:nvPr/>
        </p:nvSpPr>
        <p:spPr>
          <a:xfrm>
            <a:off x="583324" y="3515710"/>
            <a:ext cx="7047186" cy="171844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4" idx="0"/>
          </p:cNvCxnSpPr>
          <p:nvPr/>
        </p:nvCxnSpPr>
        <p:spPr>
          <a:xfrm flipH="1" flipV="1">
            <a:off x="5249917" y="5234152"/>
            <a:ext cx="1284891" cy="4953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9572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7992843"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Order, float *A, float *B, float *C)</a:t>
            </a:r>
          </a:p>
          <a:p>
            <a:pPr marL="0" indent="0">
              <a:buNone/>
            </a:pPr>
            <a:r>
              <a:rPr lang="en-GB" sz="2000" dirty="0" smtClean="0">
                <a:latin typeface="Courier"/>
              </a:rPr>
              <a:t>{</a:t>
            </a:r>
          </a:p>
          <a:p>
            <a:pPr marL="0" indent="0">
              <a:buNone/>
            </a:pPr>
            <a:r>
              <a:rPr lang="en-GB" sz="2000" dirty="0" smtClean="0">
                <a:latin typeface="Courier"/>
              </a:rPr>
              <a:t>    </a:t>
            </a:r>
            <a:r>
              <a:rPr lang="en-GB" sz="2000" dirty="0" err="1" smtClean="0">
                <a:latin typeface="Courier"/>
              </a:rPr>
              <a:t>int</a:t>
            </a:r>
            <a:r>
              <a:rPr lang="en-GB" sz="2000" dirty="0" smtClean="0">
                <a:latin typeface="Courier"/>
              </a:rPr>
              <a:t> i, j, k;   </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NB=Order/</a:t>
            </a:r>
            <a:r>
              <a:rPr lang="en-GB" sz="2000" dirty="0" err="1" smtClean="0">
                <a:latin typeface="Courier"/>
              </a:rPr>
              <a:t>block_size</a:t>
            </a:r>
            <a:r>
              <a:rPr lang="en-GB" sz="2000" dirty="0" smtClean="0">
                <a:latin typeface="Courier"/>
              </a:rPr>
              <a:t>; // assume </a:t>
            </a:r>
            <a:r>
              <a:rPr lang="en-GB" sz="2000" dirty="0" err="1" smtClean="0">
                <a:latin typeface="Courier"/>
              </a:rPr>
              <a:t>Order%block_size</a:t>
            </a:r>
            <a:r>
              <a:rPr lang="en-GB" sz="2000" dirty="0" smtClean="0">
                <a:latin typeface="Courier"/>
              </a:rPr>
              <a:t>=0</a:t>
            </a:r>
          </a:p>
          <a:p>
            <a:pPr marL="0" indent="0">
              <a:buNone/>
            </a:pPr>
            <a:r>
              <a:rPr lang="en-GB" sz="2000" dirty="0">
                <a:latin typeface="Courier"/>
              </a:rPr>
              <a:t> </a:t>
            </a: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a:t>
            </a:r>
            <a:r>
              <a:rPr lang="en-GB" sz="2000" dirty="0">
                <a:latin typeface="Courier"/>
              </a:rPr>
              <a:t>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a:t>
            </a:r>
            <a:r>
              <a:rPr lang="en-GB" sz="2000" dirty="0">
                <a:latin typeface="Courier"/>
              </a:rPr>
              <a:t>for (kb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a:t>
            </a:r>
            <a:r>
              <a:rPr lang="en-GB" sz="2000" dirty="0" err="1">
                <a:latin typeface="Courier"/>
              </a:rPr>
              <a:t>s</a:t>
            </a:r>
            <a:r>
              <a:rPr lang="en-GB" sz="2000" dirty="0" err="1" smtClean="0">
                <a:latin typeface="Courier"/>
              </a:rPr>
              <a:t>gemm</a:t>
            </a:r>
            <a:r>
              <a:rPr lang="en-GB" sz="2000" dirty="0" smtClean="0">
                <a:latin typeface="Courier"/>
              </a:rPr>
              <a:t>(C, A, B, ….)       // </a:t>
            </a:r>
            <a:r>
              <a:rPr lang="en-GB" sz="2000" dirty="0" err="1" smtClean="0">
                <a:latin typeface="Courier"/>
              </a:rPr>
              <a:t>C</a:t>
            </a:r>
            <a:r>
              <a:rPr lang="en-GB" sz="2000" baseline="-25000" dirty="0" err="1" smtClean="0">
                <a:latin typeface="Courier"/>
              </a:rPr>
              <a:t>ib,jb</a:t>
            </a:r>
            <a:r>
              <a:rPr lang="en-GB" sz="2000" dirty="0" smtClean="0">
                <a:latin typeface="Courier"/>
              </a:rPr>
              <a:t> += </a:t>
            </a:r>
            <a:r>
              <a:rPr lang="en-GB" sz="2000" dirty="0" err="1" smtClean="0">
                <a:latin typeface="Courier"/>
              </a:rPr>
              <a:t>A</a:t>
            </a:r>
            <a:r>
              <a:rPr lang="en-GB" sz="2000" baseline="-25000" dirty="0" err="1" smtClean="0">
                <a:latin typeface="Courier"/>
              </a:rPr>
              <a:t>ib,kb</a:t>
            </a:r>
            <a:r>
              <a:rPr lang="en-GB" sz="2000" dirty="0" smtClean="0">
                <a:latin typeface="Courier"/>
              </a:rPr>
              <a:t>*</a:t>
            </a:r>
            <a:r>
              <a:rPr lang="en-GB" sz="2000" dirty="0" err="1" smtClean="0">
                <a:latin typeface="Courier"/>
              </a:rPr>
              <a:t>B</a:t>
            </a:r>
            <a:r>
              <a:rPr lang="en-GB" sz="2000" baseline="-25000" dirty="0" err="1" smtClean="0">
                <a:latin typeface="Courier"/>
              </a:rPr>
              <a:t>kb,jb</a:t>
            </a:r>
            <a:endParaRPr lang="en-GB" sz="2000" baseline="-25000" dirty="0" smtClean="0">
              <a:latin typeface="Courier"/>
            </a:endParaRPr>
          </a:p>
          <a:p>
            <a:pPr marL="0" indent="0">
              <a:buNone/>
            </a:pPr>
            <a:r>
              <a:rPr lang="en-GB" sz="2000" b="1" dirty="0" smtClean="0">
                <a:latin typeface="Courier"/>
              </a:rPr>
              <a:t>} </a:t>
            </a:r>
            <a:endParaRPr lang="en-GB" sz="2000" b="1" dirty="0">
              <a:latin typeface="Courier"/>
            </a:endParaRP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smtClean="0"/>
              <a:t>Note: </a:t>
            </a:r>
            <a:r>
              <a:rPr lang="en-US" sz="1800" dirty="0" err="1" smtClean="0"/>
              <a:t>sgemm</a:t>
            </a:r>
            <a:r>
              <a:rPr lang="en-US" sz="1800" dirty="0" smtClean="0"/>
              <a:t> is the name of the level three BLAS routine to multiply two matrices</a:t>
            </a:r>
            <a:endParaRPr lang="en-US" sz="1800" dirty="0"/>
          </a:p>
        </p:txBody>
      </p:sp>
    </p:spTree>
    <p:extLst>
      <p:ext uri="{BB962C8B-B14F-4D97-AF65-F5344CB8AC3E}">
        <p14:creationId xmlns:p14="http://schemas.microsoft.com/office/powerpoint/2010/main" val="3897282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7992843"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Order, float *A, float *B, float *C)</a:t>
            </a:r>
          </a:p>
          <a:p>
            <a:pPr marL="0" indent="0">
              <a:buNone/>
            </a:pPr>
            <a:r>
              <a:rPr lang="en-GB" sz="2000" dirty="0" smtClean="0">
                <a:latin typeface="Courier"/>
              </a:rPr>
              <a:t>{</a:t>
            </a:r>
          </a:p>
          <a:p>
            <a:pPr marL="0" indent="0">
              <a:buNone/>
            </a:pPr>
            <a:r>
              <a:rPr lang="en-GB" sz="2000" dirty="0" smtClean="0">
                <a:latin typeface="Courier"/>
              </a:rPr>
              <a:t>    </a:t>
            </a:r>
            <a:r>
              <a:rPr lang="en-GB" sz="2000" dirty="0" err="1" smtClean="0">
                <a:latin typeface="Courier"/>
              </a:rPr>
              <a:t>int</a:t>
            </a:r>
            <a:r>
              <a:rPr lang="en-GB" sz="2000" dirty="0" smtClean="0">
                <a:latin typeface="Courier"/>
              </a:rPr>
              <a:t> i, j, k;   </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NB=Order/</a:t>
            </a:r>
            <a:r>
              <a:rPr lang="en-GB" sz="2000" dirty="0" err="1" smtClean="0">
                <a:latin typeface="Courier"/>
              </a:rPr>
              <a:t>block_size</a:t>
            </a:r>
            <a:r>
              <a:rPr lang="en-GB" sz="2000" dirty="0" smtClean="0">
                <a:latin typeface="Courier"/>
              </a:rPr>
              <a:t>; // assume </a:t>
            </a:r>
            <a:r>
              <a:rPr lang="en-GB" sz="2000" dirty="0" err="1" smtClean="0">
                <a:latin typeface="Courier"/>
              </a:rPr>
              <a:t>Order%block_size</a:t>
            </a:r>
            <a:r>
              <a:rPr lang="en-GB" sz="2000" dirty="0" smtClean="0">
                <a:latin typeface="Courier"/>
              </a:rPr>
              <a:t>=0</a:t>
            </a:r>
          </a:p>
          <a:p>
            <a:pPr marL="0" indent="0">
              <a:buNone/>
            </a:pPr>
            <a:r>
              <a:rPr lang="en-GB" sz="2000" dirty="0">
                <a:latin typeface="Courier"/>
              </a:rPr>
              <a:t> </a:t>
            </a: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a:t>
            </a:r>
            <a:r>
              <a:rPr lang="en-GB" sz="2000" dirty="0">
                <a:latin typeface="Courier"/>
              </a:rPr>
              <a:t>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a:t>
            </a:r>
            <a:r>
              <a:rPr lang="en-GB" sz="2000" dirty="0">
                <a:latin typeface="Courier"/>
              </a:rPr>
              <a:t>for (kb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a:t>
            </a:r>
            <a:r>
              <a:rPr lang="en-GB" sz="2000" dirty="0" err="1" smtClean="0">
                <a:latin typeface="Courier"/>
              </a:rPr>
              <a:t>sgemm</a:t>
            </a:r>
            <a:r>
              <a:rPr lang="en-GB" sz="2000" dirty="0" smtClean="0">
                <a:latin typeface="Courier"/>
              </a:rPr>
              <a:t>(C, A, B, ….)       // </a:t>
            </a:r>
            <a:r>
              <a:rPr lang="en-GB" sz="2000" dirty="0" err="1" smtClean="0">
                <a:latin typeface="Courier"/>
              </a:rPr>
              <a:t>C</a:t>
            </a:r>
            <a:r>
              <a:rPr lang="en-GB" sz="2000" baseline="-25000" dirty="0" err="1" smtClean="0">
                <a:latin typeface="Courier"/>
              </a:rPr>
              <a:t>ib,jb</a:t>
            </a:r>
            <a:r>
              <a:rPr lang="en-GB" sz="2000" dirty="0" smtClean="0">
                <a:latin typeface="Courier"/>
              </a:rPr>
              <a:t> += </a:t>
            </a:r>
            <a:r>
              <a:rPr lang="en-GB" sz="2000" dirty="0" err="1" smtClean="0">
                <a:latin typeface="Courier"/>
              </a:rPr>
              <a:t>A</a:t>
            </a:r>
            <a:r>
              <a:rPr lang="en-GB" sz="2000" baseline="-25000" dirty="0" err="1" smtClean="0">
                <a:latin typeface="Courier"/>
              </a:rPr>
              <a:t>ib,kb</a:t>
            </a:r>
            <a:r>
              <a:rPr lang="en-GB" sz="2000" dirty="0" smtClean="0">
                <a:latin typeface="Courier"/>
              </a:rPr>
              <a:t>*</a:t>
            </a:r>
            <a:r>
              <a:rPr lang="en-GB" sz="2000" dirty="0" err="1" smtClean="0">
                <a:latin typeface="Courier"/>
              </a:rPr>
              <a:t>B</a:t>
            </a:r>
            <a:r>
              <a:rPr lang="en-GB" sz="2000" baseline="-25000" dirty="0" err="1" smtClean="0">
                <a:latin typeface="Courier"/>
              </a:rPr>
              <a:t>kb,jb</a:t>
            </a:r>
            <a:endParaRPr lang="en-GB" sz="2000" baseline="-25000" dirty="0" smtClean="0">
              <a:latin typeface="Courier"/>
            </a:endParaRPr>
          </a:p>
          <a:p>
            <a:pPr marL="0" indent="0">
              <a:buNone/>
            </a:pPr>
            <a:r>
              <a:rPr lang="en-GB" sz="2000" b="1" dirty="0" smtClean="0">
                <a:latin typeface="Courier"/>
              </a:rPr>
              <a:t>} </a:t>
            </a:r>
            <a:endParaRPr lang="en-GB" sz="2000" b="1" dirty="0">
              <a:latin typeface="Courier"/>
            </a:endParaRPr>
          </a:p>
        </p:txBody>
      </p:sp>
      <p:sp>
        <p:nvSpPr>
          <p:cNvPr id="8"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9" name="Text Box 6"/>
          <p:cNvSpPr txBox="1">
            <a:spLocks noChangeArrowheads="1"/>
          </p:cNvSpPr>
          <p:nvPr/>
        </p:nvSpPr>
        <p:spPr bwMode="auto">
          <a:xfrm>
            <a:off x="2561303"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Arial" charset="0"/>
                <a:ea typeface="MS PGothic"/>
                <a:cs typeface="Arial"/>
                <a:sym typeface="Myriad Set Text" charset="0"/>
              </a:rPr>
              <a:t>=</a:t>
            </a:r>
          </a:p>
        </p:txBody>
      </p:sp>
      <p:sp>
        <p:nvSpPr>
          <p:cNvPr id="10" name="Text Box 7"/>
          <p:cNvSpPr txBox="1">
            <a:spLocks noChangeArrowheads="1"/>
          </p:cNvSpPr>
          <p:nvPr/>
        </p:nvSpPr>
        <p:spPr bwMode="auto">
          <a:xfrm>
            <a:off x="4446150" y="5017916"/>
            <a:ext cx="271463"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Arial" charset="0"/>
                <a:ea typeface="MS PGothic"/>
                <a:cs typeface="Arial"/>
                <a:sym typeface="Myriad Set Text" charset="0"/>
              </a:rPr>
              <a:t>+</a:t>
            </a:r>
          </a:p>
        </p:txBody>
      </p:sp>
      <p:sp>
        <p:nvSpPr>
          <p:cNvPr id="11"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Arial" charset="0"/>
                <a:ea typeface="MS PGothic"/>
                <a:cs typeface="Arial"/>
                <a:sym typeface="Myriad Set Text" charset="0"/>
              </a:rPr>
              <a:t>x</a:t>
            </a:r>
          </a:p>
        </p:txBody>
      </p:sp>
      <p:sp>
        <p:nvSpPr>
          <p:cNvPr id="15"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16"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18"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19" name="Rectangle 16"/>
          <p:cNvSpPr>
            <a:spLocks noChangeArrowheads="1"/>
          </p:cNvSpPr>
          <p:nvPr/>
        </p:nvSpPr>
        <p:spPr bwMode="auto">
          <a:xfrm>
            <a:off x="1144129"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1" name="Text Box 18"/>
          <p:cNvSpPr txBox="1">
            <a:spLocks noChangeArrowheads="1"/>
          </p:cNvSpPr>
          <p:nvPr/>
        </p:nvSpPr>
        <p:spPr bwMode="auto">
          <a:xfrm>
            <a:off x="1371819"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23" name="Rectangle 17"/>
          <p:cNvSpPr>
            <a:spLocks noChangeArrowheads="1"/>
          </p:cNvSpPr>
          <p:nvPr/>
        </p:nvSpPr>
        <p:spPr bwMode="auto">
          <a:xfrm>
            <a:off x="1598599"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5" name="Rectangle 16"/>
          <p:cNvSpPr>
            <a:spLocks noChangeArrowheads="1"/>
          </p:cNvSpPr>
          <p:nvPr/>
        </p:nvSpPr>
        <p:spPr bwMode="auto">
          <a:xfrm>
            <a:off x="2950906" y="4668599"/>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6" name="Text Box 18"/>
          <p:cNvSpPr txBox="1">
            <a:spLocks noChangeArrowheads="1"/>
          </p:cNvSpPr>
          <p:nvPr/>
        </p:nvSpPr>
        <p:spPr bwMode="auto">
          <a:xfrm>
            <a:off x="3287314" y="4387493"/>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27" name="Rectangle 17"/>
          <p:cNvSpPr>
            <a:spLocks noChangeArrowheads="1"/>
          </p:cNvSpPr>
          <p:nvPr/>
        </p:nvSpPr>
        <p:spPr bwMode="auto">
          <a:xfrm>
            <a:off x="3405376" y="5017822"/>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8"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31"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32"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33"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34"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35"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Tree>
    <p:extLst>
      <p:ext uri="{BB962C8B-B14F-4D97-AF65-F5344CB8AC3E}">
        <p14:creationId xmlns:p14="http://schemas.microsoft.com/office/powerpoint/2010/main" val="16219962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9: The C = A * B Competition</a:t>
            </a:r>
            <a:endParaRPr lang="en-GB" sz="3600" dirty="0"/>
          </a:p>
        </p:txBody>
      </p:sp>
      <p:sp>
        <p:nvSpPr>
          <p:cNvPr id="8" name="Content Placeholder 7"/>
          <p:cNvSpPr>
            <a:spLocks noGrp="1"/>
          </p:cNvSpPr>
          <p:nvPr>
            <p:ph idx="1"/>
          </p:nvPr>
        </p:nvSpPr>
        <p:spPr>
          <a:xfrm>
            <a:off x="301625" y="1316688"/>
            <a:ext cx="8784976" cy="5007912"/>
          </a:xfrm>
        </p:spPr>
        <p:txBody>
          <a:bodyPr>
            <a:normAutofit fontScale="85000" lnSpcReduction="2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smtClean="0"/>
              <a:t>To see who can get the best performance from their matrix multiplication program.</a:t>
            </a:r>
            <a:endParaRPr lang="en-US" dirty="0"/>
          </a:p>
          <a:p>
            <a:r>
              <a:rPr lang="en-GB" dirty="0" smtClean="0">
                <a:solidFill>
                  <a:schemeClr val="accent2"/>
                </a:solidFill>
              </a:rPr>
              <a:t>Procedure</a:t>
            </a:r>
            <a:r>
              <a:rPr lang="en-GB" dirty="0">
                <a:solidFill>
                  <a:schemeClr val="accent2"/>
                </a:solidFill>
              </a:rPr>
              <a:t>: </a:t>
            </a:r>
          </a:p>
          <a:p>
            <a:pPr lvl="1"/>
            <a:r>
              <a:rPr lang="en-GB" dirty="0" smtClean="0"/>
              <a:t>Start from which ever matrix multiplication program you choose.</a:t>
            </a:r>
          </a:p>
          <a:p>
            <a:pPr lvl="1"/>
            <a:r>
              <a:rPr lang="en-GB" dirty="0" smtClean="0"/>
              <a:t>Make it fast.  But TEST OUTPUT …. You must get correct results.</a:t>
            </a:r>
          </a:p>
          <a:p>
            <a:pPr lvl="1"/>
            <a:r>
              <a:rPr lang="en-GB" dirty="0" smtClean="0"/>
              <a:t>Remember … block your algorithms to exploit the natural execution widths of your hardware, make good use of local and private memory.</a:t>
            </a:r>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a:t>
            </a:r>
            <a:r>
              <a:rPr lang="en-GB" dirty="0" smtClean="0"/>
              <a:t>Output the runtime and the MFLOPS. </a:t>
            </a:r>
            <a:endParaRPr lang="en-GB" dirty="0"/>
          </a:p>
        </p:txBody>
      </p:sp>
    </p:spTree>
    <p:extLst>
      <p:ext uri="{BB962C8B-B14F-4D97-AF65-F5344CB8AC3E}">
        <p14:creationId xmlns:p14="http://schemas.microsoft.com/office/powerpoint/2010/main" val="1020478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smtClean="0">
                <a:solidFill>
                  <a:schemeClr val="accent1"/>
                </a:solidFill>
              </a:rPr>
              <a:t>Private Memory</a:t>
            </a:r>
          </a:p>
          <a:p>
            <a:pPr lvl="1"/>
            <a:r>
              <a:rPr lang="en-GB" dirty="0" smtClean="0"/>
              <a:t>Per work-item</a:t>
            </a:r>
          </a:p>
          <a:p>
            <a:r>
              <a:rPr lang="en-GB" b="1" i="1" dirty="0" smtClean="0">
                <a:solidFill>
                  <a:srgbClr val="819838"/>
                </a:solidFill>
              </a:rPr>
              <a:t>Local Memory</a:t>
            </a:r>
          </a:p>
          <a:p>
            <a:pPr lvl="1"/>
            <a:r>
              <a:rPr lang="en-GB" dirty="0" smtClean="0"/>
              <a:t>Shared within a</a:t>
            </a:r>
          </a:p>
          <a:p>
            <a:pPr marL="457200" lvl="1" indent="0">
              <a:buNone/>
            </a:pPr>
            <a:r>
              <a:rPr lang="en-GB" dirty="0"/>
              <a:t>	</a:t>
            </a:r>
            <a:r>
              <a:rPr lang="en-GB" dirty="0" smtClean="0"/>
              <a:t>work-group</a:t>
            </a:r>
          </a:p>
          <a:p>
            <a:r>
              <a:rPr lang="en-GB" b="1" i="1" dirty="0" smtClean="0">
                <a:solidFill>
                  <a:srgbClr val="C00000"/>
                </a:solidFill>
              </a:rPr>
              <a:t>Global Memory /Constant Memory</a:t>
            </a:r>
          </a:p>
          <a:p>
            <a:pPr lvl="1"/>
            <a:r>
              <a:rPr lang="en-GB" dirty="0" smtClean="0"/>
              <a:t>Visible to all</a:t>
            </a:r>
          </a:p>
          <a:p>
            <a:pPr marL="457200" lvl="1" indent="0">
              <a:buNone/>
            </a:pPr>
            <a:r>
              <a:rPr lang="en-GB" dirty="0"/>
              <a:t>	</a:t>
            </a:r>
            <a:r>
              <a:rPr lang="en-GB" dirty="0" smtClean="0"/>
              <a:t>work-groups</a:t>
            </a:r>
          </a:p>
          <a:p>
            <a:r>
              <a:rPr lang="en-GB" b="1" i="1" dirty="0" smtClean="0">
                <a:solidFill>
                  <a:srgbClr val="943634"/>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pPr fontAlgn="auto">
              <a:spcBef>
                <a:spcPts val="0"/>
              </a:spcBef>
              <a:spcAft>
                <a:spcPts val="0"/>
              </a:spcAft>
            </a:pPr>
            <a:r>
              <a:rPr lang="en-GB" sz="2800" dirty="0" smtClean="0">
                <a:solidFill>
                  <a:prstClr val="black"/>
                </a:solidFill>
                <a:latin typeface="Trebuchet MS"/>
                <a:ea typeface="+mn-ea"/>
              </a:rPr>
              <a:t>Memory management is </a:t>
            </a:r>
            <a:r>
              <a:rPr lang="en-GB" sz="2800" b="1" u="sng" dirty="0" smtClean="0">
                <a:solidFill>
                  <a:srgbClr val="C0504D"/>
                </a:solidFill>
                <a:latin typeface="Trebuchet MS"/>
                <a:ea typeface="+mn-ea"/>
              </a:rPr>
              <a:t>explicit</a:t>
            </a:r>
            <a:r>
              <a:rPr lang="en-GB" sz="2800" dirty="0" smtClean="0">
                <a:solidFill>
                  <a:prstClr val="black"/>
                </a:solidFill>
                <a:latin typeface="Trebuchet MS"/>
                <a:ea typeface="+mn-ea"/>
              </a:rPr>
              <a:t>: </a:t>
            </a:r>
            <a:br>
              <a:rPr lang="en-GB" sz="2800" dirty="0" smtClean="0">
                <a:solidFill>
                  <a:prstClr val="black"/>
                </a:solidFill>
                <a:latin typeface="Trebuchet MS"/>
                <a:ea typeface="+mn-ea"/>
              </a:rPr>
            </a:br>
            <a:r>
              <a:rPr lang="en-GB" sz="2800" dirty="0" smtClean="0">
                <a:solidFill>
                  <a:prstClr val="black"/>
                </a:solidFill>
                <a:latin typeface="Trebuchet MS"/>
                <a:ea typeface="+mn-ea"/>
              </a:rPr>
              <a:t>You are responsible for moving data from</a:t>
            </a:r>
          </a:p>
          <a:p>
            <a:pPr fontAlgn="auto">
              <a:spcBef>
                <a:spcPts val="0"/>
              </a:spcBef>
              <a:spcAft>
                <a:spcPts val="0"/>
              </a:spcAft>
            </a:pPr>
            <a:r>
              <a:rPr lang="en-GB" sz="2800" dirty="0" smtClean="0">
                <a:solidFill>
                  <a:prstClr val="black"/>
                </a:solidFill>
                <a:latin typeface="Trebuchet MS"/>
                <a:ea typeface="+mn-ea"/>
              </a:rPr>
              <a:t>	host → global → local </a:t>
            </a:r>
            <a:r>
              <a:rPr lang="en-GB" sz="2800" i="1" dirty="0" smtClean="0">
                <a:solidFill>
                  <a:prstClr val="black"/>
                </a:solidFill>
                <a:latin typeface="Trebuchet MS"/>
                <a:ea typeface="+mn-ea"/>
              </a:rPr>
              <a:t>and</a:t>
            </a:r>
            <a:r>
              <a:rPr lang="en-GB" sz="2800" dirty="0" smtClean="0">
                <a:solidFill>
                  <a:prstClr val="black"/>
                </a:solidFill>
                <a:latin typeface="Trebuchet MS"/>
                <a:ea typeface="+mn-ea"/>
              </a:rPr>
              <a:t> back</a:t>
            </a:r>
          </a:p>
        </p:txBody>
      </p:sp>
    </p:spTree>
    <p:extLst>
      <p:ext uri="{BB962C8B-B14F-4D97-AF65-F5344CB8AC3E}">
        <p14:creationId xmlns:p14="http://schemas.microsoft.com/office/powerpoint/2010/main" val="39384793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smtClean="0"/>
              <a:t>Blocked matrix multiply: kernel</a:t>
            </a:r>
            <a:endParaRPr lang="en-US" sz="3200" dirty="0"/>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t>#define </a:t>
            </a:r>
            <a:r>
              <a:rPr lang="en-US" sz="1600" dirty="0" err="1"/>
              <a:t>blksz</a:t>
            </a:r>
            <a:r>
              <a:rPr lang="en-US" sz="1600" dirty="0"/>
              <a:t> 16</a:t>
            </a:r>
          </a:p>
          <a:p>
            <a:r>
              <a:rPr lang="en-US" sz="1600" dirty="0" smtClean="0"/>
              <a:t>__</a:t>
            </a:r>
            <a:r>
              <a:rPr lang="en-US" sz="1600" dirty="0"/>
              <a:t>kernel void </a:t>
            </a:r>
            <a:r>
              <a:rPr lang="en-US" sz="1600" dirty="0" err="1"/>
              <a:t>mmul</a:t>
            </a:r>
            <a:r>
              <a:rPr lang="en-US" sz="1600" dirty="0"/>
              <a:t>(</a:t>
            </a:r>
          </a:p>
          <a:p>
            <a:r>
              <a:rPr lang="en-US" sz="1600" dirty="0"/>
              <a:t>                </a:t>
            </a:r>
            <a:r>
              <a:rPr lang="en-US" sz="1600" dirty="0" err="1"/>
              <a:t>const</a:t>
            </a:r>
            <a:r>
              <a:rPr lang="en-US" sz="1600" dirty="0"/>
              <a:t> unsigned </a:t>
            </a:r>
            <a:r>
              <a:rPr lang="en-US" sz="1600" dirty="0" err="1"/>
              <a:t>int</a:t>
            </a:r>
            <a:r>
              <a:rPr lang="en-US" sz="1600" dirty="0"/>
              <a:t> N,</a:t>
            </a:r>
          </a:p>
          <a:p>
            <a:r>
              <a:rPr lang="en-US" sz="1600" dirty="0"/>
              <a:t>                __global float* A,</a:t>
            </a:r>
          </a:p>
          <a:p>
            <a:r>
              <a:rPr lang="en-US" sz="1600" dirty="0"/>
              <a:t>                __global float* B,</a:t>
            </a:r>
          </a:p>
          <a:p>
            <a:r>
              <a:rPr lang="en-US" sz="1600" dirty="0"/>
              <a:t>                __global float* C,</a:t>
            </a:r>
          </a:p>
          <a:p>
            <a:r>
              <a:rPr lang="en-US" sz="1600" dirty="0"/>
              <a:t>                __local  float* </a:t>
            </a:r>
            <a:r>
              <a:rPr lang="en-US" sz="1600" dirty="0" err="1"/>
              <a:t>Awrk</a:t>
            </a:r>
            <a:r>
              <a:rPr lang="en-US" sz="1600" dirty="0"/>
              <a:t>,</a:t>
            </a:r>
          </a:p>
          <a:p>
            <a:r>
              <a:rPr lang="en-US" sz="1600" dirty="0"/>
              <a:t>                __local  float* </a:t>
            </a:r>
            <a:r>
              <a:rPr lang="en-US" sz="1600" dirty="0" err="1"/>
              <a:t>Bwrk</a:t>
            </a:r>
            <a:r>
              <a:rPr lang="en-US" sz="1600" dirty="0"/>
              <a:t>)</a:t>
            </a:r>
          </a:p>
          <a:p>
            <a:r>
              <a:rPr lang="en-US" sz="1600" dirty="0"/>
              <a:t>{</a:t>
            </a:r>
          </a:p>
          <a:p>
            <a:r>
              <a:rPr lang="en-US" sz="1600" dirty="0" smtClean="0"/>
              <a:t>   </a:t>
            </a:r>
            <a:r>
              <a:rPr lang="en-US" sz="1600" dirty="0" err="1"/>
              <a:t>int</a:t>
            </a:r>
            <a:r>
              <a:rPr lang="en-US" sz="1600" dirty="0"/>
              <a:t> </a:t>
            </a:r>
            <a:r>
              <a:rPr lang="en-US" sz="1600" dirty="0" err="1"/>
              <a:t>kloc</a:t>
            </a:r>
            <a:r>
              <a:rPr lang="en-US" sz="1600" dirty="0"/>
              <a:t>, </a:t>
            </a:r>
            <a:r>
              <a:rPr lang="en-US" sz="1600" dirty="0" err="1"/>
              <a:t>Kblk</a:t>
            </a:r>
            <a:r>
              <a:rPr lang="en-US" sz="1600" dirty="0"/>
              <a:t>;</a:t>
            </a:r>
          </a:p>
          <a:p>
            <a:r>
              <a:rPr lang="en-US" sz="1600" dirty="0" smtClean="0"/>
              <a:t>   </a:t>
            </a:r>
            <a:r>
              <a:rPr lang="en-US" sz="1600" dirty="0"/>
              <a:t>float </a:t>
            </a:r>
            <a:r>
              <a:rPr lang="en-US" sz="1600" dirty="0" err="1"/>
              <a:t>Ctmp</a:t>
            </a:r>
            <a:r>
              <a:rPr lang="en-US" sz="1600" dirty="0"/>
              <a:t>=0.0f;</a:t>
            </a:r>
          </a:p>
          <a:p>
            <a:endParaRPr lang="en-US" sz="1600" dirty="0" smtClean="0"/>
          </a:p>
          <a:p>
            <a:r>
              <a:rPr lang="en-US" sz="1600" dirty="0" smtClean="0"/>
              <a:t>   //  compute element C(</a:t>
            </a:r>
            <a:r>
              <a:rPr lang="en-US" sz="1600" dirty="0" err="1" smtClean="0"/>
              <a:t>i,j</a:t>
            </a:r>
            <a:r>
              <a:rPr lang="en-US" sz="1600" dirty="0" smtClean="0"/>
              <a:t>)</a:t>
            </a:r>
          </a:p>
          <a:p>
            <a:r>
              <a:rPr lang="en-US" sz="1600" dirty="0" smtClean="0"/>
              <a:t>   </a:t>
            </a:r>
            <a:r>
              <a:rPr lang="en-US" sz="1600" dirty="0" err="1" smtClean="0"/>
              <a:t>int</a:t>
            </a:r>
            <a:r>
              <a:rPr lang="en-US" sz="1600" dirty="0" smtClean="0"/>
              <a:t> i = </a:t>
            </a:r>
            <a:r>
              <a:rPr lang="en-US" sz="1600" dirty="0" err="1" smtClean="0"/>
              <a:t>get_global_id</a:t>
            </a:r>
            <a:r>
              <a:rPr lang="en-US" sz="1600" dirty="0" smtClean="0"/>
              <a:t>(0);</a:t>
            </a:r>
          </a:p>
          <a:p>
            <a:r>
              <a:rPr lang="en-US" sz="1600" dirty="0" smtClean="0"/>
              <a:t>   </a:t>
            </a:r>
            <a:r>
              <a:rPr lang="en-US" sz="1600" dirty="0" err="1"/>
              <a:t>int</a:t>
            </a:r>
            <a:r>
              <a:rPr lang="en-US" sz="1600" dirty="0"/>
              <a:t> j = </a:t>
            </a:r>
            <a:r>
              <a:rPr lang="en-US" sz="1600" dirty="0" err="1"/>
              <a:t>get_global_id</a:t>
            </a:r>
            <a:r>
              <a:rPr lang="en-US" sz="1600" dirty="0"/>
              <a:t>(1);</a:t>
            </a:r>
          </a:p>
          <a:p>
            <a:endParaRPr lang="en-US" sz="1600" dirty="0"/>
          </a:p>
          <a:p>
            <a:r>
              <a:rPr lang="en-US" sz="1600" dirty="0" smtClean="0"/>
              <a:t>   </a:t>
            </a:r>
            <a:r>
              <a:rPr lang="en-US" sz="1600" dirty="0"/>
              <a:t>// Element C(</a:t>
            </a:r>
            <a:r>
              <a:rPr lang="en-US" sz="1600" dirty="0" err="1"/>
              <a:t>i,j</a:t>
            </a:r>
            <a:r>
              <a:rPr lang="en-US" sz="1600" dirty="0"/>
              <a:t>) is in block C(</a:t>
            </a:r>
            <a:r>
              <a:rPr lang="en-US" sz="1600" dirty="0" err="1"/>
              <a:t>Iblk,Jblk</a:t>
            </a:r>
            <a:r>
              <a:rPr lang="en-US" sz="1600" dirty="0"/>
              <a:t>)</a:t>
            </a:r>
          </a:p>
          <a:p>
            <a:r>
              <a:rPr lang="en-US" sz="1600" dirty="0" smtClean="0"/>
              <a:t>   </a:t>
            </a:r>
            <a:r>
              <a:rPr lang="en-US" sz="1600" dirty="0" err="1"/>
              <a:t>int</a:t>
            </a:r>
            <a:r>
              <a:rPr lang="en-US" sz="1600" dirty="0"/>
              <a:t> </a:t>
            </a:r>
            <a:r>
              <a:rPr lang="en-US" sz="1600" dirty="0" err="1"/>
              <a:t>Iblk</a:t>
            </a:r>
            <a:r>
              <a:rPr lang="en-US" sz="1600" dirty="0"/>
              <a:t> = </a:t>
            </a:r>
            <a:r>
              <a:rPr lang="en-US" sz="1600" dirty="0" err="1"/>
              <a:t>get_group_id</a:t>
            </a:r>
            <a:r>
              <a:rPr lang="en-US" sz="1600" dirty="0"/>
              <a:t>(0);</a:t>
            </a:r>
          </a:p>
          <a:p>
            <a:r>
              <a:rPr lang="en-US" sz="1600" dirty="0" smtClean="0"/>
              <a:t>   </a:t>
            </a:r>
            <a:r>
              <a:rPr lang="en-US" sz="1600" dirty="0" err="1"/>
              <a:t>int</a:t>
            </a:r>
            <a:r>
              <a:rPr lang="en-US" sz="1600" dirty="0"/>
              <a:t> </a:t>
            </a:r>
            <a:r>
              <a:rPr lang="en-US" sz="1600" dirty="0" err="1"/>
              <a:t>Jblk</a:t>
            </a:r>
            <a:r>
              <a:rPr lang="en-US" sz="1600" dirty="0"/>
              <a:t> = </a:t>
            </a:r>
            <a:r>
              <a:rPr lang="en-US" sz="1600" dirty="0" err="1"/>
              <a:t>get_group_id</a:t>
            </a:r>
            <a:r>
              <a:rPr lang="en-US" sz="1600" dirty="0"/>
              <a:t>(1);</a:t>
            </a:r>
          </a:p>
          <a:p>
            <a:endParaRPr lang="en-US" sz="1600" dirty="0"/>
          </a:p>
          <a:p>
            <a:r>
              <a:rPr lang="en-US" sz="1600" dirty="0" smtClean="0"/>
              <a:t>   </a:t>
            </a:r>
            <a:r>
              <a:rPr lang="en-US" sz="1600" dirty="0"/>
              <a:t>// C(</a:t>
            </a:r>
            <a:r>
              <a:rPr lang="en-US" sz="1600" dirty="0" err="1"/>
              <a:t>i,j</a:t>
            </a:r>
            <a:r>
              <a:rPr lang="en-US" sz="1600" dirty="0"/>
              <a:t>) is element C(</a:t>
            </a:r>
            <a:r>
              <a:rPr lang="en-US" sz="1600" dirty="0" err="1"/>
              <a:t>iloc</a:t>
            </a:r>
            <a:r>
              <a:rPr lang="en-US" sz="1600" dirty="0"/>
              <a:t>, </a:t>
            </a:r>
            <a:r>
              <a:rPr lang="en-US" sz="1600" dirty="0" err="1"/>
              <a:t>jloc</a:t>
            </a:r>
            <a:r>
              <a:rPr lang="en-US" sz="1600" dirty="0"/>
              <a:t>) </a:t>
            </a:r>
            <a:endParaRPr lang="en-US" sz="1600" dirty="0" smtClean="0"/>
          </a:p>
          <a:p>
            <a:r>
              <a:rPr lang="en-US" sz="1600" dirty="0" smtClean="0"/>
              <a:t>   //  of </a:t>
            </a:r>
            <a:r>
              <a:rPr lang="en-US" sz="1600" dirty="0"/>
              <a:t>block C(</a:t>
            </a:r>
            <a:r>
              <a:rPr lang="en-US" sz="1600" dirty="0" err="1"/>
              <a:t>Iblk</a:t>
            </a:r>
            <a:r>
              <a:rPr lang="en-US" sz="1600" dirty="0"/>
              <a:t>, </a:t>
            </a:r>
            <a:r>
              <a:rPr lang="en-US" sz="1600" dirty="0" err="1"/>
              <a:t>Jblk</a:t>
            </a:r>
            <a:r>
              <a:rPr lang="en-US" sz="1600" dirty="0"/>
              <a:t>)</a:t>
            </a:r>
          </a:p>
          <a:p>
            <a:r>
              <a:rPr lang="en-US" sz="1600" dirty="0" smtClean="0"/>
              <a:t>   </a:t>
            </a:r>
            <a:r>
              <a:rPr lang="en-US" sz="1600" dirty="0" err="1"/>
              <a:t>int</a:t>
            </a:r>
            <a:r>
              <a:rPr lang="en-US" sz="1600" dirty="0"/>
              <a:t> </a:t>
            </a:r>
            <a:r>
              <a:rPr lang="en-US" sz="1600" dirty="0" err="1"/>
              <a:t>iloc</a:t>
            </a:r>
            <a:r>
              <a:rPr lang="en-US" sz="1600" dirty="0"/>
              <a:t> = </a:t>
            </a:r>
            <a:r>
              <a:rPr lang="en-US" sz="1600" dirty="0" err="1"/>
              <a:t>get_local_id</a:t>
            </a:r>
            <a:r>
              <a:rPr lang="en-US" sz="1600" dirty="0"/>
              <a:t>(0);</a:t>
            </a:r>
          </a:p>
          <a:p>
            <a:r>
              <a:rPr lang="en-US" sz="1600" dirty="0" smtClean="0"/>
              <a:t>   </a:t>
            </a:r>
            <a:r>
              <a:rPr lang="en-US" sz="1600" dirty="0" err="1"/>
              <a:t>int</a:t>
            </a:r>
            <a:r>
              <a:rPr lang="en-US" sz="1600" dirty="0"/>
              <a:t> </a:t>
            </a:r>
            <a:r>
              <a:rPr lang="en-US" sz="1600" dirty="0" err="1"/>
              <a:t>jloc</a:t>
            </a:r>
            <a:r>
              <a:rPr lang="en-US" sz="1600" dirty="0"/>
              <a:t> = </a:t>
            </a:r>
            <a:r>
              <a:rPr lang="en-US" sz="1600" dirty="0" err="1"/>
              <a:t>get_local_id</a:t>
            </a:r>
            <a:r>
              <a:rPr lang="en-US" sz="1600" dirty="0"/>
              <a:t>(1);</a:t>
            </a:r>
          </a:p>
          <a:p>
            <a:r>
              <a:rPr lang="en-US" sz="1600" dirty="0" smtClean="0"/>
              <a:t>   </a:t>
            </a:r>
            <a:r>
              <a:rPr lang="en-US" sz="1600" dirty="0" err="1" smtClean="0"/>
              <a:t>int</a:t>
            </a:r>
            <a:r>
              <a:rPr lang="en-US" sz="1600" dirty="0" smtClean="0"/>
              <a:t> </a:t>
            </a:r>
            <a:r>
              <a:rPr lang="en-US" sz="1600" dirty="0" err="1"/>
              <a:t>Num_BLK</a:t>
            </a:r>
            <a:r>
              <a:rPr lang="en-US" sz="1600" dirty="0"/>
              <a:t> = N/</a:t>
            </a:r>
            <a:r>
              <a:rPr lang="en-US" sz="1600" dirty="0" err="1"/>
              <a:t>blksz</a:t>
            </a:r>
            <a:r>
              <a:rPr lang="en-US" sz="1600" dirty="0" smtClean="0"/>
              <a:t>;</a:t>
            </a:r>
            <a:endParaRPr lang="en-US" sz="1600" dirty="0"/>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smtClean="0"/>
              <a:t>  // upper-left-corner and </a:t>
            </a:r>
            <a:r>
              <a:rPr lang="en-US" sz="1600" dirty="0" err="1" smtClean="0"/>
              <a:t>inc</a:t>
            </a:r>
            <a:r>
              <a:rPr lang="en-US" sz="1600" dirty="0" smtClean="0"/>
              <a:t> for A and B</a:t>
            </a:r>
          </a:p>
          <a:p>
            <a:r>
              <a:rPr lang="en-US" sz="1600" dirty="0" smtClean="0"/>
              <a:t>  </a:t>
            </a:r>
            <a:r>
              <a:rPr lang="en-US" sz="1600" dirty="0" err="1" smtClean="0"/>
              <a:t>int</a:t>
            </a:r>
            <a:r>
              <a:rPr lang="en-US" sz="1600" dirty="0" smtClean="0"/>
              <a:t> </a:t>
            </a:r>
            <a:r>
              <a:rPr lang="en-US" sz="1600" dirty="0"/>
              <a:t>Abase = </a:t>
            </a:r>
            <a:r>
              <a:rPr lang="en-US" sz="1600" dirty="0" err="1"/>
              <a:t>Iblk</a:t>
            </a:r>
            <a:r>
              <a:rPr lang="en-US" sz="1600" dirty="0"/>
              <a:t>*N*</a:t>
            </a:r>
            <a:r>
              <a:rPr lang="en-US" sz="1600" dirty="0" err="1"/>
              <a:t>blksz</a:t>
            </a:r>
            <a:r>
              <a:rPr lang="en-US" sz="1600" dirty="0"/>
              <a:t>;    </a:t>
            </a:r>
            <a:r>
              <a:rPr lang="en-US" sz="1600" dirty="0" smtClean="0"/>
              <a:t>    </a:t>
            </a:r>
            <a:r>
              <a:rPr lang="en-US" sz="1600" dirty="0" err="1"/>
              <a:t>int</a:t>
            </a:r>
            <a:r>
              <a:rPr lang="en-US" sz="1600" dirty="0"/>
              <a:t> </a:t>
            </a:r>
            <a:r>
              <a:rPr lang="en-US" sz="1600" dirty="0" err="1"/>
              <a:t>Ainc</a:t>
            </a:r>
            <a:r>
              <a:rPr lang="en-US" sz="1600" dirty="0"/>
              <a:t>  = </a:t>
            </a:r>
            <a:r>
              <a:rPr lang="en-US" sz="1600" dirty="0" err="1"/>
              <a:t>blksz</a:t>
            </a:r>
            <a:r>
              <a:rPr lang="en-US" sz="1600" dirty="0"/>
              <a:t>;</a:t>
            </a:r>
          </a:p>
          <a:p>
            <a:r>
              <a:rPr lang="en-US" sz="1600" dirty="0" smtClean="0"/>
              <a:t>  </a:t>
            </a:r>
            <a:r>
              <a:rPr lang="en-US" sz="1600" dirty="0" err="1"/>
              <a:t>int</a:t>
            </a:r>
            <a:r>
              <a:rPr lang="en-US" sz="1600" dirty="0"/>
              <a:t> </a:t>
            </a:r>
            <a:r>
              <a:rPr lang="en-US" sz="1600" dirty="0" err="1"/>
              <a:t>Bbase</a:t>
            </a:r>
            <a:r>
              <a:rPr lang="en-US" sz="1600" dirty="0"/>
              <a:t> = </a:t>
            </a:r>
            <a:r>
              <a:rPr lang="en-US" sz="1600" dirty="0" err="1"/>
              <a:t>Jblk</a:t>
            </a:r>
            <a:r>
              <a:rPr lang="en-US" sz="1600" dirty="0"/>
              <a:t>*</a:t>
            </a:r>
            <a:r>
              <a:rPr lang="en-US" sz="1600" dirty="0" err="1"/>
              <a:t>blksz</a:t>
            </a:r>
            <a:r>
              <a:rPr lang="en-US" sz="1600" dirty="0" smtClean="0"/>
              <a:t>;    </a:t>
            </a:r>
            <a:r>
              <a:rPr lang="en-US" sz="1600" dirty="0" err="1"/>
              <a:t>int</a:t>
            </a:r>
            <a:r>
              <a:rPr lang="en-US" sz="1600" dirty="0"/>
              <a:t> </a:t>
            </a:r>
            <a:r>
              <a:rPr lang="en-US" sz="1600" dirty="0" err="1"/>
              <a:t>Binc</a:t>
            </a:r>
            <a:r>
              <a:rPr lang="en-US" sz="1600" dirty="0"/>
              <a:t>  = </a:t>
            </a:r>
            <a:r>
              <a:rPr lang="en-US" sz="1600" dirty="0" err="1"/>
              <a:t>blksz</a:t>
            </a:r>
            <a:r>
              <a:rPr lang="en-US" sz="1600" dirty="0"/>
              <a:t>*N;</a:t>
            </a:r>
          </a:p>
          <a:p>
            <a:endParaRPr lang="en-US" sz="1600" dirty="0"/>
          </a:p>
          <a:p>
            <a:r>
              <a:rPr lang="en-US" sz="1600" dirty="0" smtClean="0"/>
              <a:t> </a:t>
            </a:r>
            <a:r>
              <a:rPr lang="en-US" sz="1600" dirty="0"/>
              <a:t>// C(</a:t>
            </a:r>
            <a:r>
              <a:rPr lang="en-US" sz="1600" dirty="0" err="1"/>
              <a:t>Iblk,Jblk</a:t>
            </a:r>
            <a:r>
              <a:rPr lang="en-US" sz="1600" dirty="0"/>
              <a:t>) = (sum over </a:t>
            </a:r>
            <a:r>
              <a:rPr lang="en-US" sz="1600" dirty="0" err="1" smtClean="0"/>
              <a:t>Kblk</a:t>
            </a:r>
            <a:r>
              <a:rPr lang="en-US" sz="1600" dirty="0" smtClean="0"/>
              <a:t>) </a:t>
            </a:r>
            <a:r>
              <a:rPr lang="en-US" sz="1600" dirty="0"/>
              <a:t>A(</a:t>
            </a:r>
            <a:r>
              <a:rPr lang="en-US" sz="1600" dirty="0" err="1"/>
              <a:t>Iblk,Kblk</a:t>
            </a:r>
            <a:r>
              <a:rPr lang="en-US" sz="1600" dirty="0"/>
              <a:t>)*B(</a:t>
            </a:r>
            <a:r>
              <a:rPr lang="en-US" sz="1600" dirty="0" err="1"/>
              <a:t>Kblk,Jblk</a:t>
            </a:r>
            <a:r>
              <a:rPr lang="en-US" sz="1600" dirty="0"/>
              <a:t>)</a:t>
            </a:r>
          </a:p>
          <a:p>
            <a:r>
              <a:rPr lang="en-US" sz="1600" dirty="0"/>
              <a:t> </a:t>
            </a:r>
            <a:r>
              <a:rPr lang="en-US" sz="1600" dirty="0" smtClean="0"/>
              <a:t> </a:t>
            </a:r>
            <a:r>
              <a:rPr lang="en-US" sz="1600" dirty="0"/>
              <a:t>for (</a:t>
            </a:r>
            <a:r>
              <a:rPr lang="en-US" sz="1600" dirty="0" err="1"/>
              <a:t>Kblk</a:t>
            </a:r>
            <a:r>
              <a:rPr lang="en-US" sz="1600" dirty="0"/>
              <a:t> = 0;  </a:t>
            </a:r>
            <a:r>
              <a:rPr lang="en-US" sz="1600" dirty="0" err="1"/>
              <a:t>Kblk</a:t>
            </a:r>
            <a:r>
              <a:rPr lang="en-US" sz="1600" dirty="0"/>
              <a:t>&lt;</a:t>
            </a:r>
            <a:r>
              <a:rPr lang="en-US" sz="1600" dirty="0" err="1"/>
              <a:t>Num_BLK</a:t>
            </a:r>
            <a:r>
              <a:rPr lang="en-US" sz="1600" dirty="0"/>
              <a:t>;  </a:t>
            </a:r>
            <a:r>
              <a:rPr lang="en-US" sz="1600" dirty="0" err="1"/>
              <a:t>Kblk</a:t>
            </a:r>
            <a:r>
              <a:rPr lang="en-US" sz="1600" dirty="0"/>
              <a:t>++)</a:t>
            </a:r>
          </a:p>
          <a:p>
            <a:r>
              <a:rPr lang="en-US" sz="1600" dirty="0"/>
              <a:t> </a:t>
            </a:r>
            <a:r>
              <a:rPr lang="en-US" sz="1600" dirty="0" smtClean="0"/>
              <a:t> </a:t>
            </a:r>
            <a:r>
              <a:rPr lang="en-US" sz="1600" dirty="0"/>
              <a:t>{</a:t>
            </a:r>
          </a:p>
          <a:p>
            <a:r>
              <a:rPr lang="en-US" sz="1600" dirty="0"/>
              <a:t> </a:t>
            </a:r>
            <a:r>
              <a:rPr lang="en-US" sz="1600" dirty="0" smtClean="0"/>
              <a:t>     </a:t>
            </a:r>
            <a:r>
              <a:rPr lang="en-US" sz="1600" dirty="0"/>
              <a:t>//Load A(</a:t>
            </a:r>
            <a:r>
              <a:rPr lang="en-US" sz="1600" dirty="0" err="1"/>
              <a:t>Iblk,Kblk</a:t>
            </a:r>
            <a:r>
              <a:rPr lang="en-US" sz="1600" dirty="0"/>
              <a:t>) and B(</a:t>
            </a:r>
            <a:r>
              <a:rPr lang="en-US" sz="1600" dirty="0" err="1"/>
              <a:t>Kblk,Jblk</a:t>
            </a:r>
            <a:r>
              <a:rPr lang="en-US" sz="1600" dirty="0"/>
              <a:t>).</a:t>
            </a:r>
          </a:p>
          <a:p>
            <a:r>
              <a:rPr lang="en-US" sz="1600" dirty="0"/>
              <a:t> </a:t>
            </a:r>
            <a:r>
              <a:rPr lang="en-US" sz="1600" dirty="0" smtClean="0"/>
              <a:t>     </a:t>
            </a:r>
            <a:r>
              <a:rPr lang="en-US" sz="1600" dirty="0"/>
              <a:t>//Each work-item loads a single element of the two </a:t>
            </a:r>
            <a:endParaRPr lang="en-US" sz="1600" dirty="0" smtClean="0"/>
          </a:p>
          <a:p>
            <a:r>
              <a:rPr lang="en-US" sz="1600" dirty="0"/>
              <a:t> </a:t>
            </a:r>
            <a:r>
              <a:rPr lang="en-US" sz="1600" dirty="0" smtClean="0"/>
              <a:t>     //blocks which </a:t>
            </a:r>
            <a:r>
              <a:rPr lang="en-US" sz="1600" dirty="0"/>
              <a:t>are shared with the entire work-group</a:t>
            </a:r>
          </a:p>
          <a:p>
            <a:endParaRPr lang="en-US" sz="1600" dirty="0"/>
          </a:p>
          <a:p>
            <a:r>
              <a:rPr lang="en-US" sz="1600" dirty="0"/>
              <a:t> </a:t>
            </a:r>
            <a:r>
              <a:rPr lang="en-US" sz="1600" dirty="0" smtClean="0"/>
              <a:t>     </a:t>
            </a:r>
            <a:r>
              <a:rPr lang="en-US" sz="1600" dirty="0" err="1"/>
              <a:t>Awrk</a:t>
            </a:r>
            <a:r>
              <a:rPr lang="en-US" sz="1600" dirty="0"/>
              <a:t>[</a:t>
            </a:r>
            <a:r>
              <a:rPr lang="en-US" sz="1600" dirty="0" err="1"/>
              <a:t>iloc</a:t>
            </a:r>
            <a:r>
              <a:rPr lang="en-US" sz="1600" dirty="0"/>
              <a:t>*</a:t>
            </a:r>
            <a:r>
              <a:rPr lang="en-US" sz="1600" dirty="0" err="1"/>
              <a:t>blksz+jloc</a:t>
            </a:r>
            <a:r>
              <a:rPr lang="en-US" sz="1600" dirty="0"/>
              <a:t>] = A[</a:t>
            </a:r>
            <a:r>
              <a:rPr lang="en-US" sz="1600" dirty="0" err="1"/>
              <a:t>Abase+iloc</a:t>
            </a:r>
            <a:r>
              <a:rPr lang="en-US" sz="1600" dirty="0"/>
              <a:t>*</a:t>
            </a:r>
            <a:r>
              <a:rPr lang="en-US" sz="1600" dirty="0" err="1"/>
              <a:t>N+jloc</a:t>
            </a:r>
            <a:r>
              <a:rPr lang="en-US" sz="1600" dirty="0"/>
              <a:t>];</a:t>
            </a:r>
          </a:p>
          <a:p>
            <a:r>
              <a:rPr lang="en-US" sz="1600" dirty="0"/>
              <a:t> </a:t>
            </a:r>
            <a:r>
              <a:rPr lang="en-US" sz="1600" dirty="0" smtClean="0"/>
              <a:t>     </a:t>
            </a:r>
            <a:r>
              <a:rPr lang="en-US" sz="1600" dirty="0" err="1"/>
              <a:t>Bwrk</a:t>
            </a:r>
            <a:r>
              <a:rPr lang="en-US" sz="1600" dirty="0"/>
              <a:t>[</a:t>
            </a:r>
            <a:r>
              <a:rPr lang="en-US" sz="1600" dirty="0" err="1"/>
              <a:t>iloc</a:t>
            </a:r>
            <a:r>
              <a:rPr lang="en-US" sz="1600" dirty="0"/>
              <a:t>*</a:t>
            </a:r>
            <a:r>
              <a:rPr lang="en-US" sz="1600" dirty="0" err="1"/>
              <a:t>blksz+jloc</a:t>
            </a:r>
            <a:r>
              <a:rPr lang="en-US" sz="1600" dirty="0"/>
              <a:t>] = B[</a:t>
            </a:r>
            <a:r>
              <a:rPr lang="en-US" sz="1600" dirty="0" err="1"/>
              <a:t>Bbase+iloc</a:t>
            </a:r>
            <a:r>
              <a:rPr lang="en-US" sz="1600" dirty="0"/>
              <a:t>*</a:t>
            </a:r>
            <a:r>
              <a:rPr lang="en-US" sz="1600" dirty="0" err="1"/>
              <a:t>N+jloc</a:t>
            </a:r>
            <a:r>
              <a:rPr lang="en-US" sz="1600" dirty="0"/>
              <a:t>];</a:t>
            </a:r>
          </a:p>
          <a:p>
            <a:endParaRPr lang="en-US" sz="1600" dirty="0"/>
          </a:p>
          <a:p>
            <a:r>
              <a:rPr lang="en-US" sz="1600" dirty="0"/>
              <a:t> </a:t>
            </a:r>
            <a:r>
              <a:rPr lang="en-US" sz="1600" dirty="0" smtClean="0"/>
              <a:t>     </a:t>
            </a:r>
            <a:r>
              <a:rPr lang="en-US" sz="1600" dirty="0"/>
              <a:t>barrier(CLK_LOCAL_MEM_FENCE);</a:t>
            </a:r>
          </a:p>
          <a:p>
            <a:endParaRPr lang="en-US" sz="1600" dirty="0"/>
          </a:p>
          <a:p>
            <a:r>
              <a:rPr lang="en-US" sz="1600" dirty="0" smtClean="0"/>
              <a:t>      #</a:t>
            </a:r>
            <a:r>
              <a:rPr lang="en-US" sz="1600" dirty="0"/>
              <a:t>pragma unroll</a:t>
            </a:r>
          </a:p>
          <a:p>
            <a:r>
              <a:rPr lang="en-US" sz="1600" dirty="0"/>
              <a:t> </a:t>
            </a:r>
            <a:r>
              <a:rPr lang="en-US" sz="1600" dirty="0" smtClean="0"/>
              <a:t>     </a:t>
            </a:r>
            <a:r>
              <a:rPr lang="en-US" sz="1600" dirty="0"/>
              <a:t>for(</a:t>
            </a:r>
            <a:r>
              <a:rPr lang="en-US" sz="1600" dirty="0" err="1"/>
              <a:t>kloc</a:t>
            </a:r>
            <a:r>
              <a:rPr lang="en-US" sz="1600" dirty="0"/>
              <a:t>=0; </a:t>
            </a:r>
            <a:r>
              <a:rPr lang="en-US" sz="1600" dirty="0" err="1"/>
              <a:t>kloc</a:t>
            </a:r>
            <a:r>
              <a:rPr lang="en-US" sz="1600" dirty="0"/>
              <a:t>&lt;</a:t>
            </a:r>
            <a:r>
              <a:rPr lang="en-US" sz="1600" dirty="0" err="1"/>
              <a:t>blksz</a:t>
            </a:r>
            <a:r>
              <a:rPr lang="en-US" sz="1600" dirty="0"/>
              <a:t>; </a:t>
            </a:r>
            <a:r>
              <a:rPr lang="en-US" sz="1600" dirty="0" err="1"/>
              <a:t>kloc</a:t>
            </a:r>
            <a:r>
              <a:rPr lang="en-US" sz="1600" dirty="0"/>
              <a:t>++)</a:t>
            </a:r>
          </a:p>
          <a:p>
            <a:r>
              <a:rPr lang="en-US" sz="1600" dirty="0"/>
              <a:t> </a:t>
            </a:r>
            <a:r>
              <a:rPr lang="en-US" sz="1600" dirty="0" smtClean="0"/>
              <a:t>        </a:t>
            </a:r>
            <a:r>
              <a:rPr lang="en-US" sz="1600" dirty="0" err="1"/>
              <a:t>Ctmp</a:t>
            </a:r>
            <a:r>
              <a:rPr lang="en-US" sz="1600" dirty="0"/>
              <a:t>+=</a:t>
            </a:r>
            <a:r>
              <a:rPr lang="en-US" sz="1600" dirty="0" err="1"/>
              <a:t>Awrk</a:t>
            </a:r>
            <a:r>
              <a:rPr lang="en-US" sz="1600" dirty="0"/>
              <a:t>[</a:t>
            </a:r>
            <a:r>
              <a:rPr lang="en-US" sz="1600" dirty="0" err="1"/>
              <a:t>jloc</a:t>
            </a:r>
            <a:r>
              <a:rPr lang="en-US" sz="1600" dirty="0"/>
              <a:t>*</a:t>
            </a:r>
            <a:r>
              <a:rPr lang="en-US" sz="1600" dirty="0" err="1"/>
              <a:t>blksz+kloc</a:t>
            </a:r>
            <a:r>
              <a:rPr lang="en-US" sz="1600" dirty="0"/>
              <a:t>]*</a:t>
            </a:r>
            <a:r>
              <a:rPr lang="en-US" sz="1600" dirty="0" err="1"/>
              <a:t>Bwrk</a:t>
            </a:r>
            <a:r>
              <a:rPr lang="en-US" sz="1600" dirty="0"/>
              <a:t>[</a:t>
            </a:r>
            <a:r>
              <a:rPr lang="en-US" sz="1600" dirty="0" err="1"/>
              <a:t>kloc</a:t>
            </a:r>
            <a:r>
              <a:rPr lang="en-US" sz="1600" dirty="0"/>
              <a:t>*</a:t>
            </a:r>
            <a:r>
              <a:rPr lang="en-US" sz="1600" dirty="0" err="1"/>
              <a:t>blksz+iloc</a:t>
            </a:r>
            <a:r>
              <a:rPr lang="en-US" sz="1600" dirty="0"/>
              <a:t>];</a:t>
            </a:r>
          </a:p>
          <a:p>
            <a:endParaRPr lang="en-US" sz="1600" dirty="0"/>
          </a:p>
          <a:p>
            <a:r>
              <a:rPr lang="en-US" sz="1600" dirty="0"/>
              <a:t> </a:t>
            </a:r>
            <a:r>
              <a:rPr lang="en-US" sz="1600" dirty="0" smtClean="0"/>
              <a:t>     </a:t>
            </a:r>
            <a:r>
              <a:rPr lang="en-US" sz="1600" dirty="0"/>
              <a:t>barrier(CLK_LOCAL_MEM_FENCE);</a:t>
            </a:r>
          </a:p>
          <a:p>
            <a:r>
              <a:rPr lang="en-US" sz="1600" dirty="0"/>
              <a:t> </a:t>
            </a:r>
            <a:r>
              <a:rPr lang="en-US" sz="1600" dirty="0" smtClean="0"/>
              <a:t>     </a:t>
            </a:r>
            <a:r>
              <a:rPr lang="en-US" sz="1600" dirty="0"/>
              <a:t>Abase += </a:t>
            </a:r>
            <a:r>
              <a:rPr lang="en-US" sz="1600" dirty="0" err="1"/>
              <a:t>Ainc</a:t>
            </a:r>
            <a:r>
              <a:rPr lang="en-US" sz="1600" dirty="0" smtClean="0"/>
              <a:t>;       </a:t>
            </a:r>
            <a:r>
              <a:rPr lang="en-US" sz="1600" dirty="0" err="1"/>
              <a:t>Bbase</a:t>
            </a:r>
            <a:r>
              <a:rPr lang="en-US" sz="1600" dirty="0"/>
              <a:t> += </a:t>
            </a:r>
            <a:r>
              <a:rPr lang="en-US" sz="1600" dirty="0" err="1"/>
              <a:t>Binc</a:t>
            </a:r>
            <a:r>
              <a:rPr lang="en-US" sz="1600" dirty="0"/>
              <a:t>;</a:t>
            </a:r>
          </a:p>
          <a:p>
            <a:r>
              <a:rPr lang="en-US" sz="1600" dirty="0"/>
              <a:t> </a:t>
            </a:r>
            <a:r>
              <a:rPr lang="en-US" sz="1600" dirty="0" smtClean="0"/>
              <a:t>  </a:t>
            </a:r>
            <a:r>
              <a:rPr lang="en-US" sz="1600" dirty="0"/>
              <a:t>}</a:t>
            </a:r>
          </a:p>
          <a:p>
            <a:r>
              <a:rPr lang="en-US" sz="1600" dirty="0" smtClean="0"/>
              <a:t>   C[j*</a:t>
            </a:r>
            <a:r>
              <a:rPr lang="en-US" sz="1600" dirty="0" err="1" smtClean="0"/>
              <a:t>N+i</a:t>
            </a:r>
            <a:r>
              <a:rPr lang="en-US" sz="1600" dirty="0"/>
              <a:t>] = </a:t>
            </a:r>
            <a:r>
              <a:rPr lang="en-US" sz="1600" dirty="0" err="1"/>
              <a:t>Ctmp</a:t>
            </a:r>
            <a:r>
              <a:rPr lang="en-US" sz="1600" dirty="0"/>
              <a:t>;</a:t>
            </a:r>
          </a:p>
          <a:p>
            <a:r>
              <a:rPr lang="en-US" sz="1600" dirty="0" smtClean="0"/>
              <a:t>}</a:t>
            </a:r>
            <a:endParaRPr lang="en-US" sz="1600" dirty="0"/>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22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smtClean="0"/>
              <a:t>Blocked matrix multiply: kernel</a:t>
            </a:r>
            <a:endParaRPr lang="en-US" sz="3200" dirty="0"/>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solidFill>
                  <a:prstClr val="black"/>
                </a:solidFill>
              </a:rPr>
              <a:t>#define </a:t>
            </a:r>
            <a:r>
              <a:rPr lang="en-US" sz="1600" dirty="0" err="1">
                <a:solidFill>
                  <a:prstClr val="black"/>
                </a:solidFill>
              </a:rPr>
              <a:t>blksz</a:t>
            </a:r>
            <a:r>
              <a:rPr lang="en-US" sz="1600" dirty="0">
                <a:solidFill>
                  <a:prstClr val="black"/>
                </a:solidFill>
              </a:rPr>
              <a:t> 16</a:t>
            </a:r>
          </a:p>
          <a:p>
            <a:r>
              <a:rPr lang="en-US" sz="1600" dirty="0" smtClean="0">
                <a:solidFill>
                  <a:prstClr val="black"/>
                </a:solidFill>
              </a:rPr>
              <a:t>__</a:t>
            </a:r>
            <a:r>
              <a:rPr lang="en-US" sz="1600" dirty="0">
                <a:solidFill>
                  <a:prstClr val="black"/>
                </a:solidFill>
              </a:rPr>
              <a:t>kernel void </a:t>
            </a:r>
            <a:r>
              <a:rPr lang="en-US" sz="1600" dirty="0" err="1">
                <a:solidFill>
                  <a:prstClr val="black"/>
                </a:solidFill>
              </a:rPr>
              <a:t>mmul</a:t>
            </a:r>
            <a:r>
              <a:rPr lang="en-US" sz="1600" dirty="0">
                <a:solidFill>
                  <a:prstClr val="black"/>
                </a:solidFill>
              </a:rPr>
              <a:t>(</a:t>
            </a:r>
          </a:p>
          <a:p>
            <a:r>
              <a:rPr lang="en-US" sz="1600" dirty="0">
                <a:solidFill>
                  <a:prstClr val="black"/>
                </a:solidFill>
              </a:rPr>
              <a:t>                </a:t>
            </a:r>
            <a:r>
              <a:rPr lang="en-US" sz="1600" dirty="0" err="1">
                <a:solidFill>
                  <a:prstClr val="black"/>
                </a:solidFill>
              </a:rPr>
              <a:t>const</a:t>
            </a:r>
            <a:r>
              <a:rPr lang="en-US" sz="1600" dirty="0">
                <a:solidFill>
                  <a:prstClr val="black"/>
                </a:solidFill>
              </a:rPr>
              <a:t> unsigned </a:t>
            </a:r>
            <a:r>
              <a:rPr lang="en-US" sz="1600" dirty="0" err="1">
                <a:solidFill>
                  <a:prstClr val="black"/>
                </a:solidFill>
              </a:rPr>
              <a:t>int</a:t>
            </a:r>
            <a:r>
              <a:rPr lang="en-US" sz="1600" dirty="0">
                <a:solidFill>
                  <a:prstClr val="black"/>
                </a:solidFill>
              </a:rPr>
              <a:t> N,</a:t>
            </a:r>
          </a:p>
          <a:p>
            <a:r>
              <a:rPr lang="en-US" sz="1600" dirty="0">
                <a:solidFill>
                  <a:prstClr val="black"/>
                </a:solidFill>
              </a:rPr>
              <a:t>                __global float* A,</a:t>
            </a:r>
          </a:p>
          <a:p>
            <a:r>
              <a:rPr lang="en-US" sz="1600" dirty="0">
                <a:solidFill>
                  <a:prstClr val="black"/>
                </a:solidFill>
              </a:rPr>
              <a:t>                __global float* B,</a:t>
            </a:r>
          </a:p>
          <a:p>
            <a:r>
              <a:rPr lang="en-US" sz="1600" dirty="0">
                <a:solidFill>
                  <a:prstClr val="black"/>
                </a:solidFill>
              </a:rPr>
              <a:t>                __global float* C,</a:t>
            </a:r>
          </a:p>
          <a:p>
            <a:r>
              <a:rPr lang="en-US" sz="1600" dirty="0">
                <a:solidFill>
                  <a:prstClr val="black"/>
                </a:solidFill>
              </a:rPr>
              <a:t>                __local  float* </a:t>
            </a:r>
            <a:r>
              <a:rPr lang="en-US" sz="1600" dirty="0" err="1">
                <a:solidFill>
                  <a:prstClr val="black"/>
                </a:solidFill>
              </a:rPr>
              <a:t>Awrk</a:t>
            </a:r>
            <a:r>
              <a:rPr lang="en-US" sz="1600" dirty="0">
                <a:solidFill>
                  <a:prstClr val="black"/>
                </a:solidFill>
              </a:rPr>
              <a:t>,</a:t>
            </a:r>
          </a:p>
          <a:p>
            <a:r>
              <a:rPr lang="en-US" sz="1600" dirty="0">
                <a:solidFill>
                  <a:prstClr val="black"/>
                </a:solidFill>
              </a:rPr>
              <a:t>                __local  float* </a:t>
            </a:r>
            <a:r>
              <a:rPr lang="en-US" sz="1600" dirty="0" err="1">
                <a:solidFill>
                  <a:prstClr val="black"/>
                </a:solidFill>
              </a:rPr>
              <a:t>Bwrk</a:t>
            </a:r>
            <a:r>
              <a:rPr lang="en-US" sz="1600" dirty="0">
                <a:solidFill>
                  <a:prstClr val="black"/>
                </a:solidFill>
              </a:rPr>
              <a:t>)</a:t>
            </a:r>
          </a:p>
          <a:p>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kloc</a:t>
            </a:r>
            <a:r>
              <a:rPr lang="en-US" sz="1600" dirty="0">
                <a:solidFill>
                  <a:prstClr val="black"/>
                </a:solidFill>
              </a:rPr>
              <a:t>, </a:t>
            </a:r>
            <a:r>
              <a:rPr lang="en-US" sz="1600" dirty="0" err="1">
                <a:solidFill>
                  <a:prstClr val="black"/>
                </a:solidFill>
              </a:rPr>
              <a:t>Kblk</a:t>
            </a:r>
            <a:r>
              <a:rPr lang="en-US" sz="1600" dirty="0">
                <a:solidFill>
                  <a:prstClr val="black"/>
                </a:solidFill>
              </a:rPr>
              <a:t>;</a:t>
            </a:r>
          </a:p>
          <a:p>
            <a:r>
              <a:rPr lang="en-US" sz="1600" dirty="0" smtClean="0">
                <a:solidFill>
                  <a:prstClr val="black"/>
                </a:solidFill>
              </a:rPr>
              <a:t>   </a:t>
            </a:r>
            <a:r>
              <a:rPr lang="en-US" sz="1600" dirty="0">
                <a:solidFill>
                  <a:prstClr val="black"/>
                </a:solidFill>
              </a:rPr>
              <a:t>float </a:t>
            </a:r>
            <a:r>
              <a:rPr lang="en-US" sz="1600" dirty="0" err="1">
                <a:solidFill>
                  <a:prstClr val="black"/>
                </a:solidFill>
              </a:rPr>
              <a:t>Ctmp</a:t>
            </a:r>
            <a:r>
              <a:rPr lang="en-US" sz="1600" dirty="0">
                <a:solidFill>
                  <a:prstClr val="black"/>
                </a:solidFill>
              </a:rPr>
              <a:t>=0.0f;</a:t>
            </a:r>
          </a:p>
          <a:p>
            <a:endParaRPr lang="en-US" sz="1600" dirty="0" smtClean="0">
              <a:solidFill>
                <a:prstClr val="black"/>
              </a:solidFill>
            </a:endParaRPr>
          </a:p>
          <a:p>
            <a:r>
              <a:rPr lang="en-US" sz="1600" dirty="0" smtClean="0">
                <a:solidFill>
                  <a:prstClr val="black"/>
                </a:solidFill>
              </a:rPr>
              <a:t>   //  compute element C(</a:t>
            </a:r>
            <a:r>
              <a:rPr lang="en-US" sz="1600" dirty="0" err="1" smtClean="0">
                <a:solidFill>
                  <a:prstClr val="black"/>
                </a:solidFill>
              </a:rPr>
              <a:t>i,j</a:t>
            </a:r>
            <a:r>
              <a:rPr lang="en-US" sz="1600" dirty="0" smtClean="0">
                <a:solidFill>
                  <a:prstClr val="black"/>
                </a:solidFill>
              </a:rPr>
              <a:t>)</a:t>
            </a:r>
          </a:p>
          <a:p>
            <a:r>
              <a:rPr lang="en-US" sz="1600" dirty="0" smtClean="0">
                <a:solidFill>
                  <a:prstClr val="black"/>
                </a:solidFill>
              </a:rPr>
              <a:t>   </a:t>
            </a:r>
            <a:r>
              <a:rPr lang="en-US" sz="1600" dirty="0" err="1" smtClean="0">
                <a:solidFill>
                  <a:prstClr val="black"/>
                </a:solidFill>
              </a:rPr>
              <a:t>int</a:t>
            </a:r>
            <a:r>
              <a:rPr lang="en-US" sz="1600" dirty="0" smtClean="0">
                <a:solidFill>
                  <a:prstClr val="black"/>
                </a:solidFill>
              </a:rPr>
              <a:t> i = </a:t>
            </a:r>
            <a:r>
              <a:rPr lang="en-US" sz="1600" dirty="0" err="1" smtClean="0">
                <a:solidFill>
                  <a:prstClr val="black"/>
                </a:solidFill>
              </a:rPr>
              <a:t>get_global_id</a:t>
            </a:r>
            <a:r>
              <a:rPr lang="en-US" sz="1600" dirty="0" smtClean="0">
                <a:solidFill>
                  <a:prstClr val="black"/>
                </a:solidFill>
              </a:rPr>
              <a:t>(0);</a:t>
            </a:r>
          </a:p>
          <a:p>
            <a:r>
              <a:rPr lang="en-US" sz="1600" dirty="0" smtClean="0">
                <a:solidFill>
                  <a:prstClr val="black"/>
                </a:solidFill>
              </a:rPr>
              <a:t>   </a:t>
            </a:r>
            <a:r>
              <a:rPr lang="en-US" sz="1600" dirty="0" err="1">
                <a:solidFill>
                  <a:prstClr val="black"/>
                </a:solidFill>
              </a:rPr>
              <a:t>int</a:t>
            </a:r>
            <a:r>
              <a:rPr lang="en-US" sz="1600" dirty="0">
                <a:solidFill>
                  <a:prstClr val="black"/>
                </a:solidFill>
              </a:rPr>
              <a:t> j = </a:t>
            </a:r>
            <a:r>
              <a:rPr lang="en-US" sz="1600" dirty="0" err="1">
                <a:solidFill>
                  <a:prstClr val="black"/>
                </a:solidFill>
              </a:rPr>
              <a:t>get_global_id</a:t>
            </a:r>
            <a:r>
              <a:rPr lang="en-US" sz="1600" dirty="0">
                <a:solidFill>
                  <a:prstClr val="black"/>
                </a:solidFill>
              </a:rPr>
              <a:t>(1);</a:t>
            </a:r>
          </a:p>
          <a:p>
            <a:endParaRPr lang="en-US" sz="1600" dirty="0">
              <a:solidFill>
                <a:prstClr val="black"/>
              </a:solidFill>
            </a:endParaRPr>
          </a:p>
          <a:p>
            <a:r>
              <a:rPr lang="en-US" sz="1600" dirty="0" smtClean="0">
                <a:solidFill>
                  <a:prstClr val="black"/>
                </a:solidFill>
              </a:rPr>
              <a:t>   </a:t>
            </a:r>
            <a:r>
              <a:rPr lang="en-US" sz="1600" dirty="0">
                <a:solidFill>
                  <a:prstClr val="black"/>
                </a:solidFill>
              </a:rPr>
              <a:t>// Element C(</a:t>
            </a:r>
            <a:r>
              <a:rPr lang="en-US" sz="1600" dirty="0" err="1">
                <a:solidFill>
                  <a:prstClr val="black"/>
                </a:solidFill>
              </a:rPr>
              <a:t>i,j</a:t>
            </a:r>
            <a:r>
              <a:rPr lang="en-US" sz="1600" dirty="0">
                <a:solidFill>
                  <a:prstClr val="black"/>
                </a:solidFill>
              </a:rPr>
              <a:t>) is in block C(</a:t>
            </a:r>
            <a:r>
              <a:rPr lang="en-US" sz="1600" dirty="0" err="1">
                <a:solidFill>
                  <a:prstClr val="black"/>
                </a:solidFill>
              </a:rPr>
              <a:t>Iblk,Jblk</a:t>
            </a:r>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Iblk</a:t>
            </a:r>
            <a:r>
              <a:rPr lang="en-US" sz="1600" dirty="0">
                <a:solidFill>
                  <a:prstClr val="black"/>
                </a:solidFill>
              </a:rPr>
              <a:t> = </a:t>
            </a:r>
            <a:r>
              <a:rPr lang="en-US" sz="1600" dirty="0" err="1">
                <a:solidFill>
                  <a:prstClr val="black"/>
                </a:solidFill>
              </a:rPr>
              <a:t>get_group_id</a:t>
            </a:r>
            <a:r>
              <a:rPr lang="en-US" sz="1600" dirty="0">
                <a:solidFill>
                  <a:prstClr val="black"/>
                </a:solidFill>
              </a:rPr>
              <a:t>(0);</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Jblk</a:t>
            </a:r>
            <a:r>
              <a:rPr lang="en-US" sz="1600" dirty="0">
                <a:solidFill>
                  <a:prstClr val="black"/>
                </a:solidFill>
              </a:rPr>
              <a:t> = </a:t>
            </a:r>
            <a:r>
              <a:rPr lang="en-US" sz="1600" dirty="0" err="1">
                <a:solidFill>
                  <a:prstClr val="black"/>
                </a:solidFill>
              </a:rPr>
              <a:t>get_group_id</a:t>
            </a:r>
            <a:r>
              <a:rPr lang="en-US" sz="1600" dirty="0">
                <a:solidFill>
                  <a:prstClr val="black"/>
                </a:solidFill>
              </a:rPr>
              <a:t>(1);</a:t>
            </a:r>
          </a:p>
          <a:p>
            <a:endParaRPr lang="en-US" sz="1600" dirty="0">
              <a:solidFill>
                <a:prstClr val="black"/>
              </a:solidFill>
            </a:endParaRPr>
          </a:p>
          <a:p>
            <a:r>
              <a:rPr lang="en-US" sz="1600" dirty="0" smtClean="0">
                <a:solidFill>
                  <a:prstClr val="black"/>
                </a:solidFill>
              </a:rPr>
              <a:t>   </a:t>
            </a:r>
            <a:r>
              <a:rPr lang="en-US" sz="1600" dirty="0">
                <a:solidFill>
                  <a:prstClr val="black"/>
                </a:solidFill>
              </a:rPr>
              <a:t>// C(</a:t>
            </a:r>
            <a:r>
              <a:rPr lang="en-US" sz="1600" dirty="0" err="1">
                <a:solidFill>
                  <a:prstClr val="black"/>
                </a:solidFill>
              </a:rPr>
              <a:t>i,j</a:t>
            </a:r>
            <a:r>
              <a:rPr lang="en-US" sz="1600" dirty="0">
                <a:solidFill>
                  <a:prstClr val="black"/>
                </a:solidFill>
              </a:rPr>
              <a:t>) is element C(</a:t>
            </a:r>
            <a:r>
              <a:rPr lang="en-US" sz="1600" dirty="0" err="1">
                <a:solidFill>
                  <a:prstClr val="black"/>
                </a:solidFill>
              </a:rPr>
              <a:t>iloc</a:t>
            </a:r>
            <a:r>
              <a:rPr lang="en-US" sz="1600" dirty="0">
                <a:solidFill>
                  <a:prstClr val="black"/>
                </a:solidFill>
              </a:rPr>
              <a:t>, </a:t>
            </a:r>
            <a:r>
              <a:rPr lang="en-US" sz="1600" dirty="0" err="1">
                <a:solidFill>
                  <a:prstClr val="black"/>
                </a:solidFill>
              </a:rPr>
              <a:t>jloc</a:t>
            </a:r>
            <a:r>
              <a:rPr lang="en-US" sz="1600" dirty="0">
                <a:solidFill>
                  <a:prstClr val="black"/>
                </a:solidFill>
              </a:rPr>
              <a:t>) </a:t>
            </a:r>
            <a:endParaRPr lang="en-US" sz="1600" dirty="0" smtClean="0">
              <a:solidFill>
                <a:prstClr val="black"/>
              </a:solidFill>
            </a:endParaRPr>
          </a:p>
          <a:p>
            <a:r>
              <a:rPr lang="en-US" sz="1600" dirty="0" smtClean="0">
                <a:solidFill>
                  <a:prstClr val="black"/>
                </a:solidFill>
              </a:rPr>
              <a:t>   //  of </a:t>
            </a:r>
            <a:r>
              <a:rPr lang="en-US" sz="1600" dirty="0">
                <a:solidFill>
                  <a:prstClr val="black"/>
                </a:solidFill>
              </a:rPr>
              <a:t>block C(</a:t>
            </a:r>
            <a:r>
              <a:rPr lang="en-US" sz="1600" dirty="0" err="1">
                <a:solidFill>
                  <a:prstClr val="black"/>
                </a:solidFill>
              </a:rPr>
              <a:t>Iblk</a:t>
            </a:r>
            <a:r>
              <a:rPr lang="en-US" sz="1600" dirty="0">
                <a:solidFill>
                  <a:prstClr val="black"/>
                </a:solidFill>
              </a:rPr>
              <a:t>, </a:t>
            </a:r>
            <a:r>
              <a:rPr lang="en-US" sz="1600" dirty="0" err="1">
                <a:solidFill>
                  <a:prstClr val="black"/>
                </a:solidFill>
              </a:rPr>
              <a:t>Jblk</a:t>
            </a:r>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iloc</a:t>
            </a:r>
            <a:r>
              <a:rPr lang="en-US" sz="1600" dirty="0">
                <a:solidFill>
                  <a:prstClr val="black"/>
                </a:solidFill>
              </a:rPr>
              <a:t> = </a:t>
            </a:r>
            <a:r>
              <a:rPr lang="en-US" sz="1600" dirty="0" err="1">
                <a:solidFill>
                  <a:prstClr val="black"/>
                </a:solidFill>
              </a:rPr>
              <a:t>get_local_id</a:t>
            </a:r>
            <a:r>
              <a:rPr lang="en-US" sz="1600" dirty="0">
                <a:solidFill>
                  <a:prstClr val="black"/>
                </a:solidFill>
              </a:rPr>
              <a:t>(0);</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jloc</a:t>
            </a:r>
            <a:r>
              <a:rPr lang="en-US" sz="1600" dirty="0">
                <a:solidFill>
                  <a:prstClr val="black"/>
                </a:solidFill>
              </a:rPr>
              <a:t> = </a:t>
            </a:r>
            <a:r>
              <a:rPr lang="en-US" sz="1600" dirty="0" err="1">
                <a:solidFill>
                  <a:prstClr val="black"/>
                </a:solidFill>
              </a:rPr>
              <a:t>get_local_id</a:t>
            </a:r>
            <a:r>
              <a:rPr lang="en-US" sz="1600" dirty="0">
                <a:solidFill>
                  <a:prstClr val="black"/>
                </a:solidFill>
              </a:rPr>
              <a:t>(1);</a:t>
            </a:r>
          </a:p>
          <a:p>
            <a:r>
              <a:rPr lang="en-US" sz="1600" dirty="0" smtClean="0">
                <a:solidFill>
                  <a:prstClr val="black"/>
                </a:solidFill>
              </a:rPr>
              <a:t>   </a:t>
            </a:r>
            <a:r>
              <a:rPr lang="en-US" sz="1600" dirty="0" err="1" smtClean="0">
                <a:solidFill>
                  <a:prstClr val="black"/>
                </a:solidFill>
              </a:rPr>
              <a:t>int</a:t>
            </a:r>
            <a:r>
              <a:rPr lang="en-US" sz="1600" dirty="0" smtClean="0">
                <a:solidFill>
                  <a:prstClr val="black"/>
                </a:solidFill>
              </a:rPr>
              <a:t> </a:t>
            </a:r>
            <a:r>
              <a:rPr lang="en-US" sz="1600" dirty="0" err="1">
                <a:solidFill>
                  <a:prstClr val="black"/>
                </a:solidFill>
              </a:rPr>
              <a:t>Num_BLK</a:t>
            </a:r>
            <a:r>
              <a:rPr lang="en-US" sz="1600" dirty="0">
                <a:solidFill>
                  <a:prstClr val="black"/>
                </a:solidFill>
              </a:rPr>
              <a:t> = N/</a:t>
            </a:r>
            <a:r>
              <a:rPr lang="en-US" sz="1600" dirty="0" err="1">
                <a:solidFill>
                  <a:prstClr val="black"/>
                </a:solidFill>
              </a:rPr>
              <a:t>blksz</a:t>
            </a:r>
            <a:r>
              <a:rPr lang="en-US" sz="1600" dirty="0" smtClean="0">
                <a:solidFill>
                  <a:prstClr val="black"/>
                </a:solidFill>
              </a:rPr>
              <a:t>;</a:t>
            </a:r>
            <a:endParaRPr lang="en-US" sz="1600" dirty="0">
              <a:solidFill>
                <a:prstClr val="black"/>
              </a:solidFill>
            </a:endParaRP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smtClean="0">
                <a:solidFill>
                  <a:prstClr val="black"/>
                </a:solidFill>
              </a:rPr>
              <a:t>  // upper-left-corner and </a:t>
            </a:r>
            <a:r>
              <a:rPr lang="en-US" sz="1600" dirty="0" err="1" smtClean="0">
                <a:solidFill>
                  <a:prstClr val="black"/>
                </a:solidFill>
              </a:rPr>
              <a:t>inc</a:t>
            </a:r>
            <a:r>
              <a:rPr lang="en-US" sz="1600" dirty="0" smtClean="0">
                <a:solidFill>
                  <a:prstClr val="black"/>
                </a:solidFill>
              </a:rPr>
              <a:t> for A and B</a:t>
            </a:r>
          </a:p>
          <a:p>
            <a:r>
              <a:rPr lang="en-US" sz="1600" dirty="0" smtClean="0">
                <a:solidFill>
                  <a:prstClr val="black"/>
                </a:solidFill>
              </a:rPr>
              <a:t>  </a:t>
            </a:r>
            <a:r>
              <a:rPr lang="en-US" sz="1600" dirty="0" err="1" smtClean="0">
                <a:solidFill>
                  <a:prstClr val="black"/>
                </a:solidFill>
              </a:rPr>
              <a:t>int</a:t>
            </a:r>
            <a:r>
              <a:rPr lang="en-US" sz="1600" dirty="0" smtClean="0">
                <a:solidFill>
                  <a:prstClr val="black"/>
                </a:solidFill>
              </a:rPr>
              <a:t> </a:t>
            </a:r>
            <a:r>
              <a:rPr lang="en-US" sz="1600" dirty="0">
                <a:solidFill>
                  <a:prstClr val="black"/>
                </a:solidFill>
              </a:rPr>
              <a:t>Abase = </a:t>
            </a:r>
            <a:r>
              <a:rPr lang="en-US" sz="1600" dirty="0" err="1">
                <a:solidFill>
                  <a:prstClr val="black"/>
                </a:solidFill>
              </a:rPr>
              <a:t>Iblk</a:t>
            </a:r>
            <a:r>
              <a:rPr lang="en-US" sz="1600" dirty="0">
                <a:solidFill>
                  <a:prstClr val="black"/>
                </a:solidFill>
              </a:rPr>
              <a:t>*N*</a:t>
            </a:r>
            <a:r>
              <a:rPr lang="en-US" sz="1600" dirty="0" err="1">
                <a:solidFill>
                  <a:prstClr val="black"/>
                </a:solidFill>
              </a:rPr>
              <a:t>blksz</a:t>
            </a:r>
            <a:r>
              <a:rPr lang="en-US" sz="1600" dirty="0">
                <a:solidFill>
                  <a:prstClr val="black"/>
                </a:solidFill>
              </a:rPr>
              <a:t>;    </a:t>
            </a:r>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Ainc</a:t>
            </a:r>
            <a:r>
              <a:rPr lang="en-US" sz="1600" dirty="0">
                <a:solidFill>
                  <a:prstClr val="black"/>
                </a:solidFill>
              </a:rPr>
              <a:t>  = </a:t>
            </a:r>
            <a:r>
              <a:rPr lang="en-US" sz="1600" dirty="0" err="1">
                <a:solidFill>
                  <a:prstClr val="black"/>
                </a:solidFill>
              </a:rPr>
              <a:t>blksz</a:t>
            </a:r>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Bbase</a:t>
            </a:r>
            <a:r>
              <a:rPr lang="en-US" sz="1600" dirty="0">
                <a:solidFill>
                  <a:prstClr val="black"/>
                </a:solidFill>
              </a:rPr>
              <a:t> = </a:t>
            </a:r>
            <a:r>
              <a:rPr lang="en-US" sz="1600" dirty="0" err="1">
                <a:solidFill>
                  <a:prstClr val="black"/>
                </a:solidFill>
              </a:rPr>
              <a:t>Jblk</a:t>
            </a:r>
            <a:r>
              <a:rPr lang="en-US" sz="1600" dirty="0">
                <a:solidFill>
                  <a:prstClr val="black"/>
                </a:solidFill>
              </a:rPr>
              <a:t>*</a:t>
            </a:r>
            <a:r>
              <a:rPr lang="en-US" sz="1600" dirty="0" err="1">
                <a:solidFill>
                  <a:prstClr val="black"/>
                </a:solidFill>
              </a:rPr>
              <a:t>blksz</a:t>
            </a:r>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Binc</a:t>
            </a:r>
            <a:r>
              <a:rPr lang="en-US" sz="1600" dirty="0">
                <a:solidFill>
                  <a:prstClr val="black"/>
                </a:solidFill>
              </a:rPr>
              <a:t>  = </a:t>
            </a:r>
            <a:r>
              <a:rPr lang="en-US" sz="1600" dirty="0" err="1">
                <a:solidFill>
                  <a:prstClr val="black"/>
                </a:solidFill>
              </a:rPr>
              <a:t>blksz</a:t>
            </a:r>
            <a:r>
              <a:rPr lang="en-US" sz="1600" dirty="0">
                <a:solidFill>
                  <a:prstClr val="black"/>
                </a:solidFill>
              </a:rPr>
              <a:t>*N;</a:t>
            </a:r>
          </a:p>
          <a:p>
            <a:endParaRPr lang="en-US" sz="1600" dirty="0">
              <a:solidFill>
                <a:prstClr val="black"/>
              </a:solidFill>
            </a:endParaRPr>
          </a:p>
          <a:p>
            <a:r>
              <a:rPr lang="en-US" sz="1600" dirty="0" smtClean="0">
                <a:solidFill>
                  <a:prstClr val="black"/>
                </a:solidFill>
              </a:rPr>
              <a:t> </a:t>
            </a:r>
            <a:r>
              <a:rPr lang="en-US" sz="1600" dirty="0">
                <a:solidFill>
                  <a:prstClr val="black"/>
                </a:solidFill>
              </a:rPr>
              <a:t>// C(</a:t>
            </a:r>
            <a:r>
              <a:rPr lang="en-US" sz="1600" dirty="0" err="1">
                <a:solidFill>
                  <a:prstClr val="black"/>
                </a:solidFill>
              </a:rPr>
              <a:t>Iblk,Jblk</a:t>
            </a:r>
            <a:r>
              <a:rPr lang="en-US" sz="1600" dirty="0">
                <a:solidFill>
                  <a:prstClr val="black"/>
                </a:solidFill>
              </a:rPr>
              <a:t>) = (sum over </a:t>
            </a:r>
            <a:r>
              <a:rPr lang="en-US" sz="1600" dirty="0" err="1" smtClean="0">
                <a:solidFill>
                  <a:prstClr val="black"/>
                </a:solidFill>
              </a:rPr>
              <a:t>Kblk</a:t>
            </a:r>
            <a:r>
              <a:rPr lang="en-US" sz="1600" dirty="0" smtClean="0">
                <a:solidFill>
                  <a:prstClr val="black"/>
                </a:solidFill>
              </a:rPr>
              <a:t>) </a:t>
            </a:r>
            <a:r>
              <a:rPr lang="en-US" sz="1600" dirty="0">
                <a:solidFill>
                  <a:prstClr val="black"/>
                </a:solidFill>
              </a:rPr>
              <a:t>A(</a:t>
            </a:r>
            <a:r>
              <a:rPr lang="en-US" sz="1600" dirty="0" err="1">
                <a:solidFill>
                  <a:prstClr val="black"/>
                </a:solidFill>
              </a:rPr>
              <a:t>Iblk,Kblk</a:t>
            </a:r>
            <a:r>
              <a:rPr lang="en-US" sz="1600" dirty="0">
                <a:solidFill>
                  <a:prstClr val="black"/>
                </a:solidFill>
              </a:rPr>
              <a:t>)*B(</a:t>
            </a:r>
            <a:r>
              <a:rPr lang="en-US" sz="1600" dirty="0" err="1">
                <a:solidFill>
                  <a:prstClr val="black"/>
                </a:solidFill>
              </a:rPr>
              <a:t>Kblk,Jblk</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for (</a:t>
            </a:r>
            <a:r>
              <a:rPr lang="en-US" sz="1600" dirty="0" err="1">
                <a:solidFill>
                  <a:prstClr val="black"/>
                </a:solidFill>
              </a:rPr>
              <a:t>Kblk</a:t>
            </a:r>
            <a:r>
              <a:rPr lang="en-US" sz="1600" dirty="0">
                <a:solidFill>
                  <a:prstClr val="black"/>
                </a:solidFill>
              </a:rPr>
              <a:t> = 0;  </a:t>
            </a:r>
            <a:r>
              <a:rPr lang="en-US" sz="1600" dirty="0" err="1">
                <a:solidFill>
                  <a:prstClr val="black"/>
                </a:solidFill>
              </a:rPr>
              <a:t>Kblk</a:t>
            </a:r>
            <a:r>
              <a:rPr lang="en-US" sz="1600" dirty="0">
                <a:solidFill>
                  <a:prstClr val="black"/>
                </a:solidFill>
              </a:rPr>
              <a:t>&lt;</a:t>
            </a:r>
            <a:r>
              <a:rPr lang="en-US" sz="1600" dirty="0" err="1">
                <a:solidFill>
                  <a:prstClr val="black"/>
                </a:solidFill>
              </a:rPr>
              <a:t>Num_BLK</a:t>
            </a:r>
            <a:r>
              <a:rPr lang="en-US" sz="1600" dirty="0">
                <a:solidFill>
                  <a:prstClr val="black"/>
                </a:solidFill>
              </a:rPr>
              <a:t>;  </a:t>
            </a:r>
            <a:r>
              <a:rPr lang="en-US" sz="1600" dirty="0" err="1">
                <a:solidFill>
                  <a:prstClr val="black"/>
                </a:solidFill>
              </a:rPr>
              <a:t>Kblk</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//Load A(</a:t>
            </a:r>
            <a:r>
              <a:rPr lang="en-US" sz="1600" dirty="0" err="1">
                <a:solidFill>
                  <a:prstClr val="black"/>
                </a:solidFill>
              </a:rPr>
              <a:t>Iblk,Kblk</a:t>
            </a:r>
            <a:r>
              <a:rPr lang="en-US" sz="1600" dirty="0">
                <a:solidFill>
                  <a:prstClr val="black"/>
                </a:solidFill>
              </a:rPr>
              <a:t>) and B(</a:t>
            </a:r>
            <a:r>
              <a:rPr lang="en-US" sz="1600" dirty="0" err="1">
                <a:solidFill>
                  <a:prstClr val="black"/>
                </a:solidFill>
              </a:rPr>
              <a:t>Kblk,Jblk</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//Each work-item loads a single element of the two </a:t>
            </a:r>
            <a:endParaRPr lang="en-US" sz="1600" dirty="0" smtClean="0">
              <a:solidFill>
                <a:prstClr val="black"/>
              </a:solidFill>
            </a:endParaRPr>
          </a:p>
          <a:p>
            <a:r>
              <a:rPr lang="en-US" sz="1600" dirty="0">
                <a:solidFill>
                  <a:prstClr val="black"/>
                </a:solidFill>
              </a:rPr>
              <a:t> </a:t>
            </a:r>
            <a:r>
              <a:rPr lang="en-US" sz="1600" dirty="0" smtClean="0">
                <a:solidFill>
                  <a:prstClr val="black"/>
                </a:solidFill>
              </a:rPr>
              <a:t>     //blocks which </a:t>
            </a:r>
            <a:r>
              <a:rPr lang="en-US" sz="1600" dirty="0">
                <a:solidFill>
                  <a:prstClr val="black"/>
                </a:solidFill>
              </a:rPr>
              <a:t>are shared with the entire work-group</a:t>
            </a:r>
          </a:p>
          <a:p>
            <a:endParaRPr lang="en-US" sz="1600" dirty="0">
              <a:solidFill>
                <a:prstClr val="black"/>
              </a:solidFill>
            </a:endParaRPr>
          </a:p>
          <a:p>
            <a:r>
              <a:rPr lang="en-US" sz="1600" dirty="0">
                <a:solidFill>
                  <a:prstClr val="black"/>
                </a:solidFill>
              </a:rPr>
              <a:t> </a:t>
            </a:r>
            <a:r>
              <a:rPr lang="en-US" sz="1600" dirty="0" smtClean="0">
                <a:solidFill>
                  <a:prstClr val="black"/>
                </a:solidFill>
              </a:rPr>
              <a:t>     </a:t>
            </a:r>
            <a:r>
              <a:rPr lang="en-US" sz="1600" dirty="0" err="1">
                <a:solidFill>
                  <a:prstClr val="black"/>
                </a:solidFill>
              </a:rPr>
              <a:t>Awrk</a:t>
            </a:r>
            <a:r>
              <a:rPr lang="en-US" sz="1600" dirty="0">
                <a:solidFill>
                  <a:prstClr val="black"/>
                </a:solidFill>
              </a:rPr>
              <a:t>[</a:t>
            </a:r>
            <a:r>
              <a:rPr lang="en-US" sz="1600" dirty="0" err="1">
                <a:solidFill>
                  <a:prstClr val="black"/>
                </a:solidFill>
              </a:rPr>
              <a:t>iloc</a:t>
            </a:r>
            <a:r>
              <a:rPr lang="en-US" sz="1600" dirty="0">
                <a:solidFill>
                  <a:prstClr val="black"/>
                </a:solidFill>
              </a:rPr>
              <a:t>*</a:t>
            </a:r>
            <a:r>
              <a:rPr lang="en-US" sz="1600" dirty="0" err="1">
                <a:solidFill>
                  <a:prstClr val="black"/>
                </a:solidFill>
              </a:rPr>
              <a:t>blksz+jloc</a:t>
            </a:r>
            <a:r>
              <a:rPr lang="en-US" sz="1600" dirty="0">
                <a:solidFill>
                  <a:prstClr val="black"/>
                </a:solidFill>
              </a:rPr>
              <a:t>] = A[</a:t>
            </a:r>
            <a:r>
              <a:rPr lang="en-US" sz="1600" dirty="0" err="1">
                <a:solidFill>
                  <a:prstClr val="black"/>
                </a:solidFill>
              </a:rPr>
              <a:t>Abase+iloc</a:t>
            </a:r>
            <a:r>
              <a:rPr lang="en-US" sz="1600" dirty="0">
                <a:solidFill>
                  <a:prstClr val="black"/>
                </a:solidFill>
              </a:rPr>
              <a:t>*</a:t>
            </a:r>
            <a:r>
              <a:rPr lang="en-US" sz="1600" dirty="0" err="1">
                <a:solidFill>
                  <a:prstClr val="black"/>
                </a:solidFill>
              </a:rPr>
              <a:t>N+jloc</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err="1">
                <a:solidFill>
                  <a:prstClr val="black"/>
                </a:solidFill>
              </a:rPr>
              <a:t>Bwrk</a:t>
            </a:r>
            <a:r>
              <a:rPr lang="en-US" sz="1600" dirty="0">
                <a:solidFill>
                  <a:prstClr val="black"/>
                </a:solidFill>
              </a:rPr>
              <a:t>[</a:t>
            </a:r>
            <a:r>
              <a:rPr lang="en-US" sz="1600" dirty="0" err="1">
                <a:solidFill>
                  <a:prstClr val="black"/>
                </a:solidFill>
              </a:rPr>
              <a:t>iloc</a:t>
            </a:r>
            <a:r>
              <a:rPr lang="en-US" sz="1600" dirty="0">
                <a:solidFill>
                  <a:prstClr val="black"/>
                </a:solidFill>
              </a:rPr>
              <a:t>*</a:t>
            </a:r>
            <a:r>
              <a:rPr lang="en-US" sz="1600" dirty="0" err="1">
                <a:solidFill>
                  <a:prstClr val="black"/>
                </a:solidFill>
              </a:rPr>
              <a:t>blksz+jloc</a:t>
            </a:r>
            <a:r>
              <a:rPr lang="en-US" sz="1600" dirty="0">
                <a:solidFill>
                  <a:prstClr val="black"/>
                </a:solidFill>
              </a:rPr>
              <a:t>] = B[</a:t>
            </a:r>
            <a:r>
              <a:rPr lang="en-US" sz="1600" dirty="0" err="1">
                <a:solidFill>
                  <a:prstClr val="black"/>
                </a:solidFill>
              </a:rPr>
              <a:t>Bbase+iloc</a:t>
            </a:r>
            <a:r>
              <a:rPr lang="en-US" sz="1600" dirty="0">
                <a:solidFill>
                  <a:prstClr val="black"/>
                </a:solidFill>
              </a:rPr>
              <a:t>*</a:t>
            </a:r>
            <a:r>
              <a:rPr lang="en-US" sz="1600" dirty="0" err="1">
                <a:solidFill>
                  <a:prstClr val="black"/>
                </a:solidFill>
              </a:rPr>
              <a:t>N+jloc</a:t>
            </a:r>
            <a:r>
              <a:rPr lang="en-US" sz="1600" dirty="0">
                <a:solidFill>
                  <a:prstClr val="black"/>
                </a:solidFill>
              </a:rPr>
              <a:t>];</a:t>
            </a:r>
          </a:p>
          <a:p>
            <a:endParaRPr lang="en-US" sz="1600" dirty="0">
              <a:solidFill>
                <a:prstClr val="black"/>
              </a:solidFill>
            </a:endParaRPr>
          </a:p>
          <a:p>
            <a:r>
              <a:rPr lang="en-US" sz="1600" dirty="0">
                <a:solidFill>
                  <a:prstClr val="black"/>
                </a:solidFill>
              </a:rPr>
              <a:t> </a:t>
            </a:r>
            <a:r>
              <a:rPr lang="en-US" sz="1600" dirty="0" smtClean="0">
                <a:solidFill>
                  <a:prstClr val="black"/>
                </a:solidFill>
              </a:rPr>
              <a:t>     </a:t>
            </a:r>
            <a:r>
              <a:rPr lang="en-US" sz="1600" dirty="0">
                <a:solidFill>
                  <a:prstClr val="black"/>
                </a:solidFill>
              </a:rPr>
              <a:t>barrier(CLK_LOCAL_MEM_FENCE);</a:t>
            </a:r>
          </a:p>
          <a:p>
            <a:endParaRPr lang="en-US" sz="1600" dirty="0">
              <a:solidFill>
                <a:prstClr val="black"/>
              </a:solidFill>
            </a:endParaRPr>
          </a:p>
          <a:p>
            <a:r>
              <a:rPr lang="en-US" sz="1600" dirty="0" smtClean="0">
                <a:solidFill>
                  <a:prstClr val="black"/>
                </a:solidFill>
              </a:rPr>
              <a:t>      #</a:t>
            </a:r>
            <a:r>
              <a:rPr lang="en-US" sz="1600" dirty="0">
                <a:solidFill>
                  <a:prstClr val="black"/>
                </a:solidFill>
              </a:rPr>
              <a:t>pragma unroll</a:t>
            </a:r>
          </a:p>
          <a:p>
            <a:r>
              <a:rPr lang="en-US" sz="1600" dirty="0">
                <a:solidFill>
                  <a:prstClr val="black"/>
                </a:solidFill>
              </a:rPr>
              <a:t> </a:t>
            </a:r>
            <a:r>
              <a:rPr lang="en-US" sz="1600" dirty="0" smtClean="0">
                <a:solidFill>
                  <a:prstClr val="black"/>
                </a:solidFill>
              </a:rPr>
              <a:t>     </a:t>
            </a:r>
            <a:r>
              <a:rPr lang="en-US" sz="1600" dirty="0">
                <a:solidFill>
                  <a:prstClr val="black"/>
                </a:solidFill>
              </a:rPr>
              <a:t>for(</a:t>
            </a:r>
            <a:r>
              <a:rPr lang="en-US" sz="1600" dirty="0" err="1">
                <a:solidFill>
                  <a:prstClr val="black"/>
                </a:solidFill>
              </a:rPr>
              <a:t>kloc</a:t>
            </a:r>
            <a:r>
              <a:rPr lang="en-US" sz="1600" dirty="0">
                <a:solidFill>
                  <a:prstClr val="black"/>
                </a:solidFill>
              </a:rPr>
              <a:t>=0; </a:t>
            </a:r>
            <a:r>
              <a:rPr lang="en-US" sz="1600" dirty="0" err="1">
                <a:solidFill>
                  <a:prstClr val="black"/>
                </a:solidFill>
              </a:rPr>
              <a:t>kloc</a:t>
            </a:r>
            <a:r>
              <a:rPr lang="en-US" sz="1600" dirty="0">
                <a:solidFill>
                  <a:prstClr val="black"/>
                </a:solidFill>
              </a:rPr>
              <a:t>&lt;</a:t>
            </a:r>
            <a:r>
              <a:rPr lang="en-US" sz="1600" dirty="0" err="1">
                <a:solidFill>
                  <a:prstClr val="black"/>
                </a:solidFill>
              </a:rPr>
              <a:t>blksz</a:t>
            </a:r>
            <a:r>
              <a:rPr lang="en-US" sz="1600" dirty="0">
                <a:solidFill>
                  <a:prstClr val="black"/>
                </a:solidFill>
              </a:rPr>
              <a:t>; </a:t>
            </a:r>
            <a:r>
              <a:rPr lang="en-US" sz="1600" dirty="0" err="1">
                <a:solidFill>
                  <a:prstClr val="black"/>
                </a:solidFill>
              </a:rPr>
              <a:t>kloc</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err="1">
                <a:solidFill>
                  <a:prstClr val="black"/>
                </a:solidFill>
              </a:rPr>
              <a:t>Ctmp</a:t>
            </a:r>
            <a:r>
              <a:rPr lang="en-US" sz="1600" dirty="0">
                <a:solidFill>
                  <a:prstClr val="black"/>
                </a:solidFill>
              </a:rPr>
              <a:t>+=</a:t>
            </a:r>
            <a:r>
              <a:rPr lang="en-US" sz="1600" dirty="0" err="1">
                <a:solidFill>
                  <a:prstClr val="black"/>
                </a:solidFill>
              </a:rPr>
              <a:t>Awrk</a:t>
            </a:r>
            <a:r>
              <a:rPr lang="en-US" sz="1600" dirty="0">
                <a:solidFill>
                  <a:prstClr val="black"/>
                </a:solidFill>
              </a:rPr>
              <a:t>[</a:t>
            </a:r>
            <a:r>
              <a:rPr lang="en-US" sz="1600" dirty="0" err="1">
                <a:solidFill>
                  <a:prstClr val="black"/>
                </a:solidFill>
              </a:rPr>
              <a:t>jloc</a:t>
            </a:r>
            <a:r>
              <a:rPr lang="en-US" sz="1600" dirty="0">
                <a:solidFill>
                  <a:prstClr val="black"/>
                </a:solidFill>
              </a:rPr>
              <a:t>*</a:t>
            </a:r>
            <a:r>
              <a:rPr lang="en-US" sz="1600" dirty="0" err="1">
                <a:solidFill>
                  <a:prstClr val="black"/>
                </a:solidFill>
              </a:rPr>
              <a:t>blksz+kloc</a:t>
            </a:r>
            <a:r>
              <a:rPr lang="en-US" sz="1600" dirty="0">
                <a:solidFill>
                  <a:prstClr val="black"/>
                </a:solidFill>
              </a:rPr>
              <a:t>]*</a:t>
            </a:r>
            <a:r>
              <a:rPr lang="en-US" sz="1600" dirty="0" err="1">
                <a:solidFill>
                  <a:prstClr val="black"/>
                </a:solidFill>
              </a:rPr>
              <a:t>Bwrk</a:t>
            </a:r>
            <a:r>
              <a:rPr lang="en-US" sz="1600" dirty="0">
                <a:solidFill>
                  <a:prstClr val="black"/>
                </a:solidFill>
              </a:rPr>
              <a:t>[</a:t>
            </a:r>
            <a:r>
              <a:rPr lang="en-US" sz="1600" dirty="0" err="1">
                <a:solidFill>
                  <a:prstClr val="black"/>
                </a:solidFill>
              </a:rPr>
              <a:t>kloc</a:t>
            </a:r>
            <a:r>
              <a:rPr lang="en-US" sz="1600" dirty="0">
                <a:solidFill>
                  <a:prstClr val="black"/>
                </a:solidFill>
              </a:rPr>
              <a:t>*</a:t>
            </a:r>
            <a:r>
              <a:rPr lang="en-US" sz="1600" dirty="0" err="1">
                <a:solidFill>
                  <a:prstClr val="black"/>
                </a:solidFill>
              </a:rPr>
              <a:t>blksz+iloc</a:t>
            </a:r>
            <a:r>
              <a:rPr lang="en-US" sz="1600" dirty="0">
                <a:solidFill>
                  <a:prstClr val="black"/>
                </a:solidFill>
              </a:rPr>
              <a:t>];</a:t>
            </a:r>
          </a:p>
          <a:p>
            <a:endParaRPr lang="en-US" sz="1600" dirty="0">
              <a:solidFill>
                <a:prstClr val="black"/>
              </a:solidFill>
            </a:endParaRPr>
          </a:p>
          <a:p>
            <a:r>
              <a:rPr lang="en-US" sz="1600" dirty="0">
                <a:solidFill>
                  <a:prstClr val="black"/>
                </a:solidFill>
              </a:rPr>
              <a:t> </a:t>
            </a:r>
            <a:r>
              <a:rPr lang="en-US" sz="1600" dirty="0" smtClean="0">
                <a:solidFill>
                  <a:prstClr val="black"/>
                </a:solidFill>
              </a:rPr>
              <a:t>     </a:t>
            </a:r>
            <a:r>
              <a:rPr lang="en-US" sz="1600" dirty="0">
                <a:solidFill>
                  <a:prstClr val="black"/>
                </a:solidFill>
              </a:rPr>
              <a:t>barrier(CLK_LOCAL_MEM_FENCE);</a:t>
            </a:r>
          </a:p>
          <a:p>
            <a:r>
              <a:rPr lang="en-US" sz="1600" dirty="0">
                <a:solidFill>
                  <a:prstClr val="black"/>
                </a:solidFill>
              </a:rPr>
              <a:t> </a:t>
            </a:r>
            <a:r>
              <a:rPr lang="en-US" sz="1600" dirty="0" smtClean="0">
                <a:solidFill>
                  <a:prstClr val="black"/>
                </a:solidFill>
              </a:rPr>
              <a:t>     </a:t>
            </a:r>
            <a:r>
              <a:rPr lang="en-US" sz="1600" dirty="0">
                <a:solidFill>
                  <a:prstClr val="black"/>
                </a:solidFill>
              </a:rPr>
              <a:t>Abase += </a:t>
            </a:r>
            <a:r>
              <a:rPr lang="en-US" sz="1600" dirty="0" err="1">
                <a:solidFill>
                  <a:prstClr val="black"/>
                </a:solidFill>
              </a:rPr>
              <a:t>Ainc</a:t>
            </a:r>
            <a:r>
              <a:rPr lang="en-US" sz="1600" dirty="0" smtClean="0">
                <a:solidFill>
                  <a:prstClr val="black"/>
                </a:solidFill>
              </a:rPr>
              <a:t>;       </a:t>
            </a:r>
            <a:r>
              <a:rPr lang="en-US" sz="1600" dirty="0" err="1">
                <a:solidFill>
                  <a:prstClr val="black"/>
                </a:solidFill>
              </a:rPr>
              <a:t>Bbase</a:t>
            </a:r>
            <a:r>
              <a:rPr lang="en-US" sz="1600" dirty="0">
                <a:solidFill>
                  <a:prstClr val="black"/>
                </a:solidFill>
              </a:rPr>
              <a:t> += </a:t>
            </a:r>
            <a:r>
              <a:rPr lang="en-US" sz="1600" dirty="0" err="1">
                <a:solidFill>
                  <a:prstClr val="black"/>
                </a:solidFill>
              </a:rPr>
              <a:t>Binc</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a:t>
            </a:r>
          </a:p>
          <a:p>
            <a:r>
              <a:rPr lang="en-US" sz="1600" dirty="0" smtClean="0">
                <a:solidFill>
                  <a:prstClr val="black"/>
                </a:solidFill>
              </a:rPr>
              <a:t>   C[j*</a:t>
            </a:r>
            <a:r>
              <a:rPr lang="en-US" sz="1600" dirty="0" err="1" smtClean="0">
                <a:solidFill>
                  <a:prstClr val="black"/>
                </a:solidFill>
              </a:rPr>
              <a:t>N+i</a:t>
            </a:r>
            <a:r>
              <a:rPr lang="en-US" sz="1600" dirty="0">
                <a:solidFill>
                  <a:prstClr val="black"/>
                </a:solidFill>
              </a:rPr>
              <a:t>] = </a:t>
            </a:r>
            <a:r>
              <a:rPr lang="en-US" sz="1600" dirty="0" err="1">
                <a:solidFill>
                  <a:prstClr val="black"/>
                </a:solidFill>
              </a:rPr>
              <a:t>Ctmp</a:t>
            </a:r>
            <a:r>
              <a:rPr lang="en-US" sz="1600" dirty="0">
                <a:solidFill>
                  <a:prstClr val="black"/>
                </a:solidFill>
              </a:rPr>
              <a:t>;</a:t>
            </a:r>
          </a:p>
          <a:p>
            <a:r>
              <a:rPr lang="en-US" sz="1600" dirty="0" smtClean="0">
                <a:solidFill>
                  <a:prstClr val="black"/>
                </a:solidFill>
              </a:rPr>
              <a:t>}</a:t>
            </a:r>
            <a:endParaRPr lang="en-US" sz="1600" dirty="0">
              <a:solidFill>
                <a:prstClr val="black"/>
              </a:solidFill>
            </a:endParaRP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Load A and B blocks, wait for all work-items to finish</a:t>
            </a:r>
            <a:endParaRPr lang="en-US" sz="1600" dirty="0">
              <a:solidFill>
                <a:srgbClr val="002060"/>
              </a:solidFill>
              <a:latin typeface="Trebuchet MS"/>
              <a:ea typeface="+mn-ea"/>
            </a:endParaRP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Wait for everyone to finish before going to next iteration of </a:t>
            </a:r>
            <a:r>
              <a:rPr lang="en-US" sz="1600" dirty="0" err="1" smtClean="0">
                <a:solidFill>
                  <a:srgbClr val="002060"/>
                </a:solidFill>
                <a:latin typeface="Trebuchet MS"/>
                <a:ea typeface="+mn-ea"/>
              </a:rPr>
              <a:t>Kblk</a:t>
            </a:r>
            <a:r>
              <a:rPr lang="en-US" sz="1600" dirty="0" smtClean="0">
                <a:solidFill>
                  <a:srgbClr val="002060"/>
                </a:solidFill>
                <a:latin typeface="Trebuchet MS"/>
                <a:ea typeface="+mn-ea"/>
              </a:rPr>
              <a:t> loop.</a:t>
            </a:r>
            <a:endParaRPr lang="en-US" sz="1600" dirty="0">
              <a:solidFill>
                <a:srgbClr val="002060"/>
              </a:solidFill>
              <a:latin typeface="Trebuchet MS"/>
              <a:ea typeface="+mn-ea"/>
            </a:endParaRP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It’s getting the indices right that makes this hard</a:t>
            </a:r>
            <a:endParaRPr lang="en-US" sz="1600" dirty="0">
              <a:solidFill>
                <a:srgbClr val="002060"/>
              </a:solidFill>
              <a:latin typeface="Trebuchet MS"/>
              <a:ea typeface="+mn-ea"/>
            </a:endParaRPr>
          </a:p>
        </p:txBody>
      </p:sp>
    </p:spTree>
    <p:extLst>
      <p:ext uri="{BB962C8B-B14F-4D97-AF65-F5344CB8AC3E}">
        <p14:creationId xmlns:p14="http://schemas.microsoft.com/office/powerpoint/2010/main" val="23713135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t>#define DEVICE CL_DEVICE_TYPE_DEFAULT</a:t>
            </a:r>
          </a:p>
          <a:p>
            <a:pPr marL="0" indent="0">
              <a:buNone/>
            </a:pPr>
            <a:r>
              <a:rPr lang="en-US" sz="1600" dirty="0" err="1" smtClean="0"/>
              <a:t>int</a:t>
            </a:r>
            <a:r>
              <a:rPr lang="en-US" sz="1600" dirty="0" smtClean="0"/>
              <a:t> </a:t>
            </a:r>
            <a:r>
              <a:rPr lang="en-US" sz="1600" dirty="0"/>
              <a:t>main(void)</a:t>
            </a:r>
          </a:p>
          <a:p>
            <a:pPr marL="0" indent="0">
              <a:buNone/>
            </a:pPr>
            <a:r>
              <a:rPr lang="en-US" sz="1600" dirty="0" smtClean="0"/>
              <a:t>{  // declarations (not shown)</a:t>
            </a:r>
            <a:endParaRPr lang="en-US" sz="1600" dirty="0"/>
          </a:p>
          <a:p>
            <a:pPr marL="0" indent="0">
              <a:buNone/>
            </a:pPr>
            <a:r>
              <a:rPr lang="en-US" sz="1600" dirty="0" smtClean="0"/>
              <a:t>  </a:t>
            </a:r>
            <a:r>
              <a:rPr lang="en-US" sz="1600" dirty="0" err="1" smtClean="0"/>
              <a:t>sz</a:t>
            </a:r>
            <a:r>
              <a:rPr lang="en-US" sz="1600" dirty="0" smtClean="0"/>
              <a:t> </a:t>
            </a:r>
            <a:r>
              <a:rPr lang="en-US" sz="1600" dirty="0"/>
              <a:t>= N * N</a:t>
            </a:r>
            <a:r>
              <a:rPr lang="en-US" sz="1600" dirty="0" smtClean="0"/>
              <a:t>;</a:t>
            </a:r>
            <a:endParaRPr lang="en-US" sz="1600" dirty="0"/>
          </a:p>
          <a:p>
            <a:pPr marL="0" indent="0">
              <a:buNone/>
            </a:pPr>
            <a:r>
              <a:rPr lang="en-US" sz="1600" dirty="0" smtClean="0"/>
              <a:t>  </a:t>
            </a:r>
            <a:r>
              <a:rPr lang="en-US" sz="1600" dirty="0" err="1"/>
              <a:t>std</a:t>
            </a:r>
            <a:r>
              <a:rPr lang="en-US" sz="1600" dirty="0"/>
              <a:t>::vector&lt;float&gt; </a:t>
            </a:r>
            <a:r>
              <a:rPr lang="en-US" sz="1600" dirty="0" err="1"/>
              <a:t>h_A</a:t>
            </a:r>
            <a:r>
              <a:rPr lang="en-US" sz="1600" dirty="0"/>
              <a:t>(</a:t>
            </a:r>
            <a:r>
              <a:rPr lang="en-US" sz="1600" dirty="0" err="1"/>
              <a:t>sz</a:t>
            </a:r>
            <a:r>
              <a:rPr lang="en-US" sz="1600" dirty="0"/>
              <a:t>); </a:t>
            </a:r>
          </a:p>
          <a:p>
            <a:pPr marL="0" indent="0">
              <a:buNone/>
            </a:pPr>
            <a:r>
              <a:rPr lang="en-US" sz="1600" dirty="0" smtClean="0"/>
              <a:t>  </a:t>
            </a:r>
            <a:r>
              <a:rPr lang="en-US" sz="1600" dirty="0" err="1"/>
              <a:t>std</a:t>
            </a:r>
            <a:r>
              <a:rPr lang="en-US" sz="1600" dirty="0"/>
              <a:t>::vector&lt;float&gt; </a:t>
            </a:r>
            <a:r>
              <a:rPr lang="en-US" sz="1600" dirty="0" err="1"/>
              <a:t>h_B</a:t>
            </a:r>
            <a:r>
              <a:rPr lang="en-US" sz="1600" dirty="0"/>
              <a:t>(</a:t>
            </a:r>
            <a:r>
              <a:rPr lang="en-US" sz="1600" dirty="0" err="1"/>
              <a:t>sz</a:t>
            </a:r>
            <a:r>
              <a:rPr lang="en-US" sz="1600" dirty="0"/>
              <a:t>); </a:t>
            </a:r>
            <a:r>
              <a:rPr lang="en-US" sz="1600" dirty="0" smtClean="0"/>
              <a:t>    </a:t>
            </a:r>
            <a:br>
              <a:rPr lang="en-US" sz="1600" dirty="0" smtClean="0"/>
            </a:br>
            <a:r>
              <a:rPr lang="en-US" sz="1600" dirty="0" smtClean="0"/>
              <a:t>  </a:t>
            </a:r>
            <a:r>
              <a:rPr lang="en-US" sz="1600" dirty="0" err="1" smtClean="0"/>
              <a:t>std</a:t>
            </a:r>
            <a:r>
              <a:rPr lang="en-US" sz="1600" dirty="0"/>
              <a:t>::vector&lt;float&gt; </a:t>
            </a:r>
            <a:r>
              <a:rPr lang="en-US" sz="1600" dirty="0" err="1"/>
              <a:t>h_C</a:t>
            </a:r>
            <a:r>
              <a:rPr lang="en-US" sz="1600" dirty="0"/>
              <a:t>(</a:t>
            </a:r>
            <a:r>
              <a:rPr lang="en-US" sz="1600" dirty="0" err="1"/>
              <a:t>sz</a:t>
            </a:r>
            <a:r>
              <a:rPr lang="en-US" sz="1600" dirty="0"/>
              <a:t>); </a:t>
            </a:r>
            <a:endParaRPr lang="en-US" sz="1600" dirty="0" smtClean="0"/>
          </a:p>
          <a:p>
            <a:pPr marL="0" indent="0">
              <a:buNone/>
            </a:pPr>
            <a:endParaRPr lang="en-US" sz="1600" dirty="0" smtClean="0"/>
          </a:p>
          <a:p>
            <a:pPr marL="0" indent="0">
              <a:buNone/>
            </a:pPr>
            <a:r>
              <a:rPr lang="en-US" sz="1600" dirty="0"/>
              <a:t> cl::Buffer </a:t>
            </a:r>
            <a:r>
              <a:rPr lang="en-US" sz="1600" dirty="0" err="1"/>
              <a:t>d_A</a:t>
            </a:r>
            <a:r>
              <a:rPr lang="en-US" sz="1600" dirty="0"/>
              <a:t>, </a:t>
            </a:r>
            <a:r>
              <a:rPr lang="en-US" sz="1600" dirty="0" err="1"/>
              <a:t>d_B</a:t>
            </a:r>
            <a:r>
              <a:rPr lang="en-US" sz="1600" dirty="0"/>
              <a:t>, </a:t>
            </a:r>
            <a:r>
              <a:rPr lang="en-US" sz="1600" dirty="0" err="1"/>
              <a:t>d_C</a:t>
            </a:r>
            <a:r>
              <a:rPr lang="en-US" sz="1600" dirty="0"/>
              <a:t>; </a:t>
            </a:r>
            <a:endParaRPr lang="en-US" sz="1600" dirty="0" smtClean="0"/>
          </a:p>
          <a:p>
            <a:pPr marL="0" indent="0">
              <a:buNone/>
            </a:pPr>
            <a:endParaRPr lang="en-US" sz="1600" dirty="0"/>
          </a:p>
          <a:p>
            <a:pPr marL="0" indent="0">
              <a:buNone/>
            </a:pPr>
            <a:r>
              <a:rPr lang="en-US" sz="1600" dirty="0" smtClean="0"/>
              <a:t>// initialize matrices  and setup</a:t>
            </a:r>
          </a:p>
          <a:p>
            <a:pPr marL="0" indent="0">
              <a:buNone/>
            </a:pPr>
            <a:r>
              <a:rPr lang="en-US" sz="1600" dirty="0" smtClean="0"/>
              <a:t>// the problem (not shown)</a:t>
            </a:r>
          </a:p>
          <a:p>
            <a:pPr marL="0" indent="0">
              <a:buNone/>
            </a:pPr>
            <a:endParaRPr lang="en-US" sz="1600" dirty="0"/>
          </a:p>
          <a:p>
            <a:pPr marL="0" indent="0">
              <a:buNone/>
            </a:pPr>
            <a:r>
              <a:rPr lang="en-US" sz="1600" dirty="0" smtClean="0"/>
              <a:t> cl</a:t>
            </a:r>
            <a:r>
              <a:rPr lang="en-US" sz="1600" dirty="0"/>
              <a:t>::Context context(DEVICE);</a:t>
            </a:r>
          </a:p>
          <a:p>
            <a:pPr marL="0" indent="0">
              <a:buNone/>
            </a:pPr>
            <a:r>
              <a:rPr lang="en-US" sz="1600" dirty="0" smtClean="0"/>
              <a:t> cl</a:t>
            </a:r>
            <a:r>
              <a:rPr lang="en-US" sz="1600" dirty="0"/>
              <a:t>::Program program(context</a:t>
            </a:r>
            <a:r>
              <a:rPr lang="en-US" sz="1600" dirty="0" smtClean="0"/>
              <a:t>,</a:t>
            </a:r>
            <a:br>
              <a:rPr lang="en-US" sz="1600" dirty="0" smtClean="0"/>
            </a:br>
            <a:r>
              <a:rPr lang="en-US" sz="1600" dirty="0" smtClean="0"/>
              <a:t>    </a:t>
            </a:r>
            <a:r>
              <a:rPr lang="en-US" sz="1600" dirty="0" err="1" smtClean="0"/>
              <a:t>util</a:t>
            </a:r>
            <a:r>
              <a:rPr lang="en-US" sz="1600" dirty="0"/>
              <a:t>::</a:t>
            </a:r>
            <a:r>
              <a:rPr lang="en-US" sz="1600" dirty="0" err="1"/>
              <a:t>loadProgram</a:t>
            </a:r>
            <a:r>
              <a:rPr lang="en-US" sz="1600" dirty="0"/>
              <a:t>("</a:t>
            </a:r>
            <a:r>
              <a:rPr lang="en-US" sz="1600" dirty="0" smtClean="0"/>
              <a:t>mmulCrow.cl“, </a:t>
            </a:r>
            <a:br>
              <a:rPr lang="en-US" sz="1600" dirty="0" smtClean="0"/>
            </a:br>
            <a:r>
              <a:rPr lang="en-US" sz="1600" dirty="0" smtClean="0"/>
              <a:t>        true));</a:t>
            </a:r>
          </a:p>
          <a:p>
            <a:pPr marL="0" indent="0">
              <a:buNone/>
            </a:pPr>
            <a:endParaRPr lang="en-US" sz="1600" dirty="0" smtClean="0"/>
          </a:p>
          <a:p>
            <a:pPr marL="0" indent="0">
              <a:buNone/>
            </a:pPr>
            <a:r>
              <a:rPr lang="en-US" sz="1600" dirty="0"/>
              <a:t>cl::</a:t>
            </a:r>
            <a:r>
              <a:rPr lang="en-US" sz="1600" dirty="0" err="1"/>
              <a:t>CommandQueue</a:t>
            </a:r>
            <a:r>
              <a:rPr lang="en-US" sz="1600" dirty="0"/>
              <a:t> queue(context</a:t>
            </a:r>
            <a:r>
              <a:rPr lang="en-US" sz="1600" dirty="0" smtClean="0"/>
              <a:t>);</a:t>
            </a:r>
            <a:endParaRPr lang="en-US" sz="1600" dirty="0"/>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p>
          <a:p>
            <a:pPr marL="0" indent="0">
              <a:buNone/>
            </a:pPr>
            <a:r>
              <a:rPr lang="en-US" sz="1600" dirty="0" smtClean="0"/>
              <a:t>auto </a:t>
            </a:r>
            <a:r>
              <a:rPr lang="en-US" sz="1600" dirty="0" err="1"/>
              <a:t>mmul</a:t>
            </a:r>
            <a:r>
              <a:rPr lang="en-US" sz="1600" dirty="0"/>
              <a:t> = cl::</a:t>
            </a:r>
            <a:r>
              <a:rPr lang="en-US" sz="1600" dirty="0" err="1" smtClean="0"/>
              <a:t>make_kernel</a:t>
            </a:r>
            <a:r>
              <a:rPr lang="en-US" sz="1600" dirty="0" smtClean="0"/>
              <a:t/>
            </a:r>
            <a:br>
              <a:rPr lang="en-US" sz="1600" dirty="0" smtClean="0"/>
            </a:br>
            <a:r>
              <a:rPr lang="en-US" sz="1600" dirty="0" smtClean="0"/>
              <a:t>        &lt;</a:t>
            </a:r>
            <a:r>
              <a:rPr lang="en-US" sz="1600" dirty="0" err="1"/>
              <a:t>int</a:t>
            </a:r>
            <a:r>
              <a:rPr lang="en-US" sz="1600" dirty="0"/>
              <a:t>, cl::Buffer, cl::Buffer, </a:t>
            </a:r>
            <a:r>
              <a:rPr lang="en-US" sz="1600" dirty="0" smtClean="0"/>
              <a:t>cl</a:t>
            </a:r>
            <a:r>
              <a:rPr lang="en-US" sz="1600" dirty="0"/>
              <a:t>::</a:t>
            </a:r>
            <a:r>
              <a:rPr lang="en-US" sz="1600" dirty="0" smtClean="0"/>
              <a:t>Buffer,</a:t>
            </a:r>
            <a:br>
              <a:rPr lang="en-US" sz="1600" dirty="0" smtClean="0"/>
            </a:br>
            <a:r>
              <a:rPr lang="en-US" sz="1600" dirty="0" smtClean="0"/>
              <a:t>   </a:t>
            </a:r>
            <a:r>
              <a:rPr lang="en-GB" sz="1600" b="1" dirty="0" smtClean="0">
                <a:solidFill>
                  <a:prstClr val="black"/>
                </a:solidFill>
                <a:latin typeface="Courier"/>
              </a:rPr>
              <a:t>      cl::</a:t>
            </a:r>
            <a:r>
              <a:rPr lang="en-GB" sz="1600" b="1" dirty="0" err="1" smtClean="0">
                <a:solidFill>
                  <a:prstClr val="black"/>
                </a:solidFill>
                <a:latin typeface="Courier"/>
              </a:rPr>
              <a:t>LocalSpaceArg</a:t>
            </a:r>
            <a:r>
              <a:rPr lang="en-GB" sz="1600" b="1" dirty="0" smtClean="0">
                <a:solidFill>
                  <a:prstClr val="black"/>
                </a:solidFill>
                <a:latin typeface="Courier"/>
              </a:rPr>
              <a:t>, </a:t>
            </a:r>
            <a:r>
              <a:rPr lang="en-GB" sz="1600" dirty="0" smtClean="0"/>
              <a:t>cl</a:t>
            </a:r>
            <a:r>
              <a:rPr lang="en-GB" sz="1600" dirty="0"/>
              <a:t>::</a:t>
            </a:r>
            <a:r>
              <a:rPr lang="en-GB" sz="1600" dirty="0" err="1"/>
              <a:t>LocalSpaceArg</a:t>
            </a:r>
            <a:r>
              <a:rPr lang="en-US" sz="1600" dirty="0"/>
              <a:t> </a:t>
            </a:r>
            <a:r>
              <a:rPr lang="en-US" sz="1600" dirty="0" smtClean="0"/>
              <a:t>&gt; </a:t>
            </a:r>
            <a:br>
              <a:rPr lang="en-US" sz="1600" dirty="0" smtClean="0"/>
            </a:br>
            <a:r>
              <a:rPr lang="en-US" sz="1600" dirty="0" smtClean="0"/>
              <a:t>                                            (</a:t>
            </a:r>
            <a:r>
              <a:rPr lang="en-US" sz="1600" dirty="0"/>
              <a:t>program, "</a:t>
            </a:r>
            <a:r>
              <a:rPr lang="en-US" sz="1600" dirty="0" err="1"/>
              <a:t>mmul</a:t>
            </a:r>
            <a:r>
              <a:rPr lang="en-US" sz="1600" dirty="0"/>
              <a:t>");</a:t>
            </a:r>
          </a:p>
          <a:p>
            <a:pPr marL="0" indent="0">
              <a:buNone/>
            </a:pPr>
            <a:endParaRPr lang="en-US" sz="1000" dirty="0"/>
          </a:p>
          <a:p>
            <a:pPr marL="0" indent="0">
              <a:buNone/>
            </a:pPr>
            <a:r>
              <a:rPr lang="en-US" sz="1600" dirty="0"/>
              <a:t> </a:t>
            </a:r>
            <a:r>
              <a:rPr lang="en-US" sz="1600" dirty="0" smtClean="0"/>
              <a:t> </a:t>
            </a:r>
            <a:r>
              <a:rPr lang="en-US" sz="1600" dirty="0" err="1"/>
              <a:t>d_A</a:t>
            </a:r>
            <a:r>
              <a:rPr lang="en-US" sz="1600" dirty="0"/>
              <a:t>   = cl::Buffer(context, begin(</a:t>
            </a:r>
            <a:r>
              <a:rPr lang="en-US" sz="1600" dirty="0" err="1"/>
              <a:t>h_A</a:t>
            </a:r>
            <a:r>
              <a:rPr lang="en-US" sz="1600" dirty="0"/>
              <a:t>), </a:t>
            </a:r>
            <a:r>
              <a:rPr lang="en-US" sz="1600" dirty="0" smtClean="0"/>
              <a:t>end(</a:t>
            </a:r>
            <a:r>
              <a:rPr lang="en-US" sz="1600" dirty="0" err="1" smtClean="0"/>
              <a:t>h_A</a:t>
            </a:r>
            <a:r>
              <a:rPr lang="en-US" sz="1600" dirty="0" smtClean="0"/>
              <a:t>),true</a:t>
            </a:r>
            <a:r>
              <a:rPr lang="en-US" sz="1600" dirty="0"/>
              <a:t>);</a:t>
            </a:r>
          </a:p>
          <a:p>
            <a:pPr marL="0" indent="0">
              <a:buNone/>
            </a:pPr>
            <a:r>
              <a:rPr lang="en-US" sz="1600" dirty="0"/>
              <a:t> </a:t>
            </a:r>
            <a:r>
              <a:rPr lang="en-US" sz="1600" dirty="0" smtClean="0"/>
              <a:t> </a:t>
            </a:r>
            <a:r>
              <a:rPr lang="en-US" sz="1600" dirty="0" err="1"/>
              <a:t>d_B</a:t>
            </a:r>
            <a:r>
              <a:rPr lang="en-US" sz="1600" dirty="0"/>
              <a:t>   = cl::Buffer(context, begin(</a:t>
            </a:r>
            <a:r>
              <a:rPr lang="en-US" sz="1600" dirty="0" err="1"/>
              <a:t>h_B</a:t>
            </a:r>
            <a:r>
              <a:rPr lang="en-US" sz="1600" dirty="0"/>
              <a:t>), </a:t>
            </a:r>
            <a:r>
              <a:rPr lang="en-US" sz="1600" dirty="0" smtClean="0"/>
              <a:t>end(</a:t>
            </a:r>
            <a:r>
              <a:rPr lang="en-US" sz="1600" dirty="0" err="1" smtClean="0"/>
              <a:t>h_B</a:t>
            </a:r>
            <a:r>
              <a:rPr lang="en-US" sz="1600" dirty="0" smtClean="0"/>
              <a:t>),true</a:t>
            </a:r>
            <a:r>
              <a:rPr lang="en-US" sz="1600" dirty="0"/>
              <a:t>);</a:t>
            </a:r>
          </a:p>
          <a:p>
            <a:pPr marL="0" indent="0">
              <a:buNone/>
            </a:pPr>
            <a:r>
              <a:rPr lang="en-US" sz="1600" dirty="0"/>
              <a:t> </a:t>
            </a:r>
            <a:r>
              <a:rPr lang="en-US" sz="1600" dirty="0" smtClean="0"/>
              <a:t> </a:t>
            </a:r>
            <a:r>
              <a:rPr lang="en-US" sz="1600" dirty="0" err="1"/>
              <a:t>d_C</a:t>
            </a:r>
            <a:r>
              <a:rPr lang="en-US" sz="1600" dirty="0"/>
              <a:t>   = cl::Buffer(context, </a:t>
            </a:r>
            <a:r>
              <a:rPr lang="en-US" sz="1600" dirty="0" smtClean="0"/>
              <a:t/>
            </a:r>
            <a:br>
              <a:rPr lang="en-US" sz="1600" dirty="0" smtClean="0"/>
            </a:br>
            <a:r>
              <a:rPr lang="en-US" sz="1600" dirty="0" smtClean="0"/>
              <a:t>              CL_MEM_WRITE_ONLY</a:t>
            </a:r>
            <a:r>
              <a:rPr lang="en-US" sz="1600" dirty="0"/>
              <a:t>, </a:t>
            </a:r>
            <a:r>
              <a:rPr lang="en-US" sz="1600" dirty="0" err="1" smtClean="0"/>
              <a:t>sizeof</a:t>
            </a:r>
            <a:r>
              <a:rPr lang="en-US" sz="1600" dirty="0" smtClean="0"/>
              <a:t>(float</a:t>
            </a:r>
            <a:r>
              <a:rPr lang="en-US" sz="1600" dirty="0"/>
              <a:t>) * </a:t>
            </a:r>
            <a:r>
              <a:rPr lang="en-US" sz="1600" dirty="0" err="1"/>
              <a:t>sz</a:t>
            </a:r>
            <a:r>
              <a:rPr lang="en-US" sz="1600" dirty="0" smtClean="0"/>
              <a:t>);</a:t>
            </a:r>
          </a:p>
          <a:p>
            <a:pPr marL="0" indent="0">
              <a:buNone/>
            </a:pPr>
            <a:endParaRPr lang="en-US" sz="1000" dirty="0"/>
          </a:p>
          <a:p>
            <a:pPr marL="0" indent="0" fontAlgn="auto">
              <a:spcBef>
                <a:spcPts val="0"/>
              </a:spcBef>
              <a:spcAft>
                <a:spcPts val="0"/>
              </a:spcAft>
              <a:buNone/>
            </a:pPr>
            <a:r>
              <a:rPr lang="en-GB" sz="1600" dirty="0" smtClean="0"/>
              <a:t>  cl</a:t>
            </a:r>
            <a:r>
              <a:rPr lang="en-GB" sz="1600" dirty="0"/>
              <a:t>::</a:t>
            </a:r>
            <a:r>
              <a:rPr lang="en-GB" sz="1600" dirty="0" err="1"/>
              <a:t>LocalSpaceArg</a:t>
            </a:r>
            <a:r>
              <a:rPr lang="en-GB" sz="1600" dirty="0"/>
              <a:t> </a:t>
            </a:r>
            <a:r>
              <a:rPr lang="en-GB" sz="1600" dirty="0" err="1" smtClean="0"/>
              <a:t>Awrk</a:t>
            </a:r>
            <a:r>
              <a:rPr lang="en-GB" sz="1600" dirty="0" smtClean="0"/>
              <a:t> =</a:t>
            </a:r>
            <a:endParaRPr lang="en-GB" sz="1600" dirty="0"/>
          </a:p>
          <a:p>
            <a:pPr marL="0" indent="0" fontAlgn="auto">
              <a:spcBef>
                <a:spcPts val="0"/>
              </a:spcBef>
              <a:spcAft>
                <a:spcPts val="0"/>
              </a:spcAft>
              <a:buNone/>
            </a:pPr>
            <a:r>
              <a:rPr lang="en-GB" sz="1600" dirty="0"/>
              <a:t>                    cl::Local(</a:t>
            </a:r>
            <a:r>
              <a:rPr lang="en-GB" sz="1600" dirty="0" err="1"/>
              <a:t>sizeof</a:t>
            </a:r>
            <a:r>
              <a:rPr lang="en-GB" sz="1600" dirty="0"/>
              <a:t>(float) * </a:t>
            </a:r>
            <a:r>
              <a:rPr lang="en-GB" sz="1600" dirty="0" smtClean="0"/>
              <a:t>N);</a:t>
            </a:r>
            <a:endParaRPr lang="en-GB" sz="1600" dirty="0"/>
          </a:p>
          <a:p>
            <a:pPr marL="0" indent="0" fontAlgn="auto">
              <a:spcBef>
                <a:spcPts val="0"/>
              </a:spcBef>
              <a:spcAft>
                <a:spcPts val="0"/>
              </a:spcAft>
              <a:buNone/>
            </a:pPr>
            <a:r>
              <a:rPr lang="en-GB" sz="1600" dirty="0"/>
              <a:t> cl::</a:t>
            </a:r>
            <a:r>
              <a:rPr lang="en-GB" sz="1600" dirty="0" err="1"/>
              <a:t>LocalSpaceArg</a:t>
            </a:r>
            <a:r>
              <a:rPr lang="en-GB" sz="1600" dirty="0"/>
              <a:t> </a:t>
            </a:r>
            <a:r>
              <a:rPr lang="en-GB" sz="1600" dirty="0" err="1"/>
              <a:t>Bwrk</a:t>
            </a:r>
            <a:r>
              <a:rPr lang="en-GB" sz="1600" dirty="0"/>
              <a:t> =</a:t>
            </a:r>
          </a:p>
          <a:p>
            <a:pPr marL="0" indent="0" fontAlgn="auto">
              <a:spcBef>
                <a:spcPts val="0"/>
              </a:spcBef>
              <a:spcAft>
                <a:spcPts val="0"/>
              </a:spcAft>
              <a:buNone/>
            </a:pPr>
            <a:r>
              <a:rPr lang="en-GB" sz="1600" dirty="0"/>
              <a:t>                    cl::Local(</a:t>
            </a:r>
            <a:r>
              <a:rPr lang="en-GB" sz="1600" dirty="0" err="1"/>
              <a:t>sizeof</a:t>
            </a:r>
            <a:r>
              <a:rPr lang="en-GB" sz="1600" dirty="0"/>
              <a:t>(float) * </a:t>
            </a:r>
            <a:r>
              <a:rPr lang="en-GB" sz="1600" dirty="0" smtClean="0"/>
              <a:t>N);</a:t>
            </a:r>
            <a:endParaRPr lang="en-US" sz="1600" dirty="0"/>
          </a:p>
          <a:p>
            <a:pPr marL="0" indent="0">
              <a:buNone/>
            </a:pPr>
            <a:r>
              <a:rPr lang="en-US" sz="1600" dirty="0"/>
              <a:t> </a:t>
            </a:r>
            <a:r>
              <a:rPr lang="en-US" sz="1600" dirty="0" smtClean="0"/>
              <a:t> </a:t>
            </a:r>
            <a:r>
              <a:rPr lang="en-US" sz="1600" dirty="0" err="1" smtClean="0"/>
              <a:t>mmul</a:t>
            </a:r>
            <a:r>
              <a:rPr lang="en-US" sz="1600" dirty="0" smtClean="0"/>
              <a:t>(cl</a:t>
            </a:r>
            <a:r>
              <a:rPr lang="en-US" sz="1600" dirty="0"/>
              <a:t>::</a:t>
            </a:r>
            <a:r>
              <a:rPr lang="en-US" sz="1600" dirty="0" err="1" smtClean="0"/>
              <a:t>EnqueueArgs</a:t>
            </a:r>
            <a:r>
              <a:rPr lang="en-US" sz="1600" dirty="0" smtClean="0"/>
              <a:t>( queue, </a:t>
            </a:r>
            <a:r>
              <a:rPr lang="en-US" sz="1600" dirty="0"/>
              <a:t/>
            </a:r>
            <a:br>
              <a:rPr lang="en-US" sz="1600" dirty="0"/>
            </a:br>
            <a:r>
              <a:rPr lang="en-US" sz="1600" dirty="0" smtClean="0"/>
              <a:t>                 cl::</a:t>
            </a:r>
            <a:r>
              <a:rPr lang="en-US" sz="1600" dirty="0" err="1" smtClean="0"/>
              <a:t>NDRange</a:t>
            </a:r>
            <a:r>
              <a:rPr lang="en-US" sz="1600" dirty="0" smtClean="0"/>
              <a:t>(N,N),  cl::</a:t>
            </a:r>
            <a:r>
              <a:rPr lang="en-US" sz="1600" dirty="0" err="1" smtClean="0"/>
              <a:t>NDRange</a:t>
            </a:r>
            <a:r>
              <a:rPr lang="en-US" sz="1600" dirty="0" smtClean="0"/>
              <a:t>(16,16)), </a:t>
            </a:r>
            <a:br>
              <a:rPr lang="en-US" sz="1600" dirty="0" smtClean="0"/>
            </a:br>
            <a:r>
              <a:rPr lang="en-US" sz="1600" dirty="0" smtClean="0"/>
              <a:t>                  N, </a:t>
            </a:r>
            <a:r>
              <a:rPr lang="en-US" sz="1600" dirty="0" err="1" smtClean="0"/>
              <a:t>d_A</a:t>
            </a:r>
            <a:r>
              <a:rPr lang="en-US" sz="1600" dirty="0" smtClean="0"/>
              <a:t>,  </a:t>
            </a:r>
            <a:r>
              <a:rPr lang="en-US" sz="1600" dirty="0" err="1"/>
              <a:t>d_B</a:t>
            </a:r>
            <a:r>
              <a:rPr lang="en-US" sz="1600" dirty="0" smtClean="0"/>
              <a:t>,  </a:t>
            </a:r>
            <a:r>
              <a:rPr lang="en-US" sz="1600" dirty="0" err="1" smtClean="0"/>
              <a:t>d_C</a:t>
            </a:r>
            <a:r>
              <a:rPr lang="en-US" sz="1600" dirty="0" smtClean="0"/>
              <a:t>, </a:t>
            </a:r>
            <a:r>
              <a:rPr lang="en-US" sz="1600" dirty="0" err="1" smtClean="0"/>
              <a:t>Awrk</a:t>
            </a:r>
            <a:r>
              <a:rPr lang="en-US" sz="1600" dirty="0" smtClean="0"/>
              <a:t>, </a:t>
            </a:r>
            <a:r>
              <a:rPr lang="en-US" sz="1600" dirty="0" err="1" smtClean="0"/>
              <a:t>Bwrk</a:t>
            </a:r>
            <a:r>
              <a:rPr lang="en-US" sz="1600" dirty="0" smtClean="0"/>
              <a:t>);</a:t>
            </a:r>
            <a:endParaRPr lang="en-US" sz="1600" dirty="0"/>
          </a:p>
          <a:p>
            <a:pPr marL="0" indent="0">
              <a:buNone/>
            </a:pPr>
            <a:endParaRPr lang="en-US" sz="1000" dirty="0"/>
          </a:p>
          <a:p>
            <a:pPr marL="0" indent="0">
              <a:buNone/>
            </a:pPr>
            <a:r>
              <a:rPr lang="en-US" sz="1600" dirty="0" smtClean="0"/>
              <a:t>  cl::copy(queue, </a:t>
            </a:r>
            <a:r>
              <a:rPr lang="en-US" sz="1600" dirty="0" err="1" smtClean="0"/>
              <a:t>d_C</a:t>
            </a:r>
            <a:r>
              <a:rPr lang="en-US" sz="1600" dirty="0" smtClean="0"/>
              <a:t>, begin(</a:t>
            </a:r>
            <a:r>
              <a:rPr lang="en-US" sz="1600" dirty="0" err="1" smtClean="0"/>
              <a:t>h_C</a:t>
            </a:r>
            <a:r>
              <a:rPr lang="en-US" sz="1600" dirty="0" smtClean="0"/>
              <a:t>), end(</a:t>
            </a:r>
            <a:r>
              <a:rPr lang="en-US" sz="1600" dirty="0" err="1" smtClean="0"/>
              <a:t>h_C</a:t>
            </a:r>
            <a:r>
              <a:rPr lang="en-US" sz="1600" dirty="0" smtClean="0"/>
              <a:t>));</a:t>
            </a:r>
          </a:p>
          <a:p>
            <a:pPr marL="0" indent="0">
              <a:buNone/>
            </a:pPr>
            <a:endParaRPr lang="en-US" sz="1000" dirty="0" smtClean="0"/>
          </a:p>
          <a:p>
            <a:pPr marL="0" indent="0">
              <a:buNone/>
            </a:pPr>
            <a:r>
              <a:rPr lang="en-US" sz="1600" dirty="0"/>
              <a:t> </a:t>
            </a:r>
            <a:r>
              <a:rPr lang="en-US" sz="1600" dirty="0" smtClean="0"/>
              <a:t>  // Timing and check results (not shown)</a:t>
            </a:r>
            <a:endParaRPr lang="en-US" sz="1600" dirty="0"/>
          </a:p>
          <a:p>
            <a:pPr marL="0" indent="0">
              <a:buNone/>
            </a:pPr>
            <a:r>
              <a:rPr lang="en-US" sz="1600" dirty="0" smtClean="0"/>
              <a:t>}</a:t>
            </a:r>
            <a:endParaRPr lang="en-US" sz="1600" dirty="0"/>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smtClean="0"/>
              <a:t>Blocked matrix multiply: Host</a:t>
            </a:r>
            <a:endParaRPr lang="en-US" sz="3200" dirty="0"/>
          </a:p>
        </p:txBody>
      </p:sp>
    </p:spTree>
    <p:extLst>
      <p:ext uri="{BB962C8B-B14F-4D97-AF65-F5344CB8AC3E}">
        <p14:creationId xmlns:p14="http://schemas.microsoft.com/office/powerpoint/2010/main" val="201715785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t>#define DEVICE CL_DEVICE_TYPE_DEFAULT</a:t>
            </a:r>
          </a:p>
          <a:p>
            <a:pPr marL="0" indent="0">
              <a:buNone/>
            </a:pPr>
            <a:r>
              <a:rPr lang="en-US" sz="1600" dirty="0" err="1" smtClean="0"/>
              <a:t>int</a:t>
            </a:r>
            <a:r>
              <a:rPr lang="en-US" sz="1600" dirty="0" smtClean="0"/>
              <a:t> </a:t>
            </a:r>
            <a:r>
              <a:rPr lang="en-US" sz="1600" dirty="0"/>
              <a:t>main(void)</a:t>
            </a:r>
          </a:p>
          <a:p>
            <a:pPr marL="0" indent="0">
              <a:buNone/>
            </a:pPr>
            <a:r>
              <a:rPr lang="en-US" sz="1600" dirty="0" smtClean="0"/>
              <a:t>{  // declarations (not shown)</a:t>
            </a:r>
            <a:endParaRPr lang="en-US" sz="1600" dirty="0"/>
          </a:p>
          <a:p>
            <a:pPr marL="0" indent="0">
              <a:buNone/>
            </a:pPr>
            <a:r>
              <a:rPr lang="en-US" sz="1600" dirty="0" smtClean="0"/>
              <a:t>  </a:t>
            </a:r>
            <a:r>
              <a:rPr lang="en-US" sz="1600" dirty="0" err="1" smtClean="0"/>
              <a:t>sz</a:t>
            </a:r>
            <a:r>
              <a:rPr lang="en-US" sz="1600" dirty="0" smtClean="0"/>
              <a:t> </a:t>
            </a:r>
            <a:r>
              <a:rPr lang="en-US" sz="1600" dirty="0"/>
              <a:t>= N * N</a:t>
            </a:r>
            <a:r>
              <a:rPr lang="en-US" sz="1600" dirty="0" smtClean="0"/>
              <a:t>;</a:t>
            </a:r>
            <a:endParaRPr lang="en-US" sz="1600" dirty="0"/>
          </a:p>
          <a:p>
            <a:pPr marL="0" indent="0">
              <a:buNone/>
            </a:pPr>
            <a:r>
              <a:rPr lang="en-US" sz="1600" dirty="0" smtClean="0"/>
              <a:t>  </a:t>
            </a:r>
            <a:r>
              <a:rPr lang="en-US" sz="1600" dirty="0" err="1"/>
              <a:t>std</a:t>
            </a:r>
            <a:r>
              <a:rPr lang="en-US" sz="1600" dirty="0"/>
              <a:t>::vector&lt;float&gt; </a:t>
            </a:r>
            <a:r>
              <a:rPr lang="en-US" sz="1600" dirty="0" err="1"/>
              <a:t>h_A</a:t>
            </a:r>
            <a:r>
              <a:rPr lang="en-US" sz="1600" dirty="0"/>
              <a:t>(</a:t>
            </a:r>
            <a:r>
              <a:rPr lang="en-US" sz="1600" dirty="0" err="1"/>
              <a:t>sz</a:t>
            </a:r>
            <a:r>
              <a:rPr lang="en-US" sz="1600" dirty="0"/>
              <a:t>); </a:t>
            </a:r>
          </a:p>
          <a:p>
            <a:pPr marL="0" indent="0">
              <a:buNone/>
            </a:pPr>
            <a:r>
              <a:rPr lang="en-US" sz="1600" dirty="0" smtClean="0"/>
              <a:t>  </a:t>
            </a:r>
            <a:r>
              <a:rPr lang="en-US" sz="1600" dirty="0" err="1"/>
              <a:t>std</a:t>
            </a:r>
            <a:r>
              <a:rPr lang="en-US" sz="1600" dirty="0"/>
              <a:t>::vector&lt;float&gt; </a:t>
            </a:r>
            <a:r>
              <a:rPr lang="en-US" sz="1600" dirty="0" err="1"/>
              <a:t>h_B</a:t>
            </a:r>
            <a:r>
              <a:rPr lang="en-US" sz="1600" dirty="0"/>
              <a:t>(</a:t>
            </a:r>
            <a:r>
              <a:rPr lang="en-US" sz="1600" dirty="0" err="1"/>
              <a:t>sz</a:t>
            </a:r>
            <a:r>
              <a:rPr lang="en-US" sz="1600" dirty="0"/>
              <a:t>); </a:t>
            </a:r>
            <a:r>
              <a:rPr lang="en-US" sz="1600" dirty="0" smtClean="0"/>
              <a:t>    </a:t>
            </a:r>
            <a:br>
              <a:rPr lang="en-US" sz="1600" dirty="0" smtClean="0"/>
            </a:br>
            <a:r>
              <a:rPr lang="en-US" sz="1600" dirty="0" smtClean="0"/>
              <a:t>  </a:t>
            </a:r>
            <a:r>
              <a:rPr lang="en-US" sz="1600" dirty="0" err="1" smtClean="0"/>
              <a:t>std</a:t>
            </a:r>
            <a:r>
              <a:rPr lang="en-US" sz="1600" dirty="0"/>
              <a:t>::vector&lt;float&gt; </a:t>
            </a:r>
            <a:r>
              <a:rPr lang="en-US" sz="1600" dirty="0" err="1"/>
              <a:t>h_C</a:t>
            </a:r>
            <a:r>
              <a:rPr lang="en-US" sz="1600" dirty="0"/>
              <a:t>(</a:t>
            </a:r>
            <a:r>
              <a:rPr lang="en-US" sz="1600" dirty="0" err="1"/>
              <a:t>sz</a:t>
            </a:r>
            <a:r>
              <a:rPr lang="en-US" sz="1600" dirty="0"/>
              <a:t>); </a:t>
            </a:r>
            <a:endParaRPr lang="en-US" sz="1600" dirty="0" smtClean="0"/>
          </a:p>
          <a:p>
            <a:pPr marL="0" indent="0">
              <a:buNone/>
            </a:pPr>
            <a:endParaRPr lang="en-US" sz="1600" dirty="0" smtClean="0"/>
          </a:p>
          <a:p>
            <a:pPr marL="0" indent="0">
              <a:buNone/>
            </a:pPr>
            <a:r>
              <a:rPr lang="en-US" sz="1600" dirty="0"/>
              <a:t> cl::Buffer </a:t>
            </a:r>
            <a:r>
              <a:rPr lang="en-US" sz="1600" dirty="0" err="1"/>
              <a:t>d_A</a:t>
            </a:r>
            <a:r>
              <a:rPr lang="en-US" sz="1600" dirty="0"/>
              <a:t>, </a:t>
            </a:r>
            <a:r>
              <a:rPr lang="en-US" sz="1600" dirty="0" err="1"/>
              <a:t>d_B</a:t>
            </a:r>
            <a:r>
              <a:rPr lang="en-US" sz="1600" dirty="0"/>
              <a:t>, </a:t>
            </a:r>
            <a:r>
              <a:rPr lang="en-US" sz="1600" dirty="0" err="1"/>
              <a:t>d_C</a:t>
            </a:r>
            <a:r>
              <a:rPr lang="en-US" sz="1600" dirty="0"/>
              <a:t>; </a:t>
            </a:r>
            <a:endParaRPr lang="en-US" sz="1600" dirty="0" smtClean="0"/>
          </a:p>
          <a:p>
            <a:pPr marL="0" indent="0">
              <a:buNone/>
            </a:pPr>
            <a:endParaRPr lang="en-US" sz="1600" dirty="0"/>
          </a:p>
          <a:p>
            <a:pPr marL="0" indent="0">
              <a:buNone/>
            </a:pPr>
            <a:r>
              <a:rPr lang="en-US" sz="1600" dirty="0" smtClean="0"/>
              <a:t>// initialize matrices  and setup</a:t>
            </a:r>
          </a:p>
          <a:p>
            <a:pPr marL="0" indent="0">
              <a:buNone/>
            </a:pPr>
            <a:r>
              <a:rPr lang="en-US" sz="1600" dirty="0" smtClean="0"/>
              <a:t>// the problem (not shown)</a:t>
            </a:r>
          </a:p>
          <a:p>
            <a:pPr marL="0" indent="0">
              <a:buNone/>
            </a:pPr>
            <a:endParaRPr lang="en-US" sz="1600" dirty="0"/>
          </a:p>
          <a:p>
            <a:pPr marL="0" indent="0">
              <a:buNone/>
            </a:pPr>
            <a:r>
              <a:rPr lang="en-US" sz="1600" dirty="0" smtClean="0"/>
              <a:t> cl</a:t>
            </a:r>
            <a:r>
              <a:rPr lang="en-US" sz="1600" dirty="0"/>
              <a:t>::Context context(DEVICE);</a:t>
            </a:r>
          </a:p>
          <a:p>
            <a:pPr marL="0" indent="0">
              <a:buNone/>
            </a:pPr>
            <a:r>
              <a:rPr lang="en-US" sz="1600" dirty="0" smtClean="0"/>
              <a:t> cl</a:t>
            </a:r>
            <a:r>
              <a:rPr lang="en-US" sz="1600" dirty="0"/>
              <a:t>::Program program(context</a:t>
            </a:r>
            <a:r>
              <a:rPr lang="en-US" sz="1600" dirty="0" smtClean="0"/>
              <a:t>,</a:t>
            </a:r>
            <a:br>
              <a:rPr lang="en-US" sz="1600" dirty="0" smtClean="0"/>
            </a:br>
            <a:r>
              <a:rPr lang="en-US" sz="1600" dirty="0" smtClean="0"/>
              <a:t>    </a:t>
            </a:r>
            <a:r>
              <a:rPr lang="en-US" sz="1600" dirty="0" err="1" smtClean="0"/>
              <a:t>util</a:t>
            </a:r>
            <a:r>
              <a:rPr lang="en-US" sz="1600" dirty="0"/>
              <a:t>::</a:t>
            </a:r>
            <a:r>
              <a:rPr lang="en-US" sz="1600" dirty="0" err="1"/>
              <a:t>loadProgram</a:t>
            </a:r>
            <a:r>
              <a:rPr lang="en-US" sz="1600" dirty="0"/>
              <a:t>("</a:t>
            </a:r>
            <a:r>
              <a:rPr lang="en-US" sz="1600" dirty="0" smtClean="0"/>
              <a:t>mmulCrow.cl“, </a:t>
            </a:r>
            <a:br>
              <a:rPr lang="en-US" sz="1600" dirty="0" smtClean="0"/>
            </a:br>
            <a:r>
              <a:rPr lang="en-US" sz="1600" dirty="0" smtClean="0"/>
              <a:t>        true));</a:t>
            </a:r>
          </a:p>
          <a:p>
            <a:pPr marL="0" indent="0">
              <a:buNone/>
            </a:pPr>
            <a:endParaRPr lang="en-US" sz="1600" dirty="0" smtClean="0"/>
          </a:p>
          <a:p>
            <a:pPr marL="0" indent="0">
              <a:buNone/>
            </a:pPr>
            <a:r>
              <a:rPr lang="en-US" sz="1600" dirty="0"/>
              <a:t>cl::</a:t>
            </a:r>
            <a:r>
              <a:rPr lang="en-US" sz="1600" dirty="0" err="1"/>
              <a:t>CommandQueue</a:t>
            </a:r>
            <a:r>
              <a:rPr lang="en-US" sz="1600" dirty="0"/>
              <a:t> queue(context</a:t>
            </a:r>
            <a:r>
              <a:rPr lang="en-US" sz="1600" dirty="0" smtClean="0"/>
              <a:t>);</a:t>
            </a:r>
            <a:endParaRPr lang="en-US" sz="1600" dirty="0"/>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p>
          <a:p>
            <a:pPr marL="0" indent="0">
              <a:buNone/>
            </a:pPr>
            <a:r>
              <a:rPr lang="en-US" sz="1600" dirty="0" smtClean="0"/>
              <a:t>auto </a:t>
            </a:r>
            <a:r>
              <a:rPr lang="en-US" sz="1600" dirty="0" err="1"/>
              <a:t>mmul</a:t>
            </a:r>
            <a:r>
              <a:rPr lang="en-US" sz="1600" dirty="0"/>
              <a:t> = cl::</a:t>
            </a:r>
            <a:r>
              <a:rPr lang="en-US" sz="1600" dirty="0" err="1" smtClean="0"/>
              <a:t>make_kernel</a:t>
            </a:r>
            <a:r>
              <a:rPr lang="en-US" sz="1600" dirty="0" smtClean="0"/>
              <a:t/>
            </a:r>
            <a:br>
              <a:rPr lang="en-US" sz="1600" dirty="0" smtClean="0"/>
            </a:br>
            <a:r>
              <a:rPr lang="en-US" sz="1600" dirty="0" smtClean="0"/>
              <a:t>        &lt;</a:t>
            </a:r>
            <a:r>
              <a:rPr lang="en-US" sz="1600" dirty="0" err="1"/>
              <a:t>int</a:t>
            </a:r>
            <a:r>
              <a:rPr lang="en-US" sz="1600" dirty="0"/>
              <a:t>, cl::Buffer, cl::Buffer, </a:t>
            </a:r>
            <a:r>
              <a:rPr lang="en-US" sz="1600" dirty="0" smtClean="0"/>
              <a:t>cl</a:t>
            </a:r>
            <a:r>
              <a:rPr lang="en-US" sz="1600" dirty="0"/>
              <a:t>::</a:t>
            </a:r>
            <a:r>
              <a:rPr lang="en-US" sz="1600" dirty="0" smtClean="0"/>
              <a:t>Buffer,</a:t>
            </a:r>
            <a:br>
              <a:rPr lang="en-US" sz="1600" dirty="0" smtClean="0"/>
            </a:br>
            <a:r>
              <a:rPr lang="en-US" sz="1600" dirty="0" smtClean="0"/>
              <a:t>   </a:t>
            </a:r>
            <a:r>
              <a:rPr lang="en-GB" sz="1600" b="1" dirty="0" smtClean="0">
                <a:solidFill>
                  <a:prstClr val="black"/>
                </a:solidFill>
                <a:latin typeface="Courier"/>
              </a:rPr>
              <a:t>      cl::</a:t>
            </a:r>
            <a:r>
              <a:rPr lang="en-GB" sz="1600" b="1" dirty="0" err="1" smtClean="0">
                <a:solidFill>
                  <a:prstClr val="black"/>
                </a:solidFill>
                <a:latin typeface="Courier"/>
              </a:rPr>
              <a:t>LocalSpaceArg</a:t>
            </a:r>
            <a:r>
              <a:rPr lang="en-GB" sz="1600" b="1" dirty="0" smtClean="0">
                <a:solidFill>
                  <a:prstClr val="black"/>
                </a:solidFill>
                <a:latin typeface="Courier"/>
              </a:rPr>
              <a:t>, </a:t>
            </a:r>
            <a:r>
              <a:rPr lang="en-GB" sz="1600" dirty="0" smtClean="0"/>
              <a:t>cl</a:t>
            </a:r>
            <a:r>
              <a:rPr lang="en-GB" sz="1600" dirty="0"/>
              <a:t>::</a:t>
            </a:r>
            <a:r>
              <a:rPr lang="en-GB" sz="1600" dirty="0" err="1"/>
              <a:t>LocalSpaceArg</a:t>
            </a:r>
            <a:r>
              <a:rPr lang="en-US" sz="1600" dirty="0"/>
              <a:t> </a:t>
            </a:r>
            <a:r>
              <a:rPr lang="en-US" sz="1600" dirty="0" smtClean="0"/>
              <a:t>&gt; </a:t>
            </a:r>
            <a:br>
              <a:rPr lang="en-US" sz="1600" dirty="0" smtClean="0"/>
            </a:br>
            <a:r>
              <a:rPr lang="en-US" sz="1600" dirty="0" smtClean="0"/>
              <a:t>                                            (</a:t>
            </a:r>
            <a:r>
              <a:rPr lang="en-US" sz="1600" dirty="0"/>
              <a:t>program, "</a:t>
            </a:r>
            <a:r>
              <a:rPr lang="en-US" sz="1600" dirty="0" err="1"/>
              <a:t>mmul</a:t>
            </a:r>
            <a:r>
              <a:rPr lang="en-US" sz="1600" dirty="0"/>
              <a:t>");</a:t>
            </a:r>
          </a:p>
          <a:p>
            <a:pPr marL="0" indent="0">
              <a:buNone/>
            </a:pPr>
            <a:endParaRPr lang="en-US" sz="1000" dirty="0"/>
          </a:p>
          <a:p>
            <a:pPr marL="0" indent="0">
              <a:buNone/>
            </a:pPr>
            <a:r>
              <a:rPr lang="en-US" sz="1600" dirty="0"/>
              <a:t> </a:t>
            </a:r>
            <a:r>
              <a:rPr lang="en-US" sz="1600" dirty="0" smtClean="0"/>
              <a:t> </a:t>
            </a:r>
            <a:r>
              <a:rPr lang="en-US" sz="1600" dirty="0" err="1"/>
              <a:t>d_A</a:t>
            </a:r>
            <a:r>
              <a:rPr lang="en-US" sz="1600" dirty="0"/>
              <a:t>   = cl::Buffer(context, begin(</a:t>
            </a:r>
            <a:r>
              <a:rPr lang="en-US" sz="1600" dirty="0" err="1"/>
              <a:t>h_A</a:t>
            </a:r>
            <a:r>
              <a:rPr lang="en-US" sz="1600" dirty="0"/>
              <a:t>), </a:t>
            </a:r>
            <a:r>
              <a:rPr lang="en-US" sz="1600" dirty="0" smtClean="0"/>
              <a:t>end(</a:t>
            </a:r>
            <a:r>
              <a:rPr lang="en-US" sz="1600" dirty="0" err="1" smtClean="0"/>
              <a:t>h_A</a:t>
            </a:r>
            <a:r>
              <a:rPr lang="en-US" sz="1600" dirty="0" smtClean="0"/>
              <a:t>),true</a:t>
            </a:r>
            <a:r>
              <a:rPr lang="en-US" sz="1600" dirty="0"/>
              <a:t>);</a:t>
            </a:r>
          </a:p>
          <a:p>
            <a:pPr marL="0" indent="0">
              <a:buNone/>
            </a:pPr>
            <a:r>
              <a:rPr lang="en-US" sz="1600" dirty="0"/>
              <a:t> </a:t>
            </a:r>
            <a:r>
              <a:rPr lang="en-US" sz="1600" dirty="0" smtClean="0"/>
              <a:t> </a:t>
            </a:r>
            <a:r>
              <a:rPr lang="en-US" sz="1600" dirty="0" err="1"/>
              <a:t>d_B</a:t>
            </a:r>
            <a:r>
              <a:rPr lang="en-US" sz="1600" dirty="0"/>
              <a:t>   = cl::Buffer(context, begin(</a:t>
            </a:r>
            <a:r>
              <a:rPr lang="en-US" sz="1600" dirty="0" err="1"/>
              <a:t>h_B</a:t>
            </a:r>
            <a:r>
              <a:rPr lang="en-US" sz="1600" dirty="0"/>
              <a:t>), </a:t>
            </a:r>
            <a:r>
              <a:rPr lang="en-US" sz="1600" dirty="0" smtClean="0"/>
              <a:t>end(</a:t>
            </a:r>
            <a:r>
              <a:rPr lang="en-US" sz="1600" dirty="0" err="1" smtClean="0"/>
              <a:t>h_B</a:t>
            </a:r>
            <a:r>
              <a:rPr lang="en-US" sz="1600" dirty="0" smtClean="0"/>
              <a:t>),true</a:t>
            </a:r>
            <a:r>
              <a:rPr lang="en-US" sz="1600" dirty="0"/>
              <a:t>);</a:t>
            </a:r>
          </a:p>
          <a:p>
            <a:pPr marL="0" indent="0">
              <a:buNone/>
            </a:pPr>
            <a:r>
              <a:rPr lang="en-US" sz="1600" dirty="0"/>
              <a:t> </a:t>
            </a:r>
            <a:r>
              <a:rPr lang="en-US" sz="1600" dirty="0" smtClean="0"/>
              <a:t> </a:t>
            </a:r>
            <a:r>
              <a:rPr lang="en-US" sz="1600" dirty="0" err="1"/>
              <a:t>d_C</a:t>
            </a:r>
            <a:r>
              <a:rPr lang="en-US" sz="1600" dirty="0"/>
              <a:t>   = cl::Buffer(context, </a:t>
            </a:r>
            <a:r>
              <a:rPr lang="en-US" sz="1600" dirty="0" smtClean="0"/>
              <a:t/>
            </a:r>
            <a:br>
              <a:rPr lang="en-US" sz="1600" dirty="0" smtClean="0"/>
            </a:br>
            <a:r>
              <a:rPr lang="en-US" sz="1600" dirty="0" smtClean="0"/>
              <a:t>              CL_MEM_WRITE_ONLY</a:t>
            </a:r>
            <a:r>
              <a:rPr lang="en-US" sz="1600" dirty="0"/>
              <a:t>, </a:t>
            </a:r>
            <a:r>
              <a:rPr lang="en-US" sz="1600" dirty="0" err="1" smtClean="0"/>
              <a:t>sizeof</a:t>
            </a:r>
            <a:r>
              <a:rPr lang="en-US" sz="1600" dirty="0" smtClean="0"/>
              <a:t>(float</a:t>
            </a:r>
            <a:r>
              <a:rPr lang="en-US" sz="1600" dirty="0"/>
              <a:t>) * </a:t>
            </a:r>
            <a:r>
              <a:rPr lang="en-US" sz="1600" dirty="0" err="1"/>
              <a:t>sz</a:t>
            </a:r>
            <a:r>
              <a:rPr lang="en-US" sz="1600" dirty="0" smtClean="0"/>
              <a:t>);</a:t>
            </a:r>
          </a:p>
          <a:p>
            <a:pPr marL="0" indent="0">
              <a:buNone/>
            </a:pPr>
            <a:endParaRPr lang="en-US" sz="1000" dirty="0"/>
          </a:p>
          <a:p>
            <a:pPr marL="0" indent="0" fontAlgn="auto">
              <a:spcBef>
                <a:spcPts val="0"/>
              </a:spcBef>
              <a:spcAft>
                <a:spcPts val="0"/>
              </a:spcAft>
              <a:buNone/>
            </a:pPr>
            <a:r>
              <a:rPr lang="en-GB" sz="1600" dirty="0" smtClean="0"/>
              <a:t>  cl</a:t>
            </a:r>
            <a:r>
              <a:rPr lang="en-GB" sz="1600" dirty="0"/>
              <a:t>::</a:t>
            </a:r>
            <a:r>
              <a:rPr lang="en-GB" sz="1600" dirty="0" err="1"/>
              <a:t>LocalSpaceArg</a:t>
            </a:r>
            <a:r>
              <a:rPr lang="en-GB" sz="1600" dirty="0"/>
              <a:t> </a:t>
            </a:r>
            <a:r>
              <a:rPr lang="en-GB" sz="1600" dirty="0" err="1" smtClean="0"/>
              <a:t>Awrk</a:t>
            </a:r>
            <a:r>
              <a:rPr lang="en-GB" sz="1600" dirty="0" smtClean="0"/>
              <a:t> =</a:t>
            </a:r>
            <a:endParaRPr lang="en-GB" sz="1600" dirty="0"/>
          </a:p>
          <a:p>
            <a:pPr marL="0" indent="0" fontAlgn="auto">
              <a:spcBef>
                <a:spcPts val="0"/>
              </a:spcBef>
              <a:spcAft>
                <a:spcPts val="0"/>
              </a:spcAft>
              <a:buNone/>
            </a:pPr>
            <a:r>
              <a:rPr lang="en-GB" sz="1600" dirty="0"/>
              <a:t>                    cl::Local(</a:t>
            </a:r>
            <a:r>
              <a:rPr lang="en-GB" sz="1600" dirty="0" err="1"/>
              <a:t>sizeof</a:t>
            </a:r>
            <a:r>
              <a:rPr lang="en-GB" sz="1600" dirty="0"/>
              <a:t>(float) * </a:t>
            </a:r>
            <a:r>
              <a:rPr lang="en-GB" sz="1600" dirty="0" smtClean="0"/>
              <a:t>16*16);</a:t>
            </a:r>
            <a:endParaRPr lang="en-GB" sz="1600" dirty="0"/>
          </a:p>
          <a:p>
            <a:pPr marL="0" indent="0" fontAlgn="auto">
              <a:spcBef>
                <a:spcPts val="0"/>
              </a:spcBef>
              <a:spcAft>
                <a:spcPts val="0"/>
              </a:spcAft>
              <a:buNone/>
            </a:pPr>
            <a:r>
              <a:rPr lang="en-GB" sz="1600" dirty="0"/>
              <a:t> cl::</a:t>
            </a:r>
            <a:r>
              <a:rPr lang="en-GB" sz="1600" dirty="0" err="1"/>
              <a:t>LocalSpaceArg</a:t>
            </a:r>
            <a:r>
              <a:rPr lang="en-GB" sz="1600" dirty="0"/>
              <a:t> </a:t>
            </a:r>
            <a:r>
              <a:rPr lang="en-GB" sz="1600" dirty="0" err="1"/>
              <a:t>Bwrk</a:t>
            </a:r>
            <a:r>
              <a:rPr lang="en-GB" sz="1600" dirty="0"/>
              <a:t> =</a:t>
            </a:r>
          </a:p>
          <a:p>
            <a:pPr marL="0" indent="0" fontAlgn="auto">
              <a:spcBef>
                <a:spcPts val="0"/>
              </a:spcBef>
              <a:spcAft>
                <a:spcPts val="0"/>
              </a:spcAft>
              <a:buNone/>
            </a:pPr>
            <a:r>
              <a:rPr lang="en-GB" sz="1600" dirty="0"/>
              <a:t>                    cl::Local(</a:t>
            </a:r>
            <a:r>
              <a:rPr lang="en-GB" sz="1600" dirty="0" err="1"/>
              <a:t>sizeof</a:t>
            </a:r>
            <a:r>
              <a:rPr lang="en-GB" sz="1600" dirty="0"/>
              <a:t>(float) * </a:t>
            </a:r>
            <a:r>
              <a:rPr lang="en-GB" sz="1600" dirty="0" smtClean="0"/>
              <a:t>16*16);</a:t>
            </a:r>
            <a:endParaRPr lang="en-US" sz="1600" dirty="0"/>
          </a:p>
          <a:p>
            <a:pPr marL="0" indent="0">
              <a:buNone/>
            </a:pPr>
            <a:r>
              <a:rPr lang="en-US" sz="1600" dirty="0"/>
              <a:t> </a:t>
            </a:r>
            <a:r>
              <a:rPr lang="en-US" sz="1600" dirty="0" smtClean="0"/>
              <a:t> </a:t>
            </a:r>
            <a:r>
              <a:rPr lang="en-US" sz="1600" dirty="0" err="1" smtClean="0"/>
              <a:t>mmul</a:t>
            </a:r>
            <a:r>
              <a:rPr lang="en-US" sz="1600" dirty="0" smtClean="0"/>
              <a:t>(cl</a:t>
            </a:r>
            <a:r>
              <a:rPr lang="en-US" sz="1600" dirty="0"/>
              <a:t>::</a:t>
            </a:r>
            <a:r>
              <a:rPr lang="en-US" sz="1600" dirty="0" err="1" smtClean="0"/>
              <a:t>EnqueueArgs</a:t>
            </a:r>
            <a:r>
              <a:rPr lang="en-US" sz="1600" dirty="0" smtClean="0"/>
              <a:t>( queue, </a:t>
            </a:r>
            <a:r>
              <a:rPr lang="en-US" sz="1600" dirty="0"/>
              <a:t/>
            </a:r>
            <a:br>
              <a:rPr lang="en-US" sz="1600" dirty="0"/>
            </a:br>
            <a:r>
              <a:rPr lang="en-US" sz="1600" dirty="0" smtClean="0"/>
              <a:t>                 cl::</a:t>
            </a:r>
            <a:r>
              <a:rPr lang="en-US" sz="1600" dirty="0" err="1" smtClean="0"/>
              <a:t>NDRange</a:t>
            </a:r>
            <a:r>
              <a:rPr lang="en-US" sz="1600" dirty="0" smtClean="0"/>
              <a:t>(N,N),  cl::</a:t>
            </a:r>
            <a:r>
              <a:rPr lang="en-US" sz="1600" dirty="0" err="1" smtClean="0"/>
              <a:t>NDRange</a:t>
            </a:r>
            <a:r>
              <a:rPr lang="en-US" sz="1600" dirty="0" smtClean="0"/>
              <a:t>(16,16)), </a:t>
            </a:r>
            <a:br>
              <a:rPr lang="en-US" sz="1600" dirty="0" smtClean="0"/>
            </a:br>
            <a:r>
              <a:rPr lang="en-US" sz="1600" dirty="0" smtClean="0"/>
              <a:t>                  N, </a:t>
            </a:r>
            <a:r>
              <a:rPr lang="en-US" sz="1600" dirty="0" err="1" smtClean="0"/>
              <a:t>d_A</a:t>
            </a:r>
            <a:r>
              <a:rPr lang="en-US" sz="1600" dirty="0" smtClean="0"/>
              <a:t>,  </a:t>
            </a:r>
            <a:r>
              <a:rPr lang="en-US" sz="1600" dirty="0" err="1"/>
              <a:t>d_B</a:t>
            </a:r>
            <a:r>
              <a:rPr lang="en-US" sz="1600" dirty="0" smtClean="0"/>
              <a:t>,  </a:t>
            </a:r>
            <a:r>
              <a:rPr lang="en-US" sz="1600" dirty="0" err="1" smtClean="0"/>
              <a:t>d_C</a:t>
            </a:r>
            <a:r>
              <a:rPr lang="en-US" sz="1600" dirty="0" smtClean="0"/>
              <a:t>, </a:t>
            </a:r>
            <a:r>
              <a:rPr lang="en-US" sz="1600" dirty="0" err="1" smtClean="0"/>
              <a:t>Awrk</a:t>
            </a:r>
            <a:r>
              <a:rPr lang="en-US" sz="1600" dirty="0" smtClean="0"/>
              <a:t>, </a:t>
            </a:r>
            <a:r>
              <a:rPr lang="en-US" sz="1600" dirty="0" err="1" smtClean="0"/>
              <a:t>Bwrk</a:t>
            </a:r>
            <a:r>
              <a:rPr lang="en-US" sz="1600" dirty="0" smtClean="0"/>
              <a:t>);</a:t>
            </a:r>
            <a:endParaRPr lang="en-US" sz="1600" dirty="0"/>
          </a:p>
          <a:p>
            <a:pPr marL="0" indent="0">
              <a:buNone/>
            </a:pPr>
            <a:endParaRPr lang="en-US" sz="1000" dirty="0"/>
          </a:p>
          <a:p>
            <a:pPr marL="0" indent="0">
              <a:buNone/>
            </a:pPr>
            <a:r>
              <a:rPr lang="en-US" sz="1600" dirty="0" smtClean="0"/>
              <a:t>  cl::copy(queue, </a:t>
            </a:r>
            <a:r>
              <a:rPr lang="en-US" sz="1600" dirty="0" err="1" smtClean="0"/>
              <a:t>d_C</a:t>
            </a:r>
            <a:r>
              <a:rPr lang="en-US" sz="1600" dirty="0" smtClean="0"/>
              <a:t>, begin(</a:t>
            </a:r>
            <a:r>
              <a:rPr lang="en-US" sz="1600" dirty="0" err="1" smtClean="0"/>
              <a:t>h_C</a:t>
            </a:r>
            <a:r>
              <a:rPr lang="en-US" sz="1600" dirty="0" smtClean="0"/>
              <a:t>), end(</a:t>
            </a:r>
            <a:r>
              <a:rPr lang="en-US" sz="1600" dirty="0" err="1" smtClean="0"/>
              <a:t>h_C</a:t>
            </a:r>
            <a:r>
              <a:rPr lang="en-US" sz="1600" dirty="0" smtClean="0"/>
              <a:t>));</a:t>
            </a:r>
          </a:p>
          <a:p>
            <a:pPr marL="0" indent="0">
              <a:buNone/>
            </a:pPr>
            <a:endParaRPr lang="en-US" sz="1000" dirty="0" smtClean="0"/>
          </a:p>
          <a:p>
            <a:pPr marL="0" indent="0">
              <a:buNone/>
            </a:pPr>
            <a:r>
              <a:rPr lang="en-US" sz="1600" dirty="0"/>
              <a:t> </a:t>
            </a:r>
            <a:r>
              <a:rPr lang="en-US" sz="1600" dirty="0" smtClean="0"/>
              <a:t>  // Timing and check results (not shown)</a:t>
            </a:r>
            <a:endParaRPr lang="en-US" sz="1600" dirty="0"/>
          </a:p>
          <a:p>
            <a:pPr marL="0" indent="0">
              <a:buNone/>
            </a:pPr>
            <a:r>
              <a:rPr lang="en-US" sz="1600" dirty="0" smtClean="0"/>
              <a:t>}</a:t>
            </a:r>
            <a:endParaRPr lang="en-US" sz="1600" dirty="0"/>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smtClean="0"/>
              <a:t>Blocked matrix multiply: Host</a:t>
            </a:r>
            <a:endParaRPr lang="en-US" sz="3200" dirty="0"/>
          </a:p>
        </p:txBody>
      </p:sp>
      <p:sp>
        <p:nvSpPr>
          <p:cNvPr id="8" name="TextBox 7"/>
          <p:cNvSpPr txBox="1"/>
          <p:nvPr/>
        </p:nvSpPr>
        <p:spPr>
          <a:xfrm>
            <a:off x="1718441" y="6373413"/>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One work-item per element of the C matrix organized into 16 by 16 blocks.  </a:t>
            </a:r>
            <a:endParaRPr lang="en-US" sz="1600" dirty="0">
              <a:solidFill>
                <a:srgbClr val="002060"/>
              </a:solidFill>
              <a:latin typeface="Trebuchet MS"/>
              <a:ea typeface="+mn-ea"/>
            </a:endParaRPr>
          </a:p>
        </p:txBody>
      </p:sp>
      <p:sp>
        <p:nvSpPr>
          <p:cNvPr id="9" name="Rounded Rectangle 8"/>
          <p:cNvSpPr/>
          <p:nvPr/>
        </p:nvSpPr>
        <p:spPr>
          <a:xfrm>
            <a:off x="4824248" y="4745421"/>
            <a:ext cx="3988676"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904592" y="3515711"/>
            <a:ext cx="4120056"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Setup local memory with blocks of A and B (16 by 16) that should fit in local memory.  </a:t>
            </a:r>
            <a:endParaRPr lang="en-US" sz="1600" dirty="0">
              <a:solidFill>
                <a:srgbClr val="002060"/>
              </a:solidFill>
              <a:latin typeface="Trebuchet MS"/>
              <a:ea typeface="+mn-ea"/>
            </a:endParaRPr>
          </a:p>
        </p:txBody>
      </p:sp>
    </p:spTree>
    <p:extLst>
      <p:ext uri="{BB962C8B-B14F-4D97-AF65-F5344CB8AC3E}">
        <p14:creationId xmlns:p14="http://schemas.microsoft.com/office/powerpoint/2010/main" val="340240110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81190" y="98072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42386332"/>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Block oriented approach using local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 </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119304.6</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323439"/>
          </a:xfrm>
          <a:prstGeom prst="rect">
            <a:avLst/>
          </a:prstGeom>
          <a:noFill/>
        </p:spPr>
        <p:txBody>
          <a:bodyPr wrap="square" rtlCol="0">
            <a:spAutoFit/>
          </a:bodyPr>
          <a:lstStyle/>
          <a:p>
            <a:r>
              <a:rPr lang="en-GB" sz="1600" dirty="0" smtClean="0"/>
              <a:t>Device is Tesla® M2090 GPU from NVIDIA® with a max of 16 compute units, 512 PEs</a:t>
            </a:r>
          </a:p>
          <a:p>
            <a:r>
              <a:rPr lang="en-GB" sz="1600" dirty="0" smtClean="0"/>
              <a:t>Device is Intel® Xeon® CPU, E5649 @ 2.53GHz</a:t>
            </a:r>
            <a:endParaRPr lang="en-GB" sz="16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r>
              <a:rPr lang="en-GB" sz="1200" dirty="0" smtClean="0">
                <a:solidFill>
                  <a:srgbClr val="002060"/>
                </a:solidFill>
              </a:rPr>
              <a:t>.</a:t>
            </a:r>
            <a:endParaRPr lang="en-GB" sz="1200" dirty="0">
              <a:solidFill>
                <a:srgbClr val="002060"/>
              </a:solidFill>
            </a:endParaRPr>
          </a:p>
        </p:txBody>
      </p:sp>
      <p:sp>
        <p:nvSpPr>
          <p:cNvPr id="4" name="TextBox 3"/>
          <p:cNvSpPr txBox="1"/>
          <p:nvPr/>
        </p:nvSpPr>
        <p:spPr>
          <a:xfrm>
            <a:off x="3900115" y="4997669"/>
            <a:ext cx="4745421" cy="369332"/>
          </a:xfrm>
          <a:prstGeom prst="rect">
            <a:avLst/>
          </a:prstGeom>
          <a:noFill/>
        </p:spPr>
        <p:txBody>
          <a:bodyPr wrap="square" rtlCol="0">
            <a:spAutoFit/>
          </a:bodyPr>
          <a:lstStyle/>
          <a:p>
            <a:r>
              <a:rPr lang="en-US" sz="1800" dirty="0" err="1" smtClean="0"/>
              <a:t>CuBLAS</a:t>
            </a:r>
            <a:r>
              <a:rPr lang="en-US" sz="1800" dirty="0" smtClean="0"/>
              <a:t> performance 283366.4 MFLOPS</a:t>
            </a:r>
            <a:endParaRPr lang="en-US" sz="1800" dirty="0"/>
          </a:p>
        </p:txBody>
      </p:sp>
    </p:spTree>
    <p:extLst>
      <p:ext uri="{BB962C8B-B14F-4D97-AF65-F5344CB8AC3E}">
        <p14:creationId xmlns:p14="http://schemas.microsoft.com/office/powerpoint/2010/main" val="160699380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smtClean="0"/>
              <a:t>Matrix multiplication performance </a:t>
            </a:r>
            <a:r>
              <a:rPr lang="en-GB" sz="3100" dirty="0" smtClean="0"/>
              <a:t>(CPU)</a:t>
            </a:r>
            <a:endParaRPr lang="en-GB" sz="3100" dirty="0"/>
          </a:p>
        </p:txBody>
      </p:sp>
      <p:sp>
        <p:nvSpPr>
          <p:cNvPr id="3" name="Content Placeholder 2"/>
          <p:cNvSpPr>
            <a:spLocks noGrp="1"/>
          </p:cNvSpPr>
          <p:nvPr>
            <p:ph idx="1"/>
          </p:nvPr>
        </p:nvSpPr>
        <p:spPr>
          <a:xfrm>
            <a:off x="126787" y="838838"/>
            <a:ext cx="8784976" cy="820688"/>
          </a:xfrm>
        </p:spPr>
        <p:txBody>
          <a:bodyPr>
            <a:normAutofit/>
          </a:bodyPr>
          <a:lstStyle/>
          <a:p>
            <a:r>
              <a:rPr lang="en-GB" sz="2800" dirty="0" smtClean="0"/>
              <a:t>Matrices are stored in global memory.</a:t>
            </a:r>
            <a:endParaRPr lang="en-GB" sz="2800" dirty="0"/>
          </a:p>
        </p:txBody>
      </p:sp>
      <p:graphicFrame>
        <p:nvGraphicFramePr>
          <p:cNvPr id="5" name="Table 4"/>
          <p:cNvGraphicFramePr>
            <a:graphicFrameLocks noGrp="1"/>
          </p:cNvGraphicFramePr>
          <p:nvPr>
            <p:extLst>
              <p:ext uri="{D42A27DB-BD31-4B8C-83A1-F6EECF244321}">
                <p14:modId xmlns:p14="http://schemas.microsoft.com/office/powerpoint/2010/main" val="622803608"/>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gridCol w="2291645"/>
              </a:tblGrid>
              <a:tr h="185420">
                <a:tc rowSpan="2">
                  <a:txBody>
                    <a:bodyPr/>
                    <a:lstStyle/>
                    <a:p>
                      <a:r>
                        <a:rPr lang="en-GB" dirty="0" smtClean="0"/>
                        <a:t>Case</a:t>
                      </a:r>
                      <a:endParaRPr lang="en-GB" dirty="0"/>
                    </a:p>
                  </a:txBody>
                  <a:tcPr/>
                </a:tc>
                <a:tc>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a:t>
                      </a:r>
                      <a:r>
                        <a:rPr lang="en-GB" dirty="0" err="1" smtClean="0"/>
                        <a:t>OpenCL</a:t>
                      </a:r>
                      <a:r>
                        <a:rPr lang="en-GB" dirty="0" smtClean="0"/>
                        <a:t>, compiled /O3)</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224.4</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841.5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869.1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1038.4</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3984.2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t>Block oriented approach using local (</a:t>
                      </a:r>
                      <a:r>
                        <a:rPr lang="en-US" dirty="0" err="1" smtClean="0"/>
                        <a:t>blksz</a:t>
                      </a:r>
                      <a:r>
                        <a:rPr lang="en-US" dirty="0" smtClean="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7482.5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Block oriented approach using local (</a:t>
                      </a:r>
                      <a:r>
                        <a:rPr lang="en-US" dirty="0" err="1" smtClean="0"/>
                        <a:t>blksz</a:t>
                      </a:r>
                      <a:r>
                        <a:rPr lang="en-US" dirty="0" smtClean="0"/>
                        <a:t>=</a:t>
                      </a:r>
                      <a:r>
                        <a:rPr lang="en-GB" dirty="0" smtClean="0"/>
                        <a:t>16)</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12271.3 </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Block oriented approach using local (</a:t>
                      </a:r>
                      <a:r>
                        <a:rPr lang="en-US" dirty="0" err="1" smtClean="0"/>
                        <a:t>blksz</a:t>
                      </a:r>
                      <a:r>
                        <a:rPr lang="en-US" dirty="0" smtClean="0"/>
                        <a:t>=</a:t>
                      </a:r>
                      <a:r>
                        <a:rPr lang="en-GB" dirty="0" smtClean="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16268.8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Intel MKL SGEMM</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63780.6</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smtClean="0"/>
              <a:t>Device is Intel® Core™ i5-2520M CPU @2.5 GHz (dual core) Windows 7 64 bit OS, Intel compiler  64 bit version 13.1.1.171, </a:t>
            </a:r>
            <a:r>
              <a:rPr lang="en-GB" sz="1600" dirty="0" err="1" smtClean="0"/>
              <a:t>OpenCL</a:t>
            </a:r>
            <a:r>
              <a:rPr lang="en-GB" sz="1600" dirty="0" smtClean="0"/>
              <a:t> SDK 2013, MKL 11.0 update 3.</a:t>
            </a:r>
            <a:endParaRPr lang="en-GB" sz="16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r>
              <a:rPr lang="en-GB" sz="1200" dirty="0" smtClean="0">
                <a:solidFill>
                  <a:srgbClr val="002060"/>
                </a:solidFill>
              </a:rPr>
              <a:t>.</a:t>
            </a:r>
            <a:endParaRPr lang="en-GB" sz="1200" dirty="0">
              <a:solidFill>
                <a:srgbClr val="002060"/>
              </a:solidFill>
            </a:endParaRPr>
          </a:p>
        </p:txBody>
      </p:sp>
    </p:spTree>
    <p:extLst>
      <p:ext uri="{BB962C8B-B14F-4D97-AF65-F5344CB8AC3E}">
        <p14:creationId xmlns:p14="http://schemas.microsoft.com/office/powerpoint/2010/main" val="66062687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a:t>
            </a:r>
            <a:r>
              <a:rPr lang="en-GB" dirty="0" smtClean="0"/>
              <a:t>OpenCL</a:t>
            </a:r>
            <a:endParaRPr lang="en-GB" dirty="0"/>
          </a:p>
        </p:txBody>
      </p:sp>
      <p:sp>
        <p:nvSpPr>
          <p:cNvPr id="5" name="Text Placeholder 4"/>
          <p:cNvSpPr>
            <a:spLocks noGrp="1"/>
          </p:cNvSpPr>
          <p:nvPr>
            <p:ph type="body" idx="1"/>
          </p:nvPr>
        </p:nvSpPr>
        <p:spPr/>
        <p:txBody>
          <a:bodyPr/>
          <a:lstStyle/>
          <a:p>
            <a:endParaRPr lang="en-GB" dirty="0">
              <a:solidFill>
                <a:schemeClr val="tx1"/>
              </a:solidFill>
            </a:endParaRPr>
          </a:p>
        </p:txBody>
      </p:sp>
    </p:spTree>
    <p:extLst>
      <p:ext uri="{BB962C8B-B14F-4D97-AF65-F5344CB8AC3E}">
        <p14:creationId xmlns:p14="http://schemas.microsoft.com/office/powerpoint/2010/main" val="39361295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dirty="0">
                <a:solidFill>
                  <a:srgbClr val="C0504D"/>
                </a:solidFill>
              </a:rPr>
              <a:t>Synchronization: </a:t>
            </a:r>
            <a:r>
              <a:rPr lang="en-GB" dirty="0">
                <a:solidFill>
                  <a:prstClr val="black"/>
                </a:solidFill>
              </a:rPr>
              <a:t>when multiple units of execution (e.g. work-items) are brought to a known point in their execution.   Most common example is a barrier … i.e. all units of execution “in scope” arrive at the </a:t>
            </a:r>
            <a:r>
              <a:rPr lang="en-GB" dirty="0">
                <a:solidFill>
                  <a:srgbClr val="F79646">
                    <a:lumMod val="75000"/>
                  </a:srgbClr>
                </a:solidFill>
              </a:rPr>
              <a:t>barrier </a:t>
            </a:r>
            <a:r>
              <a:rPr lang="en-GB" dirty="0">
                <a:solidFill>
                  <a:prstClr val="black"/>
                </a:solidFill>
              </a:rPr>
              <a:t>before any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fontAlgn="auto">
              <a:spcBef>
                <a:spcPts val="0"/>
              </a:spcBef>
              <a:spcAft>
                <a:spcPts val="0"/>
              </a:spcAft>
              <a:tabLst>
                <a:tab pos="66675" algn="l"/>
                <a:tab pos="752475" algn="l"/>
                <a:tab pos="1438275" algn="l"/>
                <a:tab pos="2122488" algn="l"/>
                <a:tab pos="2806700" algn="l"/>
              </a:tabLst>
            </a:pPr>
            <a:r>
              <a:rPr lang="en-US" sz="1800" dirty="0">
                <a:solidFill>
                  <a:prstClr val="black"/>
                </a:solidFill>
                <a:latin typeface="Trebuchet MS"/>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fontAlgn="auto">
              <a:spcBef>
                <a:spcPts val="0"/>
              </a:spcBef>
              <a:spcAft>
                <a:spcPts val="0"/>
              </a:spcAft>
              <a:tabLst>
                <a:tab pos="66675" algn="l"/>
                <a:tab pos="752475" algn="l"/>
                <a:tab pos="1438275" algn="l"/>
                <a:tab pos="2122488" algn="l"/>
                <a:tab pos="2806700" algn="l"/>
              </a:tabLst>
            </a:pPr>
            <a:r>
              <a:rPr lang="en-US" sz="1800" dirty="0">
                <a:solidFill>
                  <a:prstClr val="black"/>
                </a:solidFill>
                <a:latin typeface="Trebuchet MS"/>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pPr fontAlgn="auto">
              <a:spcBef>
                <a:spcPts val="0"/>
              </a:spcBef>
              <a:spcAft>
                <a:spcPts val="0"/>
              </a:spcAft>
            </a:pPr>
            <a:endParaRPr lang="en-US" sz="1800">
              <a:solidFill>
                <a:prstClr val="black"/>
              </a:solidFill>
              <a:latin typeface="Trebuchet MS"/>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pPr fontAlgn="auto">
                <a:spcBef>
                  <a:spcPts val="0"/>
                </a:spcBef>
                <a:spcAft>
                  <a:spcPts val="0"/>
                </a:spcAft>
              </a:pPr>
              <a:endParaRPr lang="en-US" sz="1800">
                <a:solidFill>
                  <a:prstClr val="black"/>
                </a:solidFill>
                <a:latin typeface="Trebuchet MS"/>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pPr fontAlgn="auto">
                <a:spcBef>
                  <a:spcPts val="0"/>
                </a:spcBef>
                <a:spcAft>
                  <a:spcPts val="0"/>
                </a:spcAft>
              </a:pPr>
              <a:endParaRPr lang="en-US" sz="1800">
                <a:solidFill>
                  <a:prstClr val="black"/>
                </a:solidFill>
                <a:latin typeface="Trebuchet MS"/>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fontAlgn="auto">
              <a:spcBef>
                <a:spcPts val="0"/>
              </a:spcBef>
              <a:spcAft>
                <a:spcPts val="0"/>
              </a:spcAft>
              <a:tabLst>
                <a:tab pos="66675" algn="l"/>
                <a:tab pos="752475" algn="l"/>
                <a:tab pos="1438275" algn="l"/>
                <a:tab pos="2122488" algn="l"/>
                <a:tab pos="2806700" algn="l"/>
              </a:tabLst>
            </a:pPr>
            <a:r>
              <a:rPr lang="en-US" sz="2000" b="1" dirty="0">
                <a:solidFill>
                  <a:prstClr val="black"/>
                </a:solidFill>
                <a:latin typeface="Trebuchet MS"/>
              </a:rPr>
              <a:t>Synchronization between </a:t>
            </a:r>
            <a:r>
              <a:rPr lang="en-US" sz="2000" b="1" dirty="0">
                <a:solidFill>
                  <a:srgbClr val="F79646"/>
                </a:solidFill>
                <a:latin typeface="Trebuchet MS"/>
                <a:sym typeface="Myriad Set TextItalic" charset="0"/>
              </a:rPr>
              <a:t>work-items</a:t>
            </a:r>
            <a:r>
              <a:rPr lang="en-US" sz="2000" b="1" dirty="0">
                <a:solidFill>
                  <a:srgbClr val="F79646"/>
                </a:solidFill>
                <a:latin typeface="Trebuchet MS"/>
              </a:rPr>
              <a:t> </a:t>
            </a:r>
            <a:r>
              <a:rPr lang="en-US" sz="2000" b="1" dirty="0">
                <a:solidFill>
                  <a:prstClr val="black"/>
                </a:solidFill>
                <a:latin typeface="Trebuchet MS"/>
              </a:rPr>
              <a:t>possible only </a:t>
            </a:r>
            <a:r>
              <a:rPr lang="en-US" sz="2000" b="1" dirty="0">
                <a:solidFill>
                  <a:prstClr val="black"/>
                </a:solidFill>
                <a:latin typeface="Trebuchet MS"/>
                <a:sym typeface="Myriad Set Bold" charset="0"/>
              </a:rPr>
              <a:t>within </a:t>
            </a:r>
            <a:r>
              <a:rPr lang="en-US" sz="2000" b="1" dirty="0" smtClean="0">
                <a:solidFill>
                  <a:srgbClr val="F79646"/>
                </a:solidFill>
                <a:latin typeface="Trebuchet MS"/>
                <a:sym typeface="Myriad Set TextItalic" charset="0"/>
              </a:rPr>
              <a:t>work-groups</a:t>
            </a:r>
            <a:r>
              <a:rPr lang="en-US" sz="2000" b="1" dirty="0">
                <a:solidFill>
                  <a:prstClr val="black"/>
                </a:solidFill>
                <a:latin typeface="Trebuchet MS"/>
              </a:rPr>
              <a:t>:</a:t>
            </a:r>
          </a:p>
          <a:p>
            <a:pPr marL="36513" algn="ctr" fontAlgn="auto">
              <a:spcBef>
                <a:spcPts val="0"/>
              </a:spcBef>
              <a:spcAft>
                <a:spcPts val="0"/>
              </a:spcAft>
              <a:tabLst>
                <a:tab pos="66675" algn="l"/>
                <a:tab pos="752475" algn="l"/>
                <a:tab pos="1438275" algn="l"/>
                <a:tab pos="2122488" algn="l"/>
                <a:tab pos="2806700" algn="l"/>
              </a:tabLst>
            </a:pPr>
            <a:r>
              <a:rPr lang="en-US" sz="2000" b="1" dirty="0">
                <a:solidFill>
                  <a:srgbClr val="9BBB59"/>
                </a:solidFill>
                <a:latin typeface="Trebuchet MS"/>
              </a:rPr>
              <a:t>barriers</a:t>
            </a:r>
            <a:r>
              <a:rPr lang="en-US" sz="2000" b="1" dirty="0">
                <a:solidFill>
                  <a:srgbClr val="4F81BD"/>
                </a:solidFill>
                <a:latin typeface="Trebuchet MS"/>
              </a:rPr>
              <a:t> </a:t>
            </a:r>
            <a:r>
              <a:rPr lang="en-US" sz="2000" b="1" dirty="0">
                <a:solidFill>
                  <a:prstClr val="black"/>
                </a:solidFill>
                <a:latin typeface="Trebuchet MS"/>
              </a:rPr>
              <a:t>and </a:t>
            </a:r>
            <a:r>
              <a:rPr lang="en-US" sz="2000" b="1" dirty="0">
                <a:solidFill>
                  <a:srgbClr val="9BBB59"/>
                </a:solidFill>
                <a:latin typeface="Trebuchet MS"/>
              </a:rPr>
              <a:t>memory</a:t>
            </a:r>
            <a:r>
              <a:rPr lang="en-US" sz="2000" b="1" dirty="0">
                <a:solidFill>
                  <a:srgbClr val="4F81BD"/>
                </a:solidFill>
                <a:latin typeface="Trebuchet MS"/>
              </a:rPr>
              <a:t> </a:t>
            </a:r>
            <a:r>
              <a:rPr lang="en-US" sz="2000" b="1" dirty="0">
                <a:solidFill>
                  <a:srgbClr val="9BBB59"/>
                </a:solidFill>
                <a:latin typeface="Trebuchet MS"/>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fontAlgn="auto">
              <a:spcBef>
                <a:spcPts val="0"/>
              </a:spcBef>
              <a:spcAft>
                <a:spcPts val="0"/>
              </a:spcAft>
              <a:tabLst>
                <a:tab pos="66675" algn="l"/>
                <a:tab pos="752475" algn="l"/>
                <a:tab pos="1438275" algn="l"/>
                <a:tab pos="2122488" algn="l"/>
                <a:tab pos="2806700" algn="l"/>
              </a:tabLst>
            </a:pPr>
            <a:r>
              <a:rPr lang="en-US" sz="2000" b="1" dirty="0">
                <a:solidFill>
                  <a:prstClr val="black"/>
                </a:solidFill>
                <a:latin typeface="Trebuchet MS"/>
              </a:rPr>
              <a:t>Can</a:t>
            </a:r>
            <a:r>
              <a:rPr lang="en-US" sz="2000" b="1" dirty="0">
                <a:solidFill>
                  <a:prstClr val="black"/>
                </a:solidFill>
                <a:latin typeface="Trebuchet MS"/>
                <a:sym typeface="Myriad Set Bold" charset="0"/>
              </a:rPr>
              <a:t>not</a:t>
            </a:r>
            <a:r>
              <a:rPr lang="en-US" sz="2000" b="1" dirty="0">
                <a:solidFill>
                  <a:prstClr val="black"/>
                </a:solidFill>
                <a:latin typeface="Trebuchet MS"/>
              </a:rPr>
              <a:t> synchronize </a:t>
            </a:r>
            <a:r>
              <a:rPr lang="en-US" sz="2000" b="1" dirty="0" smtClean="0">
                <a:solidFill>
                  <a:prstClr val="black"/>
                </a:solidFill>
                <a:latin typeface="Trebuchet MS"/>
              </a:rPr>
              <a:t>between </a:t>
            </a:r>
            <a:r>
              <a:rPr lang="en-US" sz="2000" b="1" dirty="0" smtClean="0">
                <a:solidFill>
                  <a:srgbClr val="C0504D"/>
                </a:solidFill>
                <a:latin typeface="Trebuchet MS"/>
                <a:sym typeface="Myriad Set TextItalic" charset="0"/>
              </a:rPr>
              <a:t>work-groups</a:t>
            </a:r>
            <a:r>
              <a:rPr lang="en-US" sz="2000" b="1" dirty="0" smtClean="0">
                <a:solidFill>
                  <a:srgbClr val="9BBB59"/>
                </a:solidFill>
                <a:latin typeface="Trebuchet MS"/>
                <a:sym typeface="Myriad Set TextItalic" charset="0"/>
              </a:rPr>
              <a:t> </a:t>
            </a:r>
            <a:r>
              <a:rPr lang="en-US" sz="2000" b="1" dirty="0" smtClean="0">
                <a:solidFill>
                  <a:prstClr val="black"/>
                </a:solidFill>
                <a:latin typeface="Trebuchet MS"/>
                <a:sym typeface="Myriad Set TextItalic" charset="0"/>
              </a:rPr>
              <a:t>within a kernel</a:t>
            </a:r>
            <a:endParaRPr lang="en-US" sz="2000" b="1" dirty="0">
              <a:solidFill>
                <a:prstClr val="black"/>
              </a:solidFill>
              <a:latin typeface="Trebuchet MS"/>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pPr fontAlgn="auto">
              <a:spcBef>
                <a:spcPts val="0"/>
              </a:spcBef>
              <a:spcAft>
                <a:spcPts val="0"/>
              </a:spcAft>
            </a:pPr>
            <a:endParaRPr lang="en-US" sz="1800">
              <a:solidFill>
                <a:prstClr val="black"/>
              </a:solidFill>
              <a:latin typeface="Trebuchet MS"/>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pPr fontAlgn="auto">
              <a:spcBef>
                <a:spcPts val="0"/>
              </a:spcBef>
              <a:spcAft>
                <a:spcPts val="0"/>
              </a:spcAft>
            </a:pPr>
            <a:endParaRPr lang="en-US" sz="1800">
              <a:solidFill>
                <a:prstClr val="black"/>
              </a:solidFill>
              <a:latin typeface="Trebuchet MS"/>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pPr fontAlgn="auto">
              <a:spcBef>
                <a:spcPts val="0"/>
              </a:spcBef>
              <a:spcAft>
                <a:spcPts val="0"/>
              </a:spcAft>
            </a:pPr>
            <a:endParaRPr lang="en-US" sz="1800">
              <a:solidFill>
                <a:prstClr val="black"/>
              </a:solidFill>
              <a:latin typeface="Trebuchet MS"/>
            </a:endParaRPr>
          </a:p>
        </p:txBody>
      </p:sp>
    </p:spTree>
    <p:extLst>
      <p:ext uri="{BB962C8B-B14F-4D97-AF65-F5344CB8AC3E}">
        <p14:creationId xmlns:p14="http://schemas.microsoft.com/office/powerpoint/2010/main" val="247167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Work-Item Synchronization</a:t>
            </a:r>
            <a:endParaRPr lang="en-GB" dirty="0"/>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dirty="0"/>
              <a:t>Within a work-group</a:t>
            </a:r>
          </a:p>
          <a:p>
            <a:pPr marL="457200" lvl="1" indent="0">
              <a:buNone/>
            </a:pPr>
            <a:r>
              <a:rPr lang="en-GB" sz="3400" b="1" dirty="0" smtClean="0">
                <a:solidFill>
                  <a:schemeClr val="accent2"/>
                </a:solidFill>
                <a:latin typeface="Courier"/>
              </a:rPr>
              <a:t>void</a:t>
            </a:r>
            <a:r>
              <a:rPr lang="en-GB" sz="3400" b="1" dirty="0" smtClean="0">
                <a:latin typeface="Courier"/>
              </a:rPr>
              <a:t> </a:t>
            </a:r>
            <a:r>
              <a:rPr lang="en-GB" sz="3400" b="1" dirty="0">
                <a:solidFill>
                  <a:schemeClr val="accent4"/>
                </a:solidFill>
                <a:latin typeface="Courier"/>
              </a:rPr>
              <a:t>barrier</a:t>
            </a:r>
            <a:r>
              <a:rPr lang="en-GB" sz="3400" b="1" dirty="0">
                <a:latin typeface="Courier"/>
              </a:rPr>
              <a:t>()</a:t>
            </a:r>
          </a:p>
          <a:p>
            <a:pPr lvl="1"/>
            <a:r>
              <a:rPr lang="en-GB" dirty="0"/>
              <a:t>Takes optional </a:t>
            </a:r>
            <a:r>
              <a:rPr lang="en-GB" dirty="0" smtClean="0"/>
              <a:t>flags</a:t>
            </a:r>
          </a:p>
          <a:p>
            <a:pPr marL="457200" lvl="1" indent="0">
              <a:buNone/>
            </a:pPr>
            <a:r>
              <a:rPr lang="en-GB" dirty="0"/>
              <a:t>	</a:t>
            </a:r>
            <a:r>
              <a:rPr lang="en-GB" dirty="0" smtClean="0">
                <a:solidFill>
                  <a:srgbClr val="401B5B"/>
                </a:solidFill>
              </a:rPr>
              <a:t>CLK_LOCAL_MEM_FENCE</a:t>
            </a:r>
            <a:r>
              <a:rPr lang="en-GB" dirty="0" smtClean="0"/>
              <a:t> </a:t>
            </a:r>
            <a:r>
              <a:rPr lang="en-GB" dirty="0"/>
              <a:t>and/or </a:t>
            </a:r>
            <a:r>
              <a:rPr lang="en-GB" dirty="0">
                <a:solidFill>
                  <a:srgbClr val="401B5B"/>
                </a:solidFill>
              </a:rPr>
              <a:t>CLK_GLOBAL_MEM_FENCE</a:t>
            </a:r>
          </a:p>
          <a:p>
            <a:pPr lvl="1"/>
            <a:r>
              <a:rPr lang="en-GB" dirty="0"/>
              <a:t>A work-item that encounters a </a:t>
            </a:r>
            <a:r>
              <a:rPr lang="en-GB" sz="2900" b="1" dirty="0">
                <a:solidFill>
                  <a:schemeClr val="accent4"/>
                </a:solidFill>
              </a:rPr>
              <a:t>barrier</a:t>
            </a:r>
            <a:r>
              <a:rPr lang="en-GB" dirty="0"/>
              <a:t>() will wait until ALL work-items in its work-group reach the </a:t>
            </a:r>
            <a:r>
              <a:rPr lang="en-GB" sz="2900" b="1" dirty="0">
                <a:solidFill>
                  <a:schemeClr val="accent4"/>
                </a:solidFill>
              </a:rPr>
              <a:t>barrier</a:t>
            </a:r>
            <a:r>
              <a:rPr lang="en-GB" dirty="0"/>
              <a:t>()</a:t>
            </a:r>
          </a:p>
          <a:p>
            <a:pPr lvl="1"/>
            <a:r>
              <a:rPr lang="en-GB" sz="2900" b="1" dirty="0">
                <a:solidFill>
                  <a:srgbClr val="943634"/>
                </a:solidFill>
              </a:rPr>
              <a:t>Corollary</a:t>
            </a:r>
            <a:r>
              <a:rPr lang="en-GB" dirty="0"/>
              <a:t>: If a </a:t>
            </a:r>
            <a:r>
              <a:rPr lang="en-GB" sz="2900" b="1"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900" b="1" dirty="0">
                <a:solidFill>
                  <a:srgbClr val="943634"/>
                </a:solidFill>
              </a:rPr>
              <a:t>ALL</a:t>
            </a:r>
            <a:r>
              <a:rPr lang="en-GB" sz="2600" dirty="0"/>
              <a:t> </a:t>
            </a:r>
            <a:r>
              <a:rPr lang="en-GB" dirty="0"/>
              <a:t>work-items in the work-group, OR</a:t>
            </a:r>
          </a:p>
          <a:p>
            <a:pPr lvl="2"/>
            <a:r>
              <a:rPr lang="en-GB" sz="2900" b="1" dirty="0">
                <a:solidFill>
                  <a:srgbClr val="943634"/>
                </a:solidFill>
              </a:rPr>
              <a:t>NO</a:t>
            </a:r>
            <a:r>
              <a:rPr lang="en-GB" sz="2600" dirty="0"/>
              <a:t> </a:t>
            </a:r>
            <a:r>
              <a:rPr lang="en-GB" dirty="0"/>
              <a:t>work-item in the work-group</a:t>
            </a:r>
          </a:p>
          <a:p>
            <a:endParaRPr lang="en-GB" dirty="0"/>
          </a:p>
          <a:p>
            <a:r>
              <a:rPr lang="en-GB" dirty="0"/>
              <a:t>Across work-groups</a:t>
            </a:r>
          </a:p>
          <a:p>
            <a:pPr lvl="1"/>
            <a:r>
              <a:rPr lang="en-GB" dirty="0"/>
              <a:t>No guarantees as to where and when a particular work-group will be executed relative to another work-group</a:t>
            </a:r>
          </a:p>
          <a:p>
            <a:pPr lvl="1"/>
            <a:r>
              <a:rPr lang="en-GB" sz="2900" b="1" dirty="0">
                <a:solidFill>
                  <a:schemeClr val="accent4"/>
                </a:solidFill>
              </a:rPr>
              <a:t>Cannot exchange data, or have barrier-like synchronization between two different work-groups! (Critical issue!)</a:t>
            </a:r>
          </a:p>
          <a:p>
            <a:pPr lvl="1"/>
            <a:r>
              <a:rPr lang="en-GB" b="1" dirty="0" smtClean="0">
                <a:solidFill>
                  <a:srgbClr val="943634"/>
                </a:solidFill>
              </a:rPr>
              <a:t>Only solution: finish the kernel and start another</a:t>
            </a:r>
            <a:endParaRPr lang="en-GB" b="1" dirty="0">
              <a:solidFill>
                <a:srgbClr val="943634"/>
              </a:solidFill>
            </a:endParaRPr>
          </a:p>
          <a:p>
            <a:endParaRPr lang="en-GB" b="1" dirty="0">
              <a:solidFill>
                <a:srgbClr val="943634"/>
              </a:solidFill>
            </a:endParaRPr>
          </a:p>
        </p:txBody>
      </p:sp>
      <p:sp>
        <p:nvSpPr>
          <p:cNvPr id="4" name="TextBox 3"/>
          <p:cNvSpPr txBox="1"/>
          <p:nvPr/>
        </p:nvSpPr>
        <p:spPr>
          <a:xfrm>
            <a:off x="3635896" y="836712"/>
            <a:ext cx="5256584" cy="1015663"/>
          </a:xfrm>
          <a:prstGeom prst="rect">
            <a:avLst/>
          </a:prstGeom>
          <a:noFill/>
          <a:ln>
            <a:solidFill>
              <a:srgbClr val="002060"/>
            </a:solidFill>
          </a:ln>
        </p:spPr>
        <p:txBody>
          <a:bodyPr wrap="square" rtlCol="0">
            <a:spAutoFit/>
          </a:bodyPr>
          <a:lstStyle/>
          <a:p>
            <a:r>
              <a:rPr lang="en-US" sz="2000" dirty="0">
                <a:solidFill>
                  <a:schemeClr val="accent1"/>
                </a:solidFill>
              </a:rPr>
              <a:t>Ensure correct order of memory operations to local or global memory (with flushes or queuing a memory fence</a:t>
            </a:r>
            <a:r>
              <a:rPr lang="en-US" sz="2000" dirty="0" smtClean="0">
                <a:solidFill>
                  <a:schemeClr val="accent1"/>
                </a:solidFill>
              </a:rPr>
              <a:t>)</a:t>
            </a:r>
            <a:endParaRPr lang="en-US" sz="2000" dirty="0">
              <a:solidFill>
                <a:schemeClr val="accent1"/>
              </a:solidFill>
            </a:endParaRPr>
          </a:p>
        </p:txBody>
      </p:sp>
      <p:cxnSp>
        <p:nvCxnSpPr>
          <p:cNvPr id="6" name="Straight Arrow Connector 5"/>
          <p:cNvCxnSpPr>
            <a:stCxn id="4" idx="2"/>
          </p:cNvCxnSpPr>
          <p:nvPr/>
        </p:nvCxnSpPr>
        <p:spPr>
          <a:xfrm flipH="1">
            <a:off x="3635896" y="1852375"/>
            <a:ext cx="2628292" cy="641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852375"/>
            <a:ext cx="180020" cy="641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3255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308324"/>
          </a:xfrm>
          <a:prstGeom prst="rect">
            <a:avLst/>
          </a:prstGeom>
          <a:noFill/>
        </p:spPr>
        <p:txBody>
          <a:bodyPr wrap="square" rtlCol="0">
            <a:spAutoFit/>
          </a:bodyPr>
          <a:lstStyle/>
          <a:p>
            <a:pPr fontAlgn="auto">
              <a:spcBef>
                <a:spcPts val="0"/>
              </a:spcBef>
              <a:spcAft>
                <a:spcPts val="0"/>
              </a:spcAft>
            </a:pPr>
            <a:r>
              <a:rPr lang="en-GB" b="1" dirty="0" err="1">
                <a:solidFill>
                  <a:srgbClr val="943634"/>
                </a:solidFill>
                <a:latin typeface="Courier"/>
              </a:rPr>
              <a:t>i</a:t>
            </a:r>
            <a:r>
              <a:rPr lang="en-GB" b="1" dirty="0" err="1" smtClean="0">
                <a:solidFill>
                  <a:srgbClr val="943634"/>
                </a:solidFill>
                <a:latin typeface="Courier"/>
              </a:rPr>
              <a:t>nt</a:t>
            </a:r>
            <a:r>
              <a:rPr lang="en-GB" b="1" dirty="0" smtClean="0">
                <a:solidFill>
                  <a:srgbClr val="C0504D"/>
                </a:solidFill>
                <a:latin typeface="Courier"/>
              </a:rPr>
              <a:t> </a:t>
            </a:r>
            <a:r>
              <a:rPr lang="en-GB" b="1" dirty="0" smtClean="0">
                <a:solidFill>
                  <a:srgbClr val="1F497D">
                    <a:lumMod val="75000"/>
                  </a:srgbClr>
                </a:solidFill>
                <a:latin typeface="Courier"/>
              </a:rPr>
              <a:t>reduce</a:t>
            </a:r>
            <a:r>
              <a:rPr lang="en-GB" b="1" dirty="0" smtClean="0">
                <a:solidFill>
                  <a:prstClr val="black"/>
                </a:solidFill>
                <a:latin typeface="Courier"/>
              </a:rPr>
              <a:t>(</a:t>
            </a:r>
            <a:r>
              <a:rPr lang="en-GB" b="1" dirty="0" err="1">
                <a:solidFill>
                  <a:srgbClr val="943634"/>
                </a:solidFill>
                <a:latin typeface="Courier"/>
              </a:rPr>
              <a:t>int</a:t>
            </a:r>
            <a:r>
              <a:rPr lang="en-GB" b="1" dirty="0" smtClean="0">
                <a:solidFill>
                  <a:srgbClr val="C0504D"/>
                </a:solidFill>
                <a:latin typeface="Courier"/>
              </a:rPr>
              <a:t> </a:t>
            </a:r>
            <a:r>
              <a:rPr lang="en-GB" b="1" dirty="0" err="1" smtClean="0">
                <a:solidFill>
                  <a:prstClr val="black"/>
                </a:solidFill>
                <a:latin typeface="Courier"/>
              </a:rPr>
              <a:t>Ndim</a:t>
            </a:r>
            <a:r>
              <a:rPr lang="en-GB" b="1" dirty="0" smtClean="0">
                <a:solidFill>
                  <a:prstClr val="black"/>
                </a:solidFill>
                <a:latin typeface="Courier"/>
              </a:rPr>
              <a:t>, </a:t>
            </a:r>
            <a:r>
              <a:rPr lang="en-GB" b="1" dirty="0" err="1">
                <a:solidFill>
                  <a:srgbClr val="943634"/>
                </a:solidFill>
                <a:latin typeface="Courier"/>
              </a:rPr>
              <a:t>int</a:t>
            </a:r>
            <a:r>
              <a:rPr lang="en-GB" b="1" dirty="0">
                <a:solidFill>
                  <a:srgbClr val="943634"/>
                </a:solidFill>
                <a:latin typeface="Courier"/>
              </a:rPr>
              <a:t> </a:t>
            </a:r>
            <a:r>
              <a:rPr lang="en-GB" b="1" dirty="0" smtClean="0">
                <a:solidFill>
                  <a:prstClr val="black"/>
                </a:solidFill>
                <a:latin typeface="Courier"/>
              </a:rPr>
              <a:t>*A)</a:t>
            </a:r>
          </a:p>
          <a:p>
            <a:pPr fontAlgn="auto">
              <a:spcBef>
                <a:spcPts val="0"/>
              </a:spcBef>
              <a:spcAft>
                <a:spcPts val="0"/>
              </a:spcAft>
            </a:pPr>
            <a:r>
              <a:rPr lang="en-GB" b="1" dirty="0" smtClean="0">
                <a:solidFill>
                  <a:prstClr val="black"/>
                </a:solidFill>
                <a:latin typeface="Courier"/>
              </a:rPr>
              <a:t>{</a:t>
            </a:r>
          </a:p>
          <a:p>
            <a:pPr fontAlgn="auto">
              <a:spcBef>
                <a:spcPts val="0"/>
              </a:spcBef>
              <a:spcAft>
                <a:spcPts val="0"/>
              </a:spcAft>
            </a:pPr>
            <a:r>
              <a:rPr lang="en-GB" b="1" dirty="0">
                <a:solidFill>
                  <a:prstClr val="black"/>
                </a:solidFill>
                <a:latin typeface="Courier"/>
              </a:rPr>
              <a:t> </a:t>
            </a:r>
            <a:r>
              <a:rPr lang="en-GB" b="1" dirty="0" smtClean="0">
                <a:solidFill>
                  <a:prstClr val="black"/>
                </a:solidFill>
                <a:latin typeface="Courier"/>
              </a:rPr>
              <a:t> </a:t>
            </a:r>
            <a:r>
              <a:rPr lang="en-GB" b="1" dirty="0" err="1">
                <a:solidFill>
                  <a:srgbClr val="943634"/>
                </a:solidFill>
                <a:latin typeface="Courier"/>
              </a:rPr>
              <a:t>int</a:t>
            </a:r>
            <a:r>
              <a:rPr lang="en-GB" b="1" dirty="0">
                <a:solidFill>
                  <a:srgbClr val="943634"/>
                </a:solidFill>
                <a:latin typeface="Courier"/>
              </a:rPr>
              <a:t> </a:t>
            </a:r>
            <a:r>
              <a:rPr lang="en-GB" b="1" dirty="0" smtClean="0">
                <a:solidFill>
                  <a:prstClr val="black"/>
                </a:solidFill>
                <a:latin typeface="Courier"/>
              </a:rPr>
              <a:t>sum = 0;</a:t>
            </a:r>
          </a:p>
          <a:p>
            <a:pPr fontAlgn="auto">
              <a:spcBef>
                <a:spcPts val="0"/>
              </a:spcBef>
              <a:spcAft>
                <a:spcPts val="0"/>
              </a:spcAft>
            </a:pPr>
            <a:r>
              <a:rPr lang="en-GB" b="1" dirty="0" smtClean="0">
                <a:solidFill>
                  <a:srgbClr val="4F81BD"/>
                </a:solidFill>
                <a:latin typeface="Courier"/>
              </a:rPr>
              <a:t>  </a:t>
            </a:r>
            <a:r>
              <a:rPr lang="en-GB" b="1" dirty="0">
                <a:solidFill>
                  <a:prstClr val="black"/>
                </a:solidFill>
                <a:latin typeface="Courier"/>
              </a:rPr>
              <a:t>for</a:t>
            </a:r>
            <a:r>
              <a:rPr lang="en-GB" b="1" dirty="0" smtClean="0">
                <a:solidFill>
                  <a:prstClr val="black"/>
                </a:solidFill>
                <a:latin typeface="Courier"/>
              </a:rPr>
              <a:t>(</a:t>
            </a:r>
            <a:r>
              <a:rPr lang="en-GB" b="1" dirty="0" err="1" smtClean="0">
                <a:solidFill>
                  <a:srgbClr val="C0504D"/>
                </a:solidFill>
                <a:latin typeface="Courier"/>
              </a:rPr>
              <a:t>int</a:t>
            </a:r>
            <a:r>
              <a:rPr lang="en-GB" b="1" dirty="0" smtClean="0">
                <a:solidFill>
                  <a:prstClr val="black"/>
                </a:solidFill>
                <a:latin typeface="Courier"/>
              </a:rPr>
              <a:t> </a:t>
            </a:r>
            <a:r>
              <a:rPr lang="en-GB" b="1" dirty="0" err="1" smtClean="0">
                <a:solidFill>
                  <a:prstClr val="black"/>
                </a:solidFill>
                <a:latin typeface="Courier"/>
              </a:rPr>
              <a:t>i</a:t>
            </a:r>
            <a:r>
              <a:rPr lang="en-GB" b="1" dirty="0" smtClean="0">
                <a:solidFill>
                  <a:prstClr val="black"/>
                </a:solidFill>
                <a:latin typeface="Courier"/>
              </a:rPr>
              <a:t> = 0; </a:t>
            </a:r>
            <a:r>
              <a:rPr lang="en-GB" b="1" dirty="0" err="1" smtClean="0">
                <a:solidFill>
                  <a:prstClr val="black"/>
                </a:solidFill>
                <a:latin typeface="Courier"/>
              </a:rPr>
              <a:t>i</a:t>
            </a:r>
            <a:r>
              <a:rPr lang="en-GB" b="1" dirty="0" smtClean="0">
                <a:solidFill>
                  <a:prstClr val="black"/>
                </a:solidFill>
                <a:latin typeface="Courier"/>
              </a:rPr>
              <a:t> &lt; </a:t>
            </a:r>
            <a:r>
              <a:rPr lang="en-GB" b="1" dirty="0" err="1" smtClean="0">
                <a:solidFill>
                  <a:prstClr val="black"/>
                </a:solidFill>
                <a:latin typeface="Courier"/>
              </a:rPr>
              <a:t>Ndim</a:t>
            </a:r>
            <a:r>
              <a:rPr lang="en-GB" b="1" dirty="0" smtClean="0">
                <a:solidFill>
                  <a:prstClr val="black"/>
                </a:solidFill>
                <a:latin typeface="Courier"/>
              </a:rPr>
              <a:t>; </a:t>
            </a:r>
            <a:r>
              <a:rPr lang="en-GB" b="1" dirty="0" err="1" smtClean="0">
                <a:solidFill>
                  <a:prstClr val="black"/>
                </a:solidFill>
                <a:latin typeface="Courier"/>
              </a:rPr>
              <a:t>i</a:t>
            </a:r>
            <a:r>
              <a:rPr lang="en-GB" b="1" dirty="0" smtClean="0">
                <a:solidFill>
                  <a:prstClr val="black"/>
                </a:solidFill>
                <a:latin typeface="Courier"/>
              </a:rPr>
              <a:t>++)</a:t>
            </a:r>
          </a:p>
          <a:p>
            <a:pPr fontAlgn="auto">
              <a:spcBef>
                <a:spcPts val="0"/>
              </a:spcBef>
              <a:spcAft>
                <a:spcPts val="0"/>
              </a:spcAft>
            </a:pPr>
            <a:r>
              <a:rPr lang="en-GB" b="1" dirty="0">
                <a:solidFill>
                  <a:prstClr val="black"/>
                </a:solidFill>
                <a:latin typeface="Courier"/>
              </a:rPr>
              <a:t> </a:t>
            </a:r>
            <a:r>
              <a:rPr lang="en-GB" b="1" dirty="0" smtClean="0">
                <a:solidFill>
                  <a:prstClr val="black"/>
                </a:solidFill>
                <a:latin typeface="Courier"/>
              </a:rPr>
              <a:t>   sum += A[</a:t>
            </a:r>
            <a:r>
              <a:rPr lang="en-GB" b="1" dirty="0" err="1" smtClean="0">
                <a:solidFill>
                  <a:prstClr val="black"/>
                </a:solidFill>
                <a:latin typeface="Courier"/>
              </a:rPr>
              <a:t>i</a:t>
            </a:r>
            <a:r>
              <a:rPr lang="en-GB" b="1" dirty="0" smtClean="0">
                <a:solidFill>
                  <a:prstClr val="black"/>
                </a:solidFill>
                <a:latin typeface="Courier"/>
              </a:rPr>
              <a:t>];</a:t>
            </a:r>
          </a:p>
          <a:p>
            <a:pPr fontAlgn="auto">
              <a:spcBef>
                <a:spcPts val="0"/>
              </a:spcBef>
              <a:spcAft>
                <a:spcPts val="0"/>
              </a:spcAft>
            </a:pPr>
            <a:r>
              <a:rPr lang="en-GB" b="1" dirty="0">
                <a:solidFill>
                  <a:prstClr val="black"/>
                </a:solidFill>
                <a:latin typeface="Courier"/>
              </a:rPr>
              <a:t>}</a:t>
            </a:r>
          </a:p>
        </p:txBody>
      </p:sp>
    </p:spTree>
    <p:extLst>
      <p:ext uri="{BB962C8B-B14F-4D97-AF65-F5344CB8AC3E}">
        <p14:creationId xmlns:p14="http://schemas.microsoft.com/office/powerpoint/2010/main" val="1508131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Context and Command-Queues</a:t>
            </a:r>
            <a:endParaRPr lang="en-GB" dirty="0"/>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operations) are submitted through a </a:t>
            </a:r>
            <a:r>
              <a:rPr lang="en-GB" b="1" i="1" dirty="0">
                <a:solidFill>
                  <a:schemeClr val="accent2"/>
                </a:solidFill>
              </a:rPr>
              <a:t>command-queue</a:t>
            </a:r>
            <a:r>
              <a:rPr lang="en-GB" dirty="0"/>
              <a:t>.  </a:t>
            </a:r>
          </a:p>
          <a:p>
            <a:r>
              <a:rPr lang="en-GB" dirty="0"/>
              <a:t>Each </a:t>
            </a:r>
            <a:r>
              <a:rPr lang="en-GB" b="1" i="1"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pPr fontAlgn="auto">
              <a:spcBef>
                <a:spcPts val="0"/>
              </a:spcBef>
              <a:spcAft>
                <a:spcPts val="0"/>
              </a:spcAft>
            </a:pPr>
            <a:endParaRPr lang="en-US" sz="1800">
              <a:solidFill>
                <a:prstClr val="black"/>
              </a:solidFill>
              <a:latin typeface="Myriad Set Text" charset="0"/>
              <a:ea typeface="+mn-ea"/>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fontAlgn="auto">
              <a:spcBef>
                <a:spcPts val="0"/>
              </a:spcBef>
              <a:spcAft>
                <a:spcPts val="0"/>
              </a:spcAft>
              <a:tabLst>
                <a:tab pos="66675" algn="l"/>
                <a:tab pos="752475" algn="l"/>
                <a:tab pos="1438275" algn="l"/>
                <a:tab pos="2122488" algn="l"/>
                <a:tab pos="2806700" algn="l"/>
              </a:tabLst>
            </a:pPr>
            <a:r>
              <a:rPr lang="en-US" sz="1600" b="1" dirty="0">
                <a:solidFill>
                  <a:srgbClr val="003434"/>
                </a:solidFill>
                <a:latin typeface="Trebuchet MS"/>
                <a:ea typeface="+mn-ea"/>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fontAlgn="auto">
              <a:spcBef>
                <a:spcPts val="0"/>
              </a:spcBef>
              <a:spcAft>
                <a:spcPts val="0"/>
              </a:spcAft>
              <a:tabLst>
                <a:tab pos="66675" algn="l"/>
                <a:tab pos="752475" algn="l"/>
                <a:tab pos="1438275" algn="l"/>
                <a:tab pos="2122488" algn="l"/>
                <a:tab pos="2806700" algn="l"/>
              </a:tabLst>
            </a:pPr>
            <a:r>
              <a:rPr lang="en-US" sz="2800" b="1" dirty="0">
                <a:solidFill>
                  <a:prstClr val="black"/>
                </a:solidFill>
                <a:latin typeface="Trebuchet MS"/>
                <a:ea typeface="+mn-ea"/>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fontAlgn="auto">
              <a:spcBef>
                <a:spcPts val="0"/>
              </a:spcBef>
              <a:spcAft>
                <a:spcPts val="0"/>
              </a:spcAft>
              <a:tabLst>
                <a:tab pos="68024" algn="l"/>
                <a:tab pos="753030" algn="l"/>
                <a:tab pos="1438716" algn="l"/>
                <a:tab pos="2123721" algn="l"/>
                <a:tab pos="2808046" algn="l"/>
              </a:tabLst>
              <a:defRPr/>
            </a:pPr>
            <a:r>
              <a:rPr lang="en-US" sz="1800" b="1" dirty="0">
                <a:solidFill>
                  <a:prstClr val="black"/>
                </a:solidFill>
                <a:ea typeface="ヒラギノ角ゴ ProN W3" charset="-128"/>
              </a:rPr>
              <a:t> </a:t>
            </a:r>
          </a:p>
          <a:p>
            <a:pPr algn="ctr" fontAlgn="auto">
              <a:spcBef>
                <a:spcPts val="0"/>
              </a:spcBef>
              <a:spcAft>
                <a:spcPts val="0"/>
              </a:spcAft>
              <a:tabLst>
                <a:tab pos="68024" algn="l"/>
                <a:tab pos="753030" algn="l"/>
                <a:tab pos="1438716" algn="l"/>
                <a:tab pos="2123721" algn="l"/>
                <a:tab pos="2808046" algn="l"/>
              </a:tabLst>
              <a:defRPr/>
            </a:pPr>
            <a:r>
              <a:rPr lang="en-US" sz="2000" b="1" dirty="0" smtClean="0">
                <a:solidFill>
                  <a:prstClr val="black"/>
                </a:solidFill>
                <a:ea typeface="ヒラギノ角ゴ ProN W3" charset="-128"/>
              </a:rPr>
              <a:t>Device</a:t>
            </a:r>
            <a:endParaRPr lang="en-US" sz="2000" b="1" dirty="0">
              <a:solidFill>
                <a:prstClr val="black"/>
              </a:solidFill>
              <a:ea typeface="ヒラギノ角ゴ ProN W3" charset="-128"/>
            </a:endParaRP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9000"/>
              </a:lnSpc>
              <a:tabLst>
                <a:tab pos="158750" algn="l"/>
                <a:tab pos="1757363" algn="l"/>
                <a:tab pos="3357563" algn="l"/>
                <a:tab pos="4956175" algn="l"/>
                <a:tab pos="6553200" algn="l"/>
              </a:tabLst>
            </a:pPr>
            <a:endParaRPr lang="en-US" sz="3600" smtClean="0">
              <a:solidFill>
                <a:srgbClr val="FFFFFF"/>
              </a:solidFill>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fontAlgn="auto">
              <a:spcBef>
                <a:spcPts val="0"/>
              </a:spcBef>
              <a:spcAft>
                <a:spcPts val="0"/>
              </a:spcAft>
            </a:pPr>
            <a:r>
              <a:rPr lang="en-US" sz="2000" b="1" dirty="0" smtClean="0">
                <a:solidFill>
                  <a:prstClr val="black"/>
                </a:solidFill>
                <a:latin typeface="Trebuchet MS"/>
                <a:ea typeface="+mn-ea"/>
              </a:rPr>
              <a:t>Device Memory</a:t>
            </a:r>
            <a:endParaRPr lang="en-US" sz="2000" b="1" dirty="0">
              <a:solidFill>
                <a:prstClr val="black"/>
              </a:solidFill>
              <a:latin typeface="Trebuchet MS"/>
              <a:ea typeface="+mn-ea"/>
            </a:endParaRPr>
          </a:p>
        </p:txBody>
      </p:sp>
    </p:spTree>
    <p:extLst>
      <p:ext uri="{BB962C8B-B14F-4D97-AF65-F5344CB8AC3E}">
        <p14:creationId xmlns:p14="http://schemas.microsoft.com/office/powerpoint/2010/main" val="4107013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parallel reduction</a:t>
            </a:r>
            <a:endParaRPr lang="en-GB" dirty="0"/>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r>
              <a:rPr lang="en-GB" dirty="0"/>
              <a:t>A reduction can be carried out in three steps:</a:t>
            </a:r>
          </a:p>
          <a:p>
            <a:pPr marL="971550" lvl="1" indent="-514350">
              <a:buFont typeface="+mj-lt"/>
              <a:buAutoNum type="arabicPeriod"/>
            </a:pPr>
            <a:r>
              <a:rPr lang="en-GB" dirty="0"/>
              <a:t>Each work-item sums its private values into a local array indexed by the work-item’s local id</a:t>
            </a:r>
          </a:p>
          <a:p>
            <a:pPr marL="971550" lvl="1" indent="-514350">
              <a:buFont typeface="+mj-lt"/>
              <a:buAutoNum type="arabicPeriod"/>
            </a:pPr>
            <a:r>
              <a:rPr lang="en-GB" dirty="0"/>
              <a:t>When all the work-items have finished, one work-item sums the local array into an element of a global array (indexed by work-group id).</a:t>
            </a:r>
          </a:p>
          <a:p>
            <a:pPr marL="971550" lvl="1" indent="-514350">
              <a:buFont typeface="+mj-lt"/>
              <a:buAutoNum type="arabicPeriod"/>
            </a:pPr>
            <a:r>
              <a:rPr lang="en-GB" dirty="0"/>
              <a:t>When all work-groups have finished the kernel execution, the global array is summed on the host.</a:t>
            </a:r>
          </a:p>
          <a:p>
            <a:endParaRPr lang="en-GB" dirty="0"/>
          </a:p>
          <a:p>
            <a:r>
              <a:rPr lang="en-GB" dirty="0"/>
              <a:t>Note: this is a simple reduction that is straightforward to implement.  More efficient reductions do the work-group sums in parallel on the device rather than on the host.  These more scalable reductions are considerably more complicated to implement.</a:t>
            </a:r>
          </a:p>
          <a:p>
            <a:endParaRPr lang="en-GB" dirty="0"/>
          </a:p>
          <a:p>
            <a:endParaRPr lang="en-GB" dirty="0"/>
          </a:p>
        </p:txBody>
      </p:sp>
    </p:spTree>
    <p:extLst>
      <p:ext uri="{BB962C8B-B14F-4D97-AF65-F5344CB8AC3E}">
        <p14:creationId xmlns:p14="http://schemas.microsoft.com/office/powerpoint/2010/main" val="47649866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smtClean="0"/>
              <a:t>A simple program that uses a reduction</a:t>
            </a:r>
            <a:endParaRPr lang="en-GB" sz="3600" dirty="0"/>
          </a:p>
        </p:txBody>
      </p:sp>
      <p:sp>
        <p:nvSpPr>
          <p:cNvPr id="4" name="Text Placeholder 3"/>
          <p:cNvSpPr>
            <a:spLocks noGrp="1"/>
          </p:cNvSpPr>
          <p:nvPr>
            <p:ph type="body" idx="1"/>
          </p:nvPr>
        </p:nvSpPr>
        <p:spPr/>
        <p:txBody>
          <a:bodyPr/>
          <a:lstStyle/>
          <a:p>
            <a:r>
              <a:rPr lang="en-GB" dirty="0" smtClean="0"/>
              <a:t>Numerical Integration</a:t>
            </a:r>
            <a:endParaRPr lang="en-GB" dirty="0"/>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smtClean="0"/>
              <a:t>Mathematically, we know that we can approximate the integral as a sum of rectangles.</a:t>
            </a:r>
          </a:p>
          <a:p>
            <a:pPr marL="0" indent="0">
              <a:buNone/>
            </a:pPr>
            <a:endParaRPr lang="en-GB" dirty="0" smtClean="0"/>
          </a:p>
          <a:p>
            <a:pPr marL="0" indent="0">
              <a:buNone/>
            </a:pPr>
            <a:r>
              <a:rPr lang="en-GB" dirty="0" smtClean="0"/>
              <a:t>Each rectangle has width and height at the middle of interval.</a:t>
            </a:r>
            <a:endParaRPr lang="en-GB" dirty="0"/>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pPr fontAlgn="auto">
                <a:spcBef>
                  <a:spcPts val="0"/>
                </a:spcBef>
                <a:spcAft>
                  <a:spcPts val="0"/>
                </a:spcAft>
              </a:pPr>
              <a:endParaRPr lang="en-GB" sz="1800" b="1">
                <a:solidFill>
                  <a:srgbClr val="F79646">
                    <a:lumMod val="75000"/>
                  </a:srgbClr>
                </a:solidFill>
                <a:latin typeface="Trebuchet MS"/>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pPr fontAlgn="auto">
                <a:spcBef>
                  <a:spcPts val="0"/>
                </a:spcBef>
                <a:spcAft>
                  <a:spcPts val="0"/>
                </a:spcAft>
              </a:pPr>
              <a:endParaRPr lang="en-GB" sz="1800" b="1">
                <a:solidFill>
                  <a:srgbClr val="F79646">
                    <a:lumMod val="75000"/>
                  </a:srgbClr>
                </a:solidFill>
                <a:latin typeface="Trebuchet MS"/>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pPr fontAlgn="auto">
                <a:spcBef>
                  <a:spcPts val="0"/>
                </a:spcBef>
                <a:spcAft>
                  <a:spcPts val="0"/>
                </a:spcAft>
              </a:pPr>
              <a:endParaRPr lang="en-GB" sz="1800" b="1">
                <a:solidFill>
                  <a:srgbClr val="F79646">
                    <a:lumMod val="75000"/>
                  </a:srgbClr>
                </a:solidFill>
                <a:latin typeface="Trebuchet MS"/>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pPr fontAlgn="auto">
                <a:spcBef>
                  <a:spcPts val="0"/>
                </a:spcBef>
                <a:spcAft>
                  <a:spcPts val="0"/>
                </a:spcAft>
              </a:pPr>
              <a:endParaRPr lang="en-GB" sz="1800" b="1">
                <a:solidFill>
                  <a:srgbClr val="F79646">
                    <a:lumMod val="75000"/>
                  </a:srgbClr>
                </a:solidFill>
                <a:latin typeface="Trebuchet MS"/>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pPr fontAlgn="auto">
                <a:spcBef>
                  <a:spcPts val="0"/>
                </a:spcBef>
                <a:spcAft>
                  <a:spcPts val="0"/>
                </a:spcAft>
              </a:pPr>
              <a:endParaRPr lang="en-GB" sz="1800" b="1">
                <a:solidFill>
                  <a:srgbClr val="F79646">
                    <a:lumMod val="75000"/>
                  </a:srgbClr>
                </a:solidFill>
                <a:latin typeface="Trebuchet MS"/>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pPr fontAlgn="auto">
                <a:spcBef>
                  <a:spcPts val="0"/>
                </a:spcBef>
                <a:spcAft>
                  <a:spcPts val="0"/>
                </a:spcAft>
              </a:pPr>
              <a:endParaRPr lang="zh-CN" altLang="en-US" sz="2800" b="1">
                <a:solidFill>
                  <a:srgbClr val="F79646">
                    <a:lumMod val="75000"/>
                  </a:srgb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pPr fontAlgn="auto">
                <a:spcBef>
                  <a:spcPts val="0"/>
                </a:spcBef>
                <a:spcAft>
                  <a:spcPts val="0"/>
                </a:spcAft>
              </a:pPr>
              <a:endParaRPr lang="zh-CN" altLang="en-US" sz="2800" b="1">
                <a:solidFill>
                  <a:srgbClr val="F79646">
                    <a:lumMod val="75000"/>
                  </a:srgb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pPr fontAlgn="auto">
                <a:spcBef>
                  <a:spcPts val="0"/>
                </a:spcBef>
                <a:spcAft>
                  <a:spcPts val="0"/>
                </a:spcAft>
              </a:pPr>
              <a:endParaRPr lang="zh-CN" altLang="en-US" sz="2800" b="1">
                <a:solidFill>
                  <a:srgbClr val="F79646">
                    <a:lumMod val="75000"/>
                  </a:srgb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pPr fontAlgn="auto">
                <a:spcBef>
                  <a:spcPts val="0"/>
                </a:spcBef>
                <a:spcAft>
                  <a:spcPts val="0"/>
                </a:spcAft>
              </a:pPr>
              <a:endParaRPr lang="zh-CN" altLang="en-US" sz="2800" b="1">
                <a:solidFill>
                  <a:srgbClr val="F79646">
                    <a:lumMod val="75000"/>
                  </a:srgb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pPr fontAlgn="auto">
                <a:spcBef>
                  <a:spcPts val="0"/>
                </a:spcBef>
                <a:spcAft>
                  <a:spcPts val="0"/>
                </a:spcAft>
              </a:pPr>
              <a:endParaRPr lang="en-US" sz="1800" b="1">
                <a:solidFill>
                  <a:srgbClr val="F79646">
                    <a:lumMod val="75000"/>
                  </a:srgbClr>
                </a:solidFill>
                <a:latin typeface="Trebuchet MS"/>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pPr fontAlgn="auto">
                <a:spcBef>
                  <a:spcPts val="0"/>
                </a:spcBef>
                <a:spcAft>
                  <a:spcPts val="0"/>
                </a:spcAft>
              </a:pPr>
              <a:endParaRPr lang="en-US" sz="1800" b="1">
                <a:solidFill>
                  <a:srgbClr val="F79646">
                    <a:lumMod val="75000"/>
                  </a:srgbClr>
                </a:solidFill>
                <a:latin typeface="Trebuchet MS"/>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pPr fontAlgn="auto">
                <a:spcBef>
                  <a:spcPts val="0"/>
                </a:spcBef>
                <a:spcAft>
                  <a:spcPts val="0"/>
                </a:spcAft>
              </a:pPr>
              <a:endParaRPr lang="en-US" sz="1800" b="1">
                <a:solidFill>
                  <a:srgbClr val="F79646">
                    <a:lumMod val="75000"/>
                  </a:srgbClr>
                </a:solidFill>
                <a:latin typeface="Trebuchet MS"/>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pPr fontAlgn="auto">
                <a:spcBef>
                  <a:spcPts val="0"/>
                </a:spcBef>
                <a:spcAft>
                  <a:spcPts val="0"/>
                </a:spcAft>
              </a:pPr>
              <a:endParaRPr lang="en-US" sz="1800" b="1">
                <a:solidFill>
                  <a:srgbClr val="F79646">
                    <a:lumMod val="75000"/>
                  </a:srgbClr>
                </a:solidFill>
                <a:latin typeface="Trebuchet MS"/>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pPr fontAlgn="auto">
                <a:spcBef>
                  <a:spcPts val="0"/>
                </a:spcBef>
                <a:spcAft>
                  <a:spcPts val="0"/>
                </a:spcAft>
              </a:pPr>
              <a:endParaRPr lang="en-US" sz="1800" b="1">
                <a:solidFill>
                  <a:srgbClr val="F79646">
                    <a:lumMod val="75000"/>
                  </a:srgbClr>
                </a:solidFill>
                <a:latin typeface="Trebuchet MS"/>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pPr fontAlgn="auto">
                <a:spcBef>
                  <a:spcPts val="0"/>
                </a:spcBef>
                <a:spcAft>
                  <a:spcPts val="0"/>
                </a:spcAft>
              </a:pPr>
              <a:endParaRPr lang="en-US" sz="1800" b="1">
                <a:solidFill>
                  <a:srgbClr val="F79646">
                    <a:lumMod val="75000"/>
                  </a:srgbClr>
                </a:solidFill>
                <a:latin typeface="Trebuchet MS"/>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fontAlgn="auto">
                <a:spcBef>
                  <a:spcPct val="50000"/>
                </a:spcBef>
                <a:spcAft>
                  <a:spcPts val="0"/>
                </a:spcAft>
              </a:pPr>
              <a:r>
                <a:rPr lang="en-US" altLang="zh-CN" sz="2000" b="1" dirty="0">
                  <a:solidFill>
                    <a:prstClr val="black"/>
                  </a:solidFill>
                  <a:latin typeface="Arial" charset="0"/>
                </a:rPr>
                <a:t>F(x) = 4.0/(1+x</a:t>
              </a:r>
              <a:r>
                <a:rPr lang="en-US" altLang="zh-CN" sz="2000" b="1" baseline="30000" dirty="0">
                  <a:solidFill>
                    <a:prstClr val="black"/>
                  </a:solidFill>
                  <a:latin typeface="Arial" charset="0"/>
                </a:rPr>
                <a:t>2</a:t>
              </a:r>
              <a:r>
                <a:rPr lang="en-US" altLang="zh-CN" sz="2000" b="1" dirty="0">
                  <a:solidFill>
                    <a:prstClr val="black"/>
                  </a:solidFill>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fontAlgn="auto">
                <a:spcBef>
                  <a:spcPct val="50000"/>
                </a:spcBef>
                <a:spcAft>
                  <a:spcPts val="0"/>
                </a:spcAft>
              </a:pPr>
              <a:r>
                <a:rPr lang="en-US" altLang="zh-CN" sz="1400" b="1">
                  <a:solidFill>
                    <a:prstClr val="black"/>
                  </a:solidFill>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fontAlgn="auto">
                <a:spcBef>
                  <a:spcPct val="50000"/>
                </a:spcBef>
                <a:spcAft>
                  <a:spcPts val="0"/>
                </a:spcAft>
              </a:pPr>
              <a:r>
                <a:rPr lang="en-US" altLang="zh-CN" sz="1400" b="1">
                  <a:solidFill>
                    <a:prstClr val="black"/>
                  </a:solidFill>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fontAlgn="auto">
                <a:spcBef>
                  <a:spcPct val="50000"/>
                </a:spcBef>
                <a:spcAft>
                  <a:spcPts val="0"/>
                </a:spcAft>
              </a:pPr>
              <a:r>
                <a:rPr lang="en-US" altLang="zh-CN" sz="1400" b="1">
                  <a:solidFill>
                    <a:prstClr val="black"/>
                  </a:solidFill>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fontAlgn="auto">
                <a:spcBef>
                  <a:spcPct val="50000"/>
                </a:spcBef>
                <a:spcAft>
                  <a:spcPts val="0"/>
                </a:spcAft>
              </a:pPr>
              <a:r>
                <a:rPr lang="en-US" altLang="zh-CN" sz="2000" b="1">
                  <a:solidFill>
                    <a:prstClr val="black"/>
                  </a:solidFill>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fontAlgn="auto">
                <a:spcBef>
                  <a:spcPct val="50000"/>
                </a:spcBef>
                <a:spcAft>
                  <a:spcPts val="0"/>
                </a:spcAft>
              </a:pPr>
              <a:r>
                <a:rPr lang="en-US" altLang="zh-CN" sz="1400" b="1">
                  <a:solidFill>
                    <a:prstClr val="black"/>
                  </a:solidFill>
                  <a:latin typeface="Arial" charset="0"/>
                </a:rPr>
                <a:t>0.0</a:t>
              </a:r>
            </a:p>
          </p:txBody>
        </p:sp>
      </p:grpSp>
    </p:spTree>
    <p:extLst>
      <p:ext uri="{BB962C8B-B14F-4D97-AF65-F5344CB8AC3E}">
        <p14:creationId xmlns:p14="http://schemas.microsoft.com/office/powerpoint/2010/main" val="31194533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smtClean="0"/>
              <a:t>Numerical integration source code</a:t>
            </a:r>
            <a:endParaRPr lang="en-GB" dirty="0"/>
          </a:p>
        </p:txBody>
      </p:sp>
      <p:sp>
        <p:nvSpPr>
          <p:cNvPr id="3" name="Text Placeholder 2"/>
          <p:cNvSpPr>
            <a:spLocks noGrp="1"/>
          </p:cNvSpPr>
          <p:nvPr>
            <p:ph type="body" idx="1"/>
          </p:nvPr>
        </p:nvSpPr>
        <p:spPr>
          <a:xfrm>
            <a:off x="179512" y="692696"/>
            <a:ext cx="4040188" cy="639762"/>
          </a:xfrm>
        </p:spPr>
        <p:txBody>
          <a:bodyPr/>
          <a:lstStyle/>
          <a:p>
            <a:r>
              <a:rPr lang="en-GB" dirty="0" smtClean="0">
                <a:latin typeface="+mj-lt"/>
              </a:rPr>
              <a:t>The serial Pi program</a:t>
            </a:r>
            <a:endParaRPr lang="en-GB" dirty="0">
              <a:latin typeface="+mj-lt"/>
            </a:endParaRP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rgbClr val="943634"/>
                </a:solidFill>
                <a:latin typeface="Courier"/>
              </a:rPr>
              <a:t>static long </a:t>
            </a:r>
            <a:r>
              <a:rPr lang="en-GB" sz="2000" b="1" dirty="0" err="1" smtClean="0">
                <a:latin typeface="Courier"/>
              </a:rPr>
              <a:t>num_steps</a:t>
            </a:r>
            <a:r>
              <a:rPr lang="en-GB" sz="2000" b="1" dirty="0" smtClean="0">
                <a:latin typeface="Courier"/>
              </a:rPr>
              <a:t> = 100000;</a:t>
            </a:r>
          </a:p>
          <a:p>
            <a:pPr marL="0" indent="0">
              <a:lnSpc>
                <a:spcPct val="90000"/>
              </a:lnSpc>
              <a:buNone/>
            </a:pPr>
            <a:r>
              <a:rPr lang="en-GB" sz="2000" b="1" dirty="0">
                <a:solidFill>
                  <a:srgbClr val="943634"/>
                </a:solidFill>
                <a:latin typeface="Courier"/>
              </a:rPr>
              <a:t>double</a:t>
            </a:r>
            <a:r>
              <a:rPr lang="en-GB" sz="2000" b="1" dirty="0" smtClean="0">
                <a:latin typeface="Courier"/>
              </a:rPr>
              <a:t> step;</a:t>
            </a:r>
          </a:p>
          <a:p>
            <a:pPr marL="0" indent="0">
              <a:lnSpc>
                <a:spcPct val="90000"/>
              </a:lnSpc>
              <a:buNone/>
            </a:pPr>
            <a:r>
              <a:rPr lang="en-GB" sz="2000" b="1" dirty="0">
                <a:solidFill>
                  <a:srgbClr val="943634"/>
                </a:solidFill>
                <a:latin typeface="Courier"/>
              </a:rPr>
              <a:t>void</a:t>
            </a:r>
            <a:r>
              <a:rPr lang="en-GB" sz="2000" b="1" dirty="0" smtClean="0">
                <a:latin typeface="Courier"/>
              </a:rPr>
              <a:t> </a:t>
            </a:r>
            <a:r>
              <a:rPr lang="en-GB" sz="2000" b="1" dirty="0" smtClean="0">
                <a:solidFill>
                  <a:schemeClr val="tx2">
                    <a:lumMod val="75000"/>
                  </a:schemeClr>
                </a:solidFill>
                <a:latin typeface="Courier"/>
              </a:rPr>
              <a:t>main</a:t>
            </a:r>
            <a:r>
              <a:rPr lang="en-GB" sz="2000" b="1" dirty="0" smtClean="0">
                <a:latin typeface="Courier"/>
              </a:rPr>
              <a:t>()</a:t>
            </a:r>
          </a:p>
          <a:p>
            <a:pPr marL="0" indent="0">
              <a:lnSpc>
                <a:spcPct val="90000"/>
              </a:lnSpc>
              <a:buNone/>
            </a:pPr>
            <a:r>
              <a:rPr lang="en-GB" sz="2000" b="1" dirty="0" smtClean="0">
                <a:latin typeface="Courier"/>
              </a:rPr>
              <a:t>{</a:t>
            </a:r>
          </a:p>
          <a:p>
            <a:pPr marL="0" indent="0">
              <a:lnSpc>
                <a:spcPct val="90000"/>
              </a:lnSpc>
              <a:buNone/>
            </a:pPr>
            <a:r>
              <a:rPr lang="en-GB" sz="2000" b="1" dirty="0">
                <a:latin typeface="Courier"/>
              </a:rPr>
              <a:t> </a:t>
            </a:r>
            <a:r>
              <a:rPr lang="en-GB" sz="2000" b="1" dirty="0" smtClean="0">
                <a:latin typeface="Courier"/>
              </a:rPr>
              <a:t> </a:t>
            </a:r>
            <a:r>
              <a:rPr lang="en-GB" sz="2000" b="1" dirty="0" err="1">
                <a:solidFill>
                  <a:srgbClr val="943634"/>
                </a:solidFill>
                <a:latin typeface="Courier"/>
              </a:rPr>
              <a:t>int</a:t>
            </a:r>
            <a:r>
              <a:rPr lang="en-GB" sz="2000" b="1" dirty="0" smtClean="0">
                <a:solidFill>
                  <a:schemeClr val="accent2"/>
                </a:solidFill>
                <a:latin typeface="Courier"/>
              </a:rPr>
              <a:t> </a:t>
            </a:r>
            <a:r>
              <a:rPr lang="en-GB" sz="2000" b="1" dirty="0" err="1" smtClean="0">
                <a:latin typeface="Courier"/>
              </a:rPr>
              <a:t>i</a:t>
            </a:r>
            <a:r>
              <a:rPr lang="en-GB" sz="2000" b="1" dirty="0" smtClean="0">
                <a:latin typeface="Courier"/>
              </a:rPr>
              <a:t>; </a:t>
            </a:r>
            <a:r>
              <a:rPr lang="en-GB" sz="2000" b="1" dirty="0">
                <a:solidFill>
                  <a:srgbClr val="943634"/>
                </a:solidFill>
                <a:latin typeface="Courier"/>
              </a:rPr>
              <a:t>double</a:t>
            </a:r>
            <a:r>
              <a:rPr lang="en-GB" sz="2000" b="1" dirty="0" smtClean="0">
                <a:latin typeface="Courier"/>
              </a:rPr>
              <a:t> x, pi, sum = 0.0;</a:t>
            </a:r>
          </a:p>
          <a:p>
            <a:pPr marL="0" indent="0">
              <a:lnSpc>
                <a:spcPct val="90000"/>
              </a:lnSpc>
              <a:buNone/>
            </a:pPr>
            <a:endParaRPr lang="en-GB" sz="2000" b="1" dirty="0">
              <a:latin typeface="Courier"/>
            </a:endParaRPr>
          </a:p>
          <a:p>
            <a:pPr marL="0" indent="0">
              <a:lnSpc>
                <a:spcPct val="90000"/>
              </a:lnSpc>
              <a:buNone/>
            </a:pPr>
            <a:r>
              <a:rPr lang="en-GB" sz="2000" b="1" dirty="0" smtClean="0">
                <a:latin typeface="Courier"/>
              </a:rPr>
              <a:t>  step = 1.0/(</a:t>
            </a:r>
            <a:r>
              <a:rPr lang="en-GB" sz="2000" b="1" dirty="0">
                <a:solidFill>
                  <a:srgbClr val="943634"/>
                </a:solidFill>
                <a:latin typeface="Courier"/>
              </a:rPr>
              <a:t>d</a:t>
            </a:r>
            <a:r>
              <a:rPr lang="en-GB" sz="2000" b="1" dirty="0" smtClean="0">
                <a:solidFill>
                  <a:srgbClr val="943634"/>
                </a:solidFill>
                <a:latin typeface="Courier"/>
              </a:rPr>
              <a:t>ouble</a:t>
            </a:r>
            <a:r>
              <a:rPr lang="en-GB" sz="2000" b="1" dirty="0" smtClean="0">
                <a:latin typeface="Courier"/>
              </a:rPr>
              <a:t>) </a:t>
            </a:r>
            <a:r>
              <a:rPr lang="en-GB" sz="2000" b="1" dirty="0" err="1" smtClean="0">
                <a:latin typeface="Courier"/>
              </a:rPr>
              <a:t>num_steps</a:t>
            </a:r>
            <a:r>
              <a:rPr lang="en-GB" sz="2000" b="1" dirty="0" smtClean="0">
                <a:latin typeface="Courier"/>
              </a:rPr>
              <a:t>;</a:t>
            </a:r>
          </a:p>
          <a:p>
            <a:pPr marL="0" indent="0">
              <a:lnSpc>
                <a:spcPct val="90000"/>
              </a:lnSpc>
              <a:buNone/>
            </a:pPr>
            <a:endParaRPr lang="en-GB" sz="2000" b="1" dirty="0" smtClean="0">
              <a:latin typeface="Courier"/>
            </a:endParaRPr>
          </a:p>
          <a:p>
            <a:pPr marL="0" indent="0">
              <a:lnSpc>
                <a:spcPct val="90000"/>
              </a:lnSpc>
              <a:buNone/>
            </a:pPr>
            <a:r>
              <a:rPr lang="en-GB" sz="2000" b="1" dirty="0">
                <a:latin typeface="Courier"/>
              </a:rPr>
              <a:t> </a:t>
            </a:r>
            <a:r>
              <a:rPr lang="en-GB" sz="2000" b="1" dirty="0" smtClean="0">
                <a:latin typeface="Courier"/>
              </a:rPr>
              <a:t> </a:t>
            </a:r>
            <a:r>
              <a:rPr lang="en-GB" sz="2000" b="1" dirty="0">
                <a:latin typeface="Courier"/>
              </a:rPr>
              <a:t>for </a:t>
            </a:r>
            <a:r>
              <a:rPr lang="en-GB" sz="2000" b="1" dirty="0" smtClean="0">
                <a:latin typeface="Courier"/>
              </a:rPr>
              <a:t>(</a:t>
            </a:r>
            <a:r>
              <a:rPr lang="en-GB" sz="2000" b="1" dirty="0" err="1" smtClean="0">
                <a:latin typeface="Courier"/>
              </a:rPr>
              <a:t>i</a:t>
            </a:r>
            <a:r>
              <a:rPr lang="en-GB" sz="2000" b="1" dirty="0" smtClean="0">
                <a:latin typeface="Courier"/>
              </a:rPr>
              <a:t> = 0; </a:t>
            </a:r>
            <a:r>
              <a:rPr lang="en-GB" sz="2000" b="1" dirty="0" err="1" smtClean="0">
                <a:latin typeface="Courier"/>
              </a:rPr>
              <a:t>i</a:t>
            </a:r>
            <a:r>
              <a:rPr lang="en-GB" sz="2000" b="1" dirty="0" smtClean="0">
                <a:latin typeface="Courier"/>
              </a:rPr>
              <a:t> &lt; </a:t>
            </a:r>
            <a:r>
              <a:rPr lang="en-GB" sz="2000" b="1" dirty="0" err="1" smtClean="0">
                <a:latin typeface="Courier"/>
              </a:rPr>
              <a:t>num_steps</a:t>
            </a:r>
            <a:r>
              <a:rPr lang="en-GB" sz="2000" b="1" dirty="0" smtClean="0">
                <a:latin typeface="Courier"/>
              </a:rPr>
              <a:t>; </a:t>
            </a:r>
            <a:r>
              <a:rPr lang="en-GB" sz="2000" b="1" dirty="0" err="1" smtClean="0">
                <a:latin typeface="Courier"/>
              </a:rPr>
              <a:t>i</a:t>
            </a:r>
            <a:r>
              <a:rPr lang="en-GB" sz="2000" b="1" dirty="0" smtClean="0">
                <a:latin typeface="Courier"/>
              </a:rPr>
              <a:t>++) {</a:t>
            </a:r>
          </a:p>
          <a:p>
            <a:pPr marL="0" indent="0">
              <a:lnSpc>
                <a:spcPct val="90000"/>
              </a:lnSpc>
              <a:buNone/>
            </a:pPr>
            <a:r>
              <a:rPr lang="en-GB" sz="2000" b="1" dirty="0">
                <a:latin typeface="Courier"/>
              </a:rPr>
              <a:t> </a:t>
            </a:r>
            <a:r>
              <a:rPr lang="en-GB" sz="2000" b="1" dirty="0" smtClean="0">
                <a:latin typeface="Courier"/>
              </a:rPr>
              <a:t>   x = (i+0.5)*step;</a:t>
            </a:r>
          </a:p>
          <a:p>
            <a:pPr marL="0" indent="0">
              <a:lnSpc>
                <a:spcPct val="90000"/>
              </a:lnSpc>
              <a:buNone/>
            </a:pPr>
            <a:r>
              <a:rPr lang="en-GB" sz="2000" b="1" dirty="0">
                <a:latin typeface="Courier"/>
              </a:rPr>
              <a:t> </a:t>
            </a:r>
            <a:r>
              <a:rPr lang="en-GB" sz="2000" b="1" dirty="0" smtClean="0">
                <a:latin typeface="Courier"/>
              </a:rPr>
              <a:t>   sum = sum + 4.0/(1.0+x*x);</a:t>
            </a:r>
          </a:p>
          <a:p>
            <a:pPr marL="0" indent="0">
              <a:lnSpc>
                <a:spcPct val="90000"/>
              </a:lnSpc>
              <a:buNone/>
            </a:pPr>
            <a:r>
              <a:rPr lang="en-GB" sz="2000" b="1" dirty="0">
                <a:latin typeface="Courier"/>
              </a:rPr>
              <a:t> </a:t>
            </a:r>
            <a:r>
              <a:rPr lang="en-GB" sz="2000" b="1" dirty="0" smtClean="0">
                <a:latin typeface="Courier"/>
              </a:rPr>
              <a:t> }</a:t>
            </a:r>
          </a:p>
          <a:p>
            <a:pPr marL="0" indent="0">
              <a:lnSpc>
                <a:spcPct val="90000"/>
              </a:lnSpc>
              <a:buNone/>
            </a:pPr>
            <a:r>
              <a:rPr lang="en-GB" sz="2000" b="1" dirty="0">
                <a:latin typeface="Courier"/>
              </a:rPr>
              <a:t> </a:t>
            </a:r>
            <a:r>
              <a:rPr lang="en-GB" sz="2000" b="1" dirty="0" smtClean="0">
                <a:latin typeface="Courier"/>
              </a:rPr>
              <a:t> pi = step * sum;</a:t>
            </a:r>
          </a:p>
          <a:p>
            <a:pPr marL="0" indent="0">
              <a:lnSpc>
                <a:spcPct val="90000"/>
              </a:lnSpc>
              <a:buNone/>
            </a:pPr>
            <a:r>
              <a:rPr lang="en-GB" sz="2000" b="1" dirty="0">
                <a:latin typeface="Courier"/>
              </a:rPr>
              <a:t>}</a:t>
            </a:r>
            <a:endParaRPr lang="en-GB" sz="2000" b="1" dirty="0" smtClean="0">
              <a:latin typeface="Courier"/>
            </a:endParaRPr>
          </a:p>
        </p:txBody>
      </p:sp>
    </p:spTree>
    <p:extLst>
      <p:ext uri="{BB962C8B-B14F-4D97-AF65-F5344CB8AC3E}">
        <p14:creationId xmlns:p14="http://schemas.microsoft.com/office/powerpoint/2010/main" val="195907474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smtClean="0"/>
              <a:t>Numerical integration source code</a:t>
            </a:r>
            <a:endParaRPr lang="en-GB" dirty="0"/>
          </a:p>
        </p:txBody>
      </p:sp>
      <p:sp>
        <p:nvSpPr>
          <p:cNvPr id="3" name="Text Placeholder 2"/>
          <p:cNvSpPr>
            <a:spLocks noGrp="1"/>
          </p:cNvSpPr>
          <p:nvPr>
            <p:ph type="body" idx="1"/>
          </p:nvPr>
        </p:nvSpPr>
        <p:spPr>
          <a:xfrm>
            <a:off x="179512" y="692696"/>
            <a:ext cx="4040188" cy="639762"/>
          </a:xfrm>
        </p:spPr>
        <p:txBody>
          <a:bodyPr/>
          <a:lstStyle/>
          <a:p>
            <a:r>
              <a:rPr lang="en-GB" dirty="0" smtClean="0">
                <a:latin typeface="+mj-lt"/>
              </a:rPr>
              <a:t>The serial Pi program</a:t>
            </a:r>
            <a:endParaRPr lang="en-GB" dirty="0">
              <a:latin typeface="+mj-lt"/>
            </a:endParaRP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rgbClr val="943634"/>
                </a:solidFill>
                <a:latin typeface="Courier"/>
              </a:rPr>
              <a:t>static long </a:t>
            </a:r>
            <a:r>
              <a:rPr lang="en-GB" sz="2000" b="1" dirty="0" err="1" smtClean="0">
                <a:latin typeface="Courier"/>
              </a:rPr>
              <a:t>num_steps</a:t>
            </a:r>
            <a:r>
              <a:rPr lang="en-GB" sz="2000" b="1" dirty="0" smtClean="0">
                <a:latin typeface="Courier"/>
              </a:rPr>
              <a:t> = 100000;</a:t>
            </a:r>
          </a:p>
          <a:p>
            <a:pPr marL="0" indent="0">
              <a:lnSpc>
                <a:spcPct val="90000"/>
              </a:lnSpc>
              <a:buNone/>
            </a:pPr>
            <a:r>
              <a:rPr lang="en-GB" sz="2000" b="1" dirty="0">
                <a:solidFill>
                  <a:srgbClr val="943634"/>
                </a:solidFill>
                <a:latin typeface="Courier"/>
              </a:rPr>
              <a:t>f</a:t>
            </a:r>
            <a:r>
              <a:rPr lang="en-GB" sz="2000" b="1" dirty="0" smtClean="0">
                <a:solidFill>
                  <a:srgbClr val="943634"/>
                </a:solidFill>
                <a:latin typeface="Courier"/>
              </a:rPr>
              <a:t>loat </a:t>
            </a:r>
            <a:r>
              <a:rPr lang="en-GB" sz="2000" b="1" dirty="0" smtClean="0">
                <a:latin typeface="Courier"/>
              </a:rPr>
              <a:t>step;</a:t>
            </a:r>
          </a:p>
          <a:p>
            <a:pPr marL="0" indent="0">
              <a:lnSpc>
                <a:spcPct val="90000"/>
              </a:lnSpc>
              <a:buNone/>
            </a:pPr>
            <a:r>
              <a:rPr lang="en-GB" sz="2000" b="1" dirty="0">
                <a:solidFill>
                  <a:srgbClr val="943634"/>
                </a:solidFill>
                <a:latin typeface="Courier"/>
              </a:rPr>
              <a:t>void</a:t>
            </a:r>
            <a:r>
              <a:rPr lang="en-GB" sz="2000" b="1" dirty="0" smtClean="0">
                <a:latin typeface="Courier"/>
              </a:rPr>
              <a:t> </a:t>
            </a:r>
            <a:r>
              <a:rPr lang="en-GB" sz="2000" b="1" dirty="0" smtClean="0">
                <a:solidFill>
                  <a:schemeClr val="tx2">
                    <a:lumMod val="75000"/>
                  </a:schemeClr>
                </a:solidFill>
                <a:latin typeface="Courier"/>
              </a:rPr>
              <a:t>main</a:t>
            </a:r>
            <a:r>
              <a:rPr lang="en-GB" sz="2000" b="1" dirty="0" smtClean="0">
                <a:latin typeface="Courier"/>
              </a:rPr>
              <a:t>()</a:t>
            </a:r>
          </a:p>
          <a:p>
            <a:pPr marL="0" indent="0">
              <a:lnSpc>
                <a:spcPct val="90000"/>
              </a:lnSpc>
              <a:buNone/>
            </a:pPr>
            <a:r>
              <a:rPr lang="en-GB" sz="2000" b="1" dirty="0" smtClean="0">
                <a:latin typeface="Courier"/>
              </a:rPr>
              <a:t>{</a:t>
            </a:r>
          </a:p>
          <a:p>
            <a:pPr marL="0" indent="0">
              <a:lnSpc>
                <a:spcPct val="90000"/>
              </a:lnSpc>
              <a:buNone/>
            </a:pPr>
            <a:r>
              <a:rPr lang="en-GB" sz="2000" b="1" dirty="0">
                <a:latin typeface="Courier"/>
              </a:rPr>
              <a:t> </a:t>
            </a:r>
            <a:r>
              <a:rPr lang="en-GB" sz="2000" b="1" dirty="0" smtClean="0">
                <a:latin typeface="Courier"/>
              </a:rPr>
              <a:t> </a:t>
            </a:r>
            <a:r>
              <a:rPr lang="en-GB" sz="2000" b="1" dirty="0" err="1">
                <a:solidFill>
                  <a:srgbClr val="943634"/>
                </a:solidFill>
                <a:latin typeface="Courier"/>
              </a:rPr>
              <a:t>int</a:t>
            </a:r>
            <a:r>
              <a:rPr lang="en-GB" sz="2000" b="1" dirty="0" smtClean="0">
                <a:solidFill>
                  <a:schemeClr val="accent2"/>
                </a:solidFill>
                <a:latin typeface="Courier"/>
              </a:rPr>
              <a:t> </a:t>
            </a:r>
            <a:r>
              <a:rPr lang="en-GB" sz="2000" b="1" dirty="0" smtClean="0">
                <a:latin typeface="Courier"/>
              </a:rPr>
              <a:t>i; </a:t>
            </a:r>
            <a:r>
              <a:rPr lang="en-GB" sz="2000" b="1" dirty="0" smtClean="0">
                <a:solidFill>
                  <a:srgbClr val="943634"/>
                </a:solidFill>
                <a:latin typeface="Courier"/>
              </a:rPr>
              <a:t>float </a:t>
            </a:r>
            <a:r>
              <a:rPr lang="en-GB" sz="2000" b="1" dirty="0" smtClean="0">
                <a:latin typeface="Courier"/>
              </a:rPr>
              <a:t>x, pi, sum = 0.0;</a:t>
            </a:r>
          </a:p>
          <a:p>
            <a:pPr marL="0" indent="0">
              <a:lnSpc>
                <a:spcPct val="90000"/>
              </a:lnSpc>
              <a:buNone/>
            </a:pPr>
            <a:endParaRPr lang="en-GB" sz="2000" b="1" dirty="0">
              <a:latin typeface="Courier"/>
            </a:endParaRPr>
          </a:p>
          <a:p>
            <a:pPr marL="0" indent="0">
              <a:lnSpc>
                <a:spcPct val="90000"/>
              </a:lnSpc>
              <a:buNone/>
            </a:pPr>
            <a:r>
              <a:rPr lang="en-GB" sz="2000" b="1" dirty="0" smtClean="0">
                <a:latin typeface="Courier"/>
              </a:rPr>
              <a:t>  step = 1.0f/(</a:t>
            </a:r>
            <a:r>
              <a:rPr lang="en-GB" sz="2000" b="1" dirty="0" smtClean="0">
                <a:solidFill>
                  <a:srgbClr val="943634"/>
                </a:solidFill>
                <a:latin typeface="Courier"/>
              </a:rPr>
              <a:t>float</a:t>
            </a:r>
            <a:r>
              <a:rPr lang="en-GB" sz="2000" b="1" dirty="0" smtClean="0">
                <a:latin typeface="Courier"/>
              </a:rPr>
              <a:t>) </a:t>
            </a:r>
            <a:r>
              <a:rPr lang="en-GB" sz="2000" b="1" dirty="0" err="1" smtClean="0">
                <a:latin typeface="Courier"/>
              </a:rPr>
              <a:t>num_steps</a:t>
            </a:r>
            <a:r>
              <a:rPr lang="en-GB" sz="2000" b="1" dirty="0" smtClean="0">
                <a:latin typeface="Courier"/>
              </a:rPr>
              <a:t>;</a:t>
            </a:r>
          </a:p>
          <a:p>
            <a:pPr marL="0" indent="0">
              <a:lnSpc>
                <a:spcPct val="90000"/>
              </a:lnSpc>
              <a:buNone/>
            </a:pPr>
            <a:endParaRPr lang="en-GB" sz="2000" b="1" dirty="0" smtClean="0">
              <a:latin typeface="Courier"/>
            </a:endParaRPr>
          </a:p>
          <a:p>
            <a:pPr marL="0" indent="0">
              <a:lnSpc>
                <a:spcPct val="90000"/>
              </a:lnSpc>
              <a:buNone/>
            </a:pPr>
            <a:r>
              <a:rPr lang="en-GB" sz="2000" b="1" dirty="0">
                <a:latin typeface="Courier"/>
              </a:rPr>
              <a:t> </a:t>
            </a:r>
            <a:r>
              <a:rPr lang="en-GB" sz="2000" b="1" dirty="0" smtClean="0">
                <a:latin typeface="Courier"/>
              </a:rPr>
              <a:t> </a:t>
            </a:r>
            <a:r>
              <a:rPr lang="en-GB" sz="2000" b="1" dirty="0">
                <a:latin typeface="Courier"/>
              </a:rPr>
              <a:t>for </a:t>
            </a:r>
            <a:r>
              <a:rPr lang="en-GB" sz="2000" b="1" dirty="0" smtClean="0">
                <a:latin typeface="Courier"/>
              </a:rPr>
              <a:t>(</a:t>
            </a:r>
            <a:r>
              <a:rPr lang="en-GB" sz="2000" b="1" dirty="0" err="1" smtClean="0">
                <a:latin typeface="Courier"/>
              </a:rPr>
              <a:t>i</a:t>
            </a:r>
            <a:r>
              <a:rPr lang="en-GB" sz="2000" b="1" dirty="0" smtClean="0">
                <a:latin typeface="Courier"/>
              </a:rPr>
              <a:t> = 0; </a:t>
            </a:r>
            <a:r>
              <a:rPr lang="en-GB" sz="2000" b="1" dirty="0" err="1" smtClean="0">
                <a:latin typeface="Courier"/>
              </a:rPr>
              <a:t>i</a:t>
            </a:r>
            <a:r>
              <a:rPr lang="en-GB" sz="2000" b="1" dirty="0" smtClean="0">
                <a:latin typeface="Courier"/>
              </a:rPr>
              <a:t> &lt; </a:t>
            </a:r>
            <a:r>
              <a:rPr lang="en-GB" sz="2000" b="1" dirty="0" err="1" smtClean="0">
                <a:latin typeface="Courier"/>
              </a:rPr>
              <a:t>num_steps</a:t>
            </a:r>
            <a:r>
              <a:rPr lang="en-GB" sz="2000" b="1" dirty="0" smtClean="0">
                <a:latin typeface="Courier"/>
              </a:rPr>
              <a:t>; </a:t>
            </a:r>
            <a:r>
              <a:rPr lang="en-GB" sz="2000" b="1" dirty="0" err="1" smtClean="0">
                <a:latin typeface="Courier"/>
              </a:rPr>
              <a:t>i</a:t>
            </a:r>
            <a:r>
              <a:rPr lang="en-GB" sz="2000" b="1" dirty="0" smtClean="0">
                <a:latin typeface="Courier"/>
              </a:rPr>
              <a:t>++) {</a:t>
            </a:r>
          </a:p>
          <a:p>
            <a:pPr marL="0" indent="0">
              <a:lnSpc>
                <a:spcPct val="90000"/>
              </a:lnSpc>
              <a:buNone/>
            </a:pPr>
            <a:r>
              <a:rPr lang="en-GB" sz="2000" b="1" dirty="0">
                <a:latin typeface="Courier"/>
              </a:rPr>
              <a:t> </a:t>
            </a:r>
            <a:r>
              <a:rPr lang="en-GB" sz="2000" b="1" dirty="0" smtClean="0">
                <a:latin typeface="Courier"/>
              </a:rPr>
              <a:t>   x = (i+0.5f)*step;</a:t>
            </a:r>
          </a:p>
          <a:p>
            <a:pPr marL="0" indent="0">
              <a:lnSpc>
                <a:spcPct val="90000"/>
              </a:lnSpc>
              <a:buNone/>
            </a:pPr>
            <a:r>
              <a:rPr lang="en-GB" sz="2000" b="1" dirty="0">
                <a:latin typeface="Courier"/>
              </a:rPr>
              <a:t> </a:t>
            </a:r>
            <a:r>
              <a:rPr lang="en-GB" sz="2000" b="1" dirty="0" smtClean="0">
                <a:latin typeface="Courier"/>
              </a:rPr>
              <a:t>   sum = sum + 4.0/(1.0+x*x);</a:t>
            </a:r>
          </a:p>
          <a:p>
            <a:pPr marL="0" indent="0">
              <a:lnSpc>
                <a:spcPct val="90000"/>
              </a:lnSpc>
              <a:buNone/>
            </a:pPr>
            <a:r>
              <a:rPr lang="en-GB" sz="2000" b="1" dirty="0">
                <a:latin typeface="Courier"/>
              </a:rPr>
              <a:t> </a:t>
            </a:r>
            <a:r>
              <a:rPr lang="en-GB" sz="2000" b="1" dirty="0" smtClean="0">
                <a:latin typeface="Courier"/>
              </a:rPr>
              <a:t> }</a:t>
            </a:r>
          </a:p>
          <a:p>
            <a:pPr marL="0" indent="0">
              <a:lnSpc>
                <a:spcPct val="90000"/>
              </a:lnSpc>
              <a:buNone/>
            </a:pPr>
            <a:r>
              <a:rPr lang="en-GB" sz="2000" b="1" dirty="0">
                <a:latin typeface="Courier"/>
              </a:rPr>
              <a:t> </a:t>
            </a:r>
            <a:r>
              <a:rPr lang="en-GB" sz="2000" b="1" dirty="0" smtClean="0">
                <a:latin typeface="Courier"/>
              </a:rPr>
              <a:t> pi = step * sum;</a:t>
            </a:r>
          </a:p>
          <a:p>
            <a:pPr marL="0" indent="0">
              <a:lnSpc>
                <a:spcPct val="90000"/>
              </a:lnSpc>
              <a:buNone/>
            </a:pPr>
            <a:r>
              <a:rPr lang="en-GB" sz="2000" b="1" dirty="0">
                <a:latin typeface="Courier"/>
              </a:rPr>
              <a:t>}</a:t>
            </a:r>
            <a:endParaRPr lang="en-GB" sz="2000" b="1" dirty="0" smtClean="0">
              <a:latin typeface="Courier"/>
            </a:endParaRPr>
          </a:p>
        </p:txBody>
      </p:sp>
      <p:sp>
        <p:nvSpPr>
          <p:cNvPr id="5" name="TextBox 4"/>
          <p:cNvSpPr txBox="1"/>
          <p:nvPr/>
        </p:nvSpPr>
        <p:spPr>
          <a:xfrm>
            <a:off x="5985643" y="3153497"/>
            <a:ext cx="2590797" cy="1200329"/>
          </a:xfrm>
          <a:prstGeom prst="rect">
            <a:avLst/>
          </a:prstGeom>
          <a:solidFill>
            <a:sysClr val="window" lastClr="FFFFFF"/>
          </a:solidFill>
          <a:ln w="25400">
            <a:solidFill>
              <a:srgbClr val="0070C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002060"/>
                </a:solidFill>
                <a:effectLst/>
                <a:uLnTx/>
                <a:uFillTx/>
                <a:latin typeface="Trebuchet MS"/>
                <a:ea typeface="+mn-ea"/>
              </a:rPr>
              <a:t>Let’s do this with </a:t>
            </a:r>
            <a:r>
              <a:rPr kumimoji="0" lang="en-US" b="1" i="0" u="none" strike="noStrike" kern="0" cap="none" spc="0" normalizeH="0" baseline="0" noProof="0" dirty="0" smtClean="0">
                <a:ln>
                  <a:noFill/>
                </a:ln>
                <a:solidFill>
                  <a:srgbClr val="C00000"/>
                </a:solidFill>
                <a:effectLst/>
                <a:uLnTx/>
                <a:uFillTx/>
                <a:latin typeface="Trebuchet MS"/>
                <a:ea typeface="+mn-ea"/>
              </a:rPr>
              <a:t>float</a:t>
            </a:r>
            <a:r>
              <a:rPr kumimoji="0" lang="en-US" b="0" i="0" u="none" strike="noStrike" kern="0" cap="none" spc="0" normalizeH="0" baseline="0" noProof="0" dirty="0" smtClean="0">
                <a:ln>
                  <a:noFill/>
                </a:ln>
                <a:solidFill>
                  <a:srgbClr val="C00000"/>
                </a:solidFill>
                <a:effectLst/>
                <a:uLnTx/>
                <a:uFillTx/>
                <a:latin typeface="Trebuchet MS"/>
                <a:ea typeface="+mn-ea"/>
              </a:rPr>
              <a:t> </a:t>
            </a:r>
            <a:r>
              <a:rPr kumimoji="0" lang="en-US" b="0" i="0" u="none" strike="noStrike" kern="0" cap="none" spc="0" normalizeH="0" baseline="0" noProof="0" dirty="0" smtClean="0">
                <a:ln>
                  <a:noFill/>
                </a:ln>
                <a:solidFill>
                  <a:srgbClr val="002060"/>
                </a:solidFill>
                <a:effectLst/>
                <a:uLnTx/>
                <a:uFillTx/>
                <a:latin typeface="Trebuchet MS"/>
                <a:ea typeface="+mn-ea"/>
              </a:rPr>
              <a:t>just to keep</a:t>
            </a:r>
            <a:r>
              <a:rPr kumimoji="0" lang="en-US" b="0" i="0" u="none" strike="noStrike" kern="0" cap="none" spc="0" normalizeH="0" noProof="0" dirty="0" smtClean="0">
                <a:ln>
                  <a:noFill/>
                </a:ln>
                <a:solidFill>
                  <a:srgbClr val="002060"/>
                </a:solidFill>
                <a:effectLst/>
                <a:uLnTx/>
                <a:uFillTx/>
                <a:latin typeface="Trebuchet MS"/>
                <a:ea typeface="+mn-ea"/>
              </a:rPr>
              <a:t> GPUs happy.</a:t>
            </a:r>
            <a:endParaRPr kumimoji="0" lang="en-US" b="0" i="0" u="none" strike="noStrike" kern="0" cap="none" spc="0" normalizeH="0" baseline="0" noProof="0" dirty="0">
              <a:ln>
                <a:noFill/>
              </a:ln>
              <a:solidFill>
                <a:srgbClr val="002060"/>
              </a:solidFill>
              <a:effectLst/>
              <a:uLnTx/>
              <a:uFillTx/>
              <a:latin typeface="Trebuchet MS"/>
              <a:ea typeface="+mn-ea"/>
            </a:endParaRPr>
          </a:p>
        </p:txBody>
      </p:sp>
    </p:spTree>
    <p:extLst>
      <p:ext uri="{BB962C8B-B14F-4D97-AF65-F5344CB8AC3E}">
        <p14:creationId xmlns:p14="http://schemas.microsoft.com/office/powerpoint/2010/main" val="6549600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smtClean="0"/>
              <a:t>Exercise 10: The Pi program</a:t>
            </a:r>
            <a:endParaRPr lang="en-GB" sz="3600" dirty="0"/>
          </a:p>
        </p:txBody>
      </p:sp>
      <p:sp>
        <p:nvSpPr>
          <p:cNvPr id="8" name="Content Placeholder 7"/>
          <p:cNvSpPr>
            <a:spLocks noGrp="1"/>
          </p:cNvSpPr>
          <p:nvPr>
            <p:ph idx="1"/>
          </p:nvPr>
        </p:nvSpPr>
        <p:spPr>
          <a:xfrm>
            <a:off x="179512" y="620688"/>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a:t>
            </a:r>
            <a:r>
              <a:rPr lang="en-GB" dirty="0" smtClean="0"/>
              <a:t>C kernel </a:t>
            </a:r>
            <a:r>
              <a:rPr lang="en-GB" dirty="0"/>
              <a:t>programming </a:t>
            </a:r>
            <a:r>
              <a:rPr lang="en-GB" dirty="0" smtClean="0"/>
              <a:t>language.</a:t>
            </a:r>
          </a:p>
          <a:p>
            <a:pPr lvl="1"/>
            <a:r>
              <a:rPr lang="en-GB" dirty="0" smtClean="0"/>
              <a:t>To get more practice writing kernel and host code.</a:t>
            </a:r>
            <a:endParaRPr lang="en-GB" dirty="0"/>
          </a:p>
          <a:p>
            <a:r>
              <a:rPr lang="en-GB" dirty="0" smtClean="0">
                <a:solidFill>
                  <a:schemeClr val="accent2"/>
                </a:solidFill>
              </a:rPr>
              <a:t>Procedure</a:t>
            </a:r>
            <a:r>
              <a:rPr lang="en-GB" dirty="0">
                <a:solidFill>
                  <a:schemeClr val="accent2"/>
                </a:solidFill>
              </a:rPr>
              <a:t>: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r>
              <a:rPr lang="en-GB" dirty="0" smtClean="0">
                <a:solidFill>
                  <a:schemeClr val="accent2"/>
                </a:solidFill>
              </a:rPr>
              <a:t>Expected </a:t>
            </a:r>
            <a:r>
              <a:rPr lang="en-GB" dirty="0">
                <a:solidFill>
                  <a:schemeClr val="accent2"/>
                </a:solidFill>
              </a:rPr>
              <a:t>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923330"/>
          </a:xfrm>
          <a:prstGeom prst="rect">
            <a:avLst/>
          </a:prstGeom>
          <a:noFill/>
        </p:spPr>
        <p:txBody>
          <a:bodyPr wrap="square" rtlCol="0">
            <a:spAutoFit/>
          </a:bodyPr>
          <a:lstStyle/>
          <a:p>
            <a:pPr fontAlgn="auto">
              <a:spcBef>
                <a:spcPts val="0"/>
              </a:spcBef>
              <a:spcAft>
                <a:spcPts val="0"/>
              </a:spcAft>
            </a:pPr>
            <a:r>
              <a:rPr lang="en-GB" sz="1800" dirty="0">
                <a:solidFill>
                  <a:srgbClr val="34411B"/>
                </a:solidFill>
                <a:latin typeface="Trebuchet MS"/>
              </a:rPr>
              <a:t>Hint: you will want each work-item to do many iterations of the </a:t>
            </a:r>
            <a:r>
              <a:rPr lang="en-GB" sz="1800" dirty="0" smtClean="0">
                <a:solidFill>
                  <a:srgbClr val="34411B"/>
                </a:solidFill>
                <a:latin typeface="Trebuchet MS"/>
              </a:rPr>
              <a:t>loop, </a:t>
            </a:r>
            <a:r>
              <a:rPr lang="en-GB" sz="1800" dirty="0">
                <a:solidFill>
                  <a:srgbClr val="34411B"/>
                </a:solidFill>
                <a:latin typeface="Trebuchet MS"/>
              </a:rPr>
              <a:t>i.e. don’t create one work-item per loop iteration. </a:t>
            </a:r>
            <a:r>
              <a:rPr lang="en-GB" sz="1800" dirty="0" smtClean="0">
                <a:solidFill>
                  <a:srgbClr val="34411B"/>
                </a:solidFill>
                <a:latin typeface="Trebuchet MS"/>
              </a:rPr>
              <a:t>To </a:t>
            </a:r>
            <a:r>
              <a:rPr lang="en-GB" sz="1800" dirty="0">
                <a:solidFill>
                  <a:srgbClr val="34411B"/>
                </a:solidFill>
                <a:latin typeface="Trebuchet MS"/>
              </a:rPr>
              <a:t>do so would make the reduction so costly that performance would be terrible. </a:t>
            </a:r>
          </a:p>
        </p:txBody>
      </p:sp>
    </p:spTree>
    <p:extLst>
      <p:ext uri="{BB962C8B-B14F-4D97-AF65-F5344CB8AC3E}">
        <p14:creationId xmlns:p14="http://schemas.microsoft.com/office/powerpoint/2010/main" val="335174293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514"/>
            <a:ext cx="8229600" cy="608231"/>
          </a:xfrm>
        </p:spPr>
        <p:txBody>
          <a:bodyPr>
            <a:normAutofit/>
          </a:bodyPr>
          <a:lstStyle/>
          <a:p>
            <a:r>
              <a:rPr lang="en-US" sz="3200" dirty="0" smtClean="0"/>
              <a:t>The Pi program: kernel</a:t>
            </a:r>
            <a:endParaRPr lang="en-US" sz="3200" dirty="0"/>
          </a:p>
        </p:txBody>
      </p:sp>
      <p:sp>
        <p:nvSpPr>
          <p:cNvPr id="3" name="TextBox 2"/>
          <p:cNvSpPr txBox="1"/>
          <p:nvPr/>
        </p:nvSpPr>
        <p:spPr>
          <a:xfrm>
            <a:off x="0" y="785571"/>
            <a:ext cx="3988677" cy="6247864"/>
          </a:xfrm>
          <a:prstGeom prst="rect">
            <a:avLst/>
          </a:prstGeom>
          <a:noFill/>
        </p:spPr>
        <p:txBody>
          <a:bodyPr wrap="square" rtlCol="0">
            <a:spAutoFit/>
          </a:bodyPr>
          <a:lstStyle/>
          <a:p>
            <a:r>
              <a:rPr lang="en-US" sz="1600" dirty="0"/>
              <a:t>void reduce</a:t>
            </a:r>
            <a:r>
              <a:rPr lang="en-US" sz="1600" dirty="0" smtClean="0"/>
              <a:t>(   __</a:t>
            </a:r>
            <a:r>
              <a:rPr lang="en-US" sz="1600" dirty="0"/>
              <a:t>local  float*, </a:t>
            </a:r>
            <a:endParaRPr lang="en-US" sz="1600" dirty="0" smtClean="0"/>
          </a:p>
          <a:p>
            <a:r>
              <a:rPr lang="en-US" sz="1600" dirty="0"/>
              <a:t> </a:t>
            </a:r>
            <a:r>
              <a:rPr lang="en-US" sz="1600" dirty="0" smtClean="0"/>
              <a:t>                     __global </a:t>
            </a:r>
            <a:r>
              <a:rPr lang="en-US" sz="1600" dirty="0"/>
              <a:t>float</a:t>
            </a:r>
            <a:r>
              <a:rPr lang="en-US" sz="1600" dirty="0" smtClean="0"/>
              <a:t>*);                    </a:t>
            </a:r>
            <a:endParaRPr lang="en-US" sz="1600" dirty="0"/>
          </a:p>
          <a:p>
            <a:endParaRPr lang="en-US" sz="1600" dirty="0"/>
          </a:p>
          <a:p>
            <a:r>
              <a:rPr lang="en-US" sz="1600" dirty="0"/>
              <a:t>__kernel void pi(                                          </a:t>
            </a:r>
          </a:p>
          <a:p>
            <a:r>
              <a:rPr lang="en-US" sz="1600" dirty="0"/>
              <a:t>   </a:t>
            </a:r>
            <a:r>
              <a:rPr lang="en-US" sz="1600" dirty="0" err="1"/>
              <a:t>const</a:t>
            </a:r>
            <a:r>
              <a:rPr lang="en-US" sz="1600" dirty="0"/>
              <a:t> </a:t>
            </a:r>
            <a:r>
              <a:rPr lang="en-US" sz="1600" dirty="0" err="1"/>
              <a:t>int</a:t>
            </a:r>
            <a:r>
              <a:rPr lang="en-US" sz="1600" dirty="0"/>
              <a:t>          niters,                              </a:t>
            </a:r>
          </a:p>
          <a:p>
            <a:r>
              <a:rPr lang="en-US" sz="1600" dirty="0"/>
              <a:t>   </a:t>
            </a:r>
            <a:r>
              <a:rPr lang="en-US" sz="1600" dirty="0" err="1"/>
              <a:t>const</a:t>
            </a:r>
            <a:r>
              <a:rPr lang="en-US" sz="1600" dirty="0"/>
              <a:t> float        </a:t>
            </a:r>
            <a:r>
              <a:rPr lang="en-US" sz="1600" dirty="0" err="1"/>
              <a:t>step_size</a:t>
            </a:r>
            <a:r>
              <a:rPr lang="en-US" sz="1600" dirty="0"/>
              <a:t>,                           </a:t>
            </a:r>
          </a:p>
          <a:p>
            <a:r>
              <a:rPr lang="en-US" sz="1600" dirty="0"/>
              <a:t>   __local  float*    </a:t>
            </a:r>
            <a:r>
              <a:rPr lang="en-US" sz="1600" dirty="0" err="1"/>
              <a:t>local_sums</a:t>
            </a:r>
            <a:r>
              <a:rPr lang="en-US" sz="1600" dirty="0"/>
              <a:t>,                          </a:t>
            </a:r>
          </a:p>
          <a:p>
            <a:r>
              <a:rPr lang="en-US" sz="1600" dirty="0"/>
              <a:t>   __global float*    </a:t>
            </a:r>
            <a:r>
              <a:rPr lang="en-US" sz="1600" dirty="0" err="1"/>
              <a:t>partial_sums</a:t>
            </a:r>
            <a:r>
              <a:rPr lang="en-US" sz="1600" dirty="0"/>
              <a:t>)                        </a:t>
            </a:r>
          </a:p>
          <a:p>
            <a:r>
              <a:rPr lang="en-US" sz="1600" dirty="0"/>
              <a:t>{                                                          </a:t>
            </a:r>
          </a:p>
          <a:p>
            <a:r>
              <a:rPr lang="en-US" sz="1600" dirty="0"/>
              <a:t>   </a:t>
            </a:r>
            <a:r>
              <a:rPr lang="en-US" sz="1600" dirty="0" err="1"/>
              <a:t>int</a:t>
            </a:r>
            <a:r>
              <a:rPr lang="en-US" sz="1600" dirty="0"/>
              <a:t> </a:t>
            </a:r>
            <a:r>
              <a:rPr lang="en-US" sz="1600" dirty="0" err="1"/>
              <a:t>num_wrk_items</a:t>
            </a:r>
            <a:r>
              <a:rPr lang="en-US" sz="1600" dirty="0"/>
              <a:t>  = </a:t>
            </a:r>
            <a:r>
              <a:rPr lang="en-US" sz="1600" dirty="0" err="1"/>
              <a:t>get_local_size</a:t>
            </a:r>
            <a:r>
              <a:rPr lang="en-US" sz="1600" dirty="0"/>
              <a:t>(0);                 </a:t>
            </a:r>
          </a:p>
          <a:p>
            <a:r>
              <a:rPr lang="en-US" sz="1600" dirty="0"/>
              <a:t>   </a:t>
            </a:r>
            <a:r>
              <a:rPr lang="en-US" sz="1600" dirty="0" err="1"/>
              <a:t>int</a:t>
            </a:r>
            <a:r>
              <a:rPr lang="en-US" sz="1600" dirty="0"/>
              <a:t> </a:t>
            </a:r>
            <a:r>
              <a:rPr lang="en-US" sz="1600" dirty="0" err="1"/>
              <a:t>local_id</a:t>
            </a:r>
            <a:r>
              <a:rPr lang="en-US" sz="1600" dirty="0"/>
              <a:t>       = </a:t>
            </a:r>
            <a:r>
              <a:rPr lang="en-US" sz="1600" dirty="0" err="1"/>
              <a:t>get_local_id</a:t>
            </a:r>
            <a:r>
              <a:rPr lang="en-US" sz="1600" dirty="0"/>
              <a:t>(0);                   </a:t>
            </a:r>
          </a:p>
          <a:p>
            <a:r>
              <a:rPr lang="en-US" sz="1600" dirty="0"/>
              <a:t>   </a:t>
            </a:r>
            <a:r>
              <a:rPr lang="en-US" sz="1600" dirty="0" err="1"/>
              <a:t>int</a:t>
            </a:r>
            <a:r>
              <a:rPr lang="en-US" sz="1600" dirty="0"/>
              <a:t> </a:t>
            </a:r>
            <a:r>
              <a:rPr lang="en-US" sz="1600" dirty="0" err="1"/>
              <a:t>group_id</a:t>
            </a:r>
            <a:r>
              <a:rPr lang="en-US" sz="1600" dirty="0"/>
              <a:t>       = </a:t>
            </a:r>
            <a:r>
              <a:rPr lang="en-US" sz="1600" dirty="0" err="1"/>
              <a:t>get_group_id</a:t>
            </a:r>
            <a:r>
              <a:rPr lang="en-US" sz="1600" dirty="0"/>
              <a:t>(0);                   </a:t>
            </a:r>
          </a:p>
          <a:p>
            <a:r>
              <a:rPr lang="en-US" sz="1600" dirty="0"/>
              <a:t>  </a:t>
            </a:r>
            <a:r>
              <a:rPr lang="en-US" sz="1600" dirty="0" smtClean="0"/>
              <a:t> </a:t>
            </a:r>
            <a:r>
              <a:rPr lang="en-US" sz="1600" dirty="0"/>
              <a:t>float x, </a:t>
            </a:r>
            <a:r>
              <a:rPr lang="en-US" sz="1600" dirty="0" err="1"/>
              <a:t>accum</a:t>
            </a:r>
            <a:r>
              <a:rPr lang="en-US" sz="1600" dirty="0"/>
              <a:t> = 0.0f;                              </a:t>
            </a:r>
          </a:p>
          <a:p>
            <a:r>
              <a:rPr lang="en-US" sz="1600" dirty="0"/>
              <a:t>   </a:t>
            </a:r>
            <a:r>
              <a:rPr lang="en-US" sz="1600" dirty="0" err="1"/>
              <a:t>int</a:t>
            </a:r>
            <a:r>
              <a:rPr lang="en-US" sz="1600" dirty="0"/>
              <a:t> </a:t>
            </a:r>
            <a:r>
              <a:rPr lang="en-US" sz="1600" dirty="0" err="1"/>
              <a:t>i,istart,iend</a:t>
            </a:r>
            <a:r>
              <a:rPr lang="en-US" sz="1600" dirty="0"/>
              <a:t>;                                      </a:t>
            </a:r>
          </a:p>
          <a:p>
            <a:r>
              <a:rPr lang="en-US" sz="1600" dirty="0"/>
              <a:t>   </a:t>
            </a:r>
          </a:p>
          <a:p>
            <a:r>
              <a:rPr lang="en-US" sz="1600" dirty="0"/>
              <a:t>   </a:t>
            </a:r>
            <a:r>
              <a:rPr lang="en-US" sz="1600" dirty="0" err="1"/>
              <a:t>istart</a:t>
            </a:r>
            <a:r>
              <a:rPr lang="en-US" sz="1600" dirty="0"/>
              <a:t> = </a:t>
            </a:r>
            <a:r>
              <a:rPr lang="en-US" sz="1600" dirty="0" smtClean="0"/>
              <a:t>  (</a:t>
            </a:r>
            <a:r>
              <a:rPr lang="en-US" sz="1600" dirty="0" err="1"/>
              <a:t>group_id</a:t>
            </a:r>
            <a:r>
              <a:rPr lang="en-US" sz="1600" dirty="0"/>
              <a:t> * </a:t>
            </a:r>
            <a:r>
              <a:rPr lang="en-US" sz="1600" dirty="0" err="1"/>
              <a:t>num_wrk_items</a:t>
            </a:r>
            <a:r>
              <a:rPr lang="en-US" sz="1600" dirty="0"/>
              <a:t> </a:t>
            </a:r>
            <a:endParaRPr lang="en-US" sz="1600" dirty="0" smtClean="0"/>
          </a:p>
          <a:p>
            <a:r>
              <a:rPr lang="en-US" sz="1600" dirty="0"/>
              <a:t> </a:t>
            </a:r>
            <a:r>
              <a:rPr lang="en-US" sz="1600" dirty="0" smtClean="0"/>
              <a:t>                                + </a:t>
            </a:r>
            <a:r>
              <a:rPr lang="en-US" sz="1600" dirty="0" err="1"/>
              <a:t>local_id</a:t>
            </a:r>
            <a:r>
              <a:rPr lang="en-US" sz="1600" dirty="0"/>
              <a:t>) * niters;</a:t>
            </a:r>
          </a:p>
          <a:p>
            <a:r>
              <a:rPr lang="en-US" sz="1600" dirty="0"/>
              <a:t>   </a:t>
            </a:r>
            <a:r>
              <a:rPr lang="en-US" sz="1600" dirty="0" err="1"/>
              <a:t>iend</a:t>
            </a:r>
            <a:r>
              <a:rPr lang="en-US" sz="1600" dirty="0"/>
              <a:t>   = </a:t>
            </a:r>
            <a:r>
              <a:rPr lang="en-US" sz="1600" dirty="0" err="1"/>
              <a:t>istart+niters</a:t>
            </a:r>
            <a:r>
              <a:rPr lang="en-US" sz="1600" dirty="0"/>
              <a:t>; </a:t>
            </a:r>
            <a:endParaRPr lang="en-US" sz="1600" dirty="0" smtClean="0"/>
          </a:p>
          <a:p>
            <a:endParaRPr lang="en-US" sz="1600" dirty="0"/>
          </a:p>
          <a:p>
            <a:r>
              <a:rPr lang="en-US" sz="1600" dirty="0" smtClean="0"/>
              <a:t>   for(i</a:t>
            </a:r>
            <a:r>
              <a:rPr lang="en-US" sz="1600" dirty="0"/>
              <a:t>= </a:t>
            </a:r>
            <a:r>
              <a:rPr lang="en-US" sz="1600" dirty="0" err="1"/>
              <a:t>istart</a:t>
            </a:r>
            <a:r>
              <a:rPr lang="en-US" sz="1600" dirty="0"/>
              <a:t>; i&lt;</a:t>
            </a:r>
            <a:r>
              <a:rPr lang="en-US" sz="1600" dirty="0" err="1"/>
              <a:t>iend</a:t>
            </a:r>
            <a:r>
              <a:rPr lang="en-US" sz="1600" dirty="0"/>
              <a:t>; i++){ </a:t>
            </a:r>
          </a:p>
          <a:p>
            <a:r>
              <a:rPr lang="en-US" sz="1600" dirty="0"/>
              <a:t>       x = (i+0.5f)*</a:t>
            </a:r>
            <a:r>
              <a:rPr lang="en-US" sz="1600" dirty="0" err="1"/>
              <a:t>step_size</a:t>
            </a:r>
            <a:r>
              <a:rPr lang="en-US" sz="1600" dirty="0"/>
              <a:t>;   </a:t>
            </a:r>
          </a:p>
          <a:p>
            <a:r>
              <a:rPr lang="en-US" sz="1600" dirty="0"/>
              <a:t>       </a:t>
            </a:r>
            <a:r>
              <a:rPr lang="en-US" sz="1600" dirty="0" err="1"/>
              <a:t>accum</a:t>
            </a:r>
            <a:r>
              <a:rPr lang="en-US" sz="1600" dirty="0"/>
              <a:t> += 4.0f/(1.0f+x*x);  </a:t>
            </a:r>
          </a:p>
          <a:p>
            <a:r>
              <a:rPr lang="en-US" sz="1600" dirty="0"/>
              <a:t>   } </a:t>
            </a:r>
          </a:p>
          <a:p>
            <a:r>
              <a:rPr lang="en-US" sz="1600" dirty="0" smtClean="0"/>
              <a:t> </a:t>
            </a:r>
            <a:endParaRPr lang="en-US" sz="1600" dirty="0"/>
          </a:p>
          <a:p>
            <a:endParaRPr lang="en-US" sz="1600" dirty="0"/>
          </a:p>
        </p:txBody>
      </p:sp>
      <p:sp>
        <p:nvSpPr>
          <p:cNvPr id="4" name="TextBox 3"/>
          <p:cNvSpPr txBox="1"/>
          <p:nvPr/>
        </p:nvSpPr>
        <p:spPr>
          <a:xfrm>
            <a:off x="4240926" y="785571"/>
            <a:ext cx="4556233" cy="6001643"/>
          </a:xfrm>
          <a:prstGeom prst="rect">
            <a:avLst/>
          </a:prstGeom>
          <a:noFill/>
        </p:spPr>
        <p:txBody>
          <a:bodyPr wrap="square" rtlCol="0">
            <a:spAutoFit/>
          </a:bodyPr>
          <a:lstStyle/>
          <a:p>
            <a:r>
              <a:rPr lang="en-US" sz="1600" dirty="0" smtClean="0"/>
              <a:t>   </a:t>
            </a:r>
            <a:endParaRPr lang="en-US" sz="1600" dirty="0"/>
          </a:p>
          <a:p>
            <a:r>
              <a:rPr lang="en-US" sz="1600" dirty="0"/>
              <a:t>   </a:t>
            </a:r>
            <a:r>
              <a:rPr lang="en-US" sz="1600" dirty="0" err="1"/>
              <a:t>local_sums</a:t>
            </a:r>
            <a:r>
              <a:rPr lang="en-US" sz="1600" dirty="0"/>
              <a:t>[</a:t>
            </a:r>
            <a:r>
              <a:rPr lang="en-US" sz="1600" dirty="0" err="1"/>
              <a:t>local_id</a:t>
            </a:r>
            <a:r>
              <a:rPr lang="en-US" sz="1600" dirty="0"/>
              <a:t>] = </a:t>
            </a:r>
            <a:r>
              <a:rPr lang="en-US" sz="1600" dirty="0" err="1"/>
              <a:t>accum</a:t>
            </a:r>
            <a:r>
              <a:rPr lang="en-US" sz="1600" dirty="0"/>
              <a:t>;</a:t>
            </a:r>
          </a:p>
          <a:p>
            <a:r>
              <a:rPr lang="en-US" sz="1600" dirty="0"/>
              <a:t>   barrier(CLK_LOCAL_MEM_FENCE);</a:t>
            </a:r>
          </a:p>
          <a:p>
            <a:r>
              <a:rPr lang="en-US" sz="1600" dirty="0"/>
              <a:t>   </a:t>
            </a:r>
          </a:p>
          <a:p>
            <a:r>
              <a:rPr lang="en-US" sz="1600" dirty="0"/>
              <a:t>   reduce(</a:t>
            </a:r>
            <a:r>
              <a:rPr lang="en-US" sz="1600" dirty="0" err="1"/>
              <a:t>local_sums</a:t>
            </a:r>
            <a:r>
              <a:rPr lang="en-US" sz="1600" dirty="0"/>
              <a:t>, </a:t>
            </a:r>
            <a:r>
              <a:rPr lang="en-US" sz="1600" dirty="0" err="1"/>
              <a:t>partial_sums</a:t>
            </a:r>
            <a:r>
              <a:rPr lang="en-US" sz="1600" dirty="0"/>
              <a:t>);                  </a:t>
            </a:r>
          </a:p>
          <a:p>
            <a:r>
              <a:rPr lang="en-US" sz="1600" dirty="0"/>
              <a:t>}</a:t>
            </a:r>
          </a:p>
          <a:p>
            <a:endParaRPr lang="en-US" sz="1600" dirty="0"/>
          </a:p>
          <a:p>
            <a:r>
              <a:rPr lang="en-US" sz="1600" dirty="0"/>
              <a:t>void reduce(  </a:t>
            </a:r>
            <a:r>
              <a:rPr lang="en-US" sz="1600" dirty="0" smtClean="0"/>
              <a:t>    __</a:t>
            </a:r>
            <a:r>
              <a:rPr lang="en-US" sz="1600" dirty="0"/>
              <a:t>local  float*    </a:t>
            </a:r>
            <a:r>
              <a:rPr lang="en-US" sz="1600" dirty="0" err="1"/>
              <a:t>local_sums</a:t>
            </a:r>
            <a:r>
              <a:rPr lang="en-US" sz="1600" dirty="0"/>
              <a:t>,                          </a:t>
            </a:r>
          </a:p>
          <a:p>
            <a:r>
              <a:rPr lang="en-US" sz="1600" dirty="0"/>
              <a:t>  </a:t>
            </a:r>
            <a:r>
              <a:rPr lang="en-US" sz="1600" dirty="0" smtClean="0"/>
              <a:t>                       </a:t>
            </a:r>
            <a:r>
              <a:rPr lang="en-US" sz="1600" dirty="0"/>
              <a:t>__global float*    </a:t>
            </a:r>
            <a:r>
              <a:rPr lang="en-US" sz="1600" dirty="0" err="1"/>
              <a:t>partial_sums</a:t>
            </a:r>
            <a:r>
              <a:rPr lang="en-US" sz="1600" dirty="0"/>
              <a:t>)                        </a:t>
            </a:r>
          </a:p>
          <a:p>
            <a:r>
              <a:rPr lang="en-US" sz="1600" dirty="0"/>
              <a:t>{                                                          </a:t>
            </a:r>
          </a:p>
          <a:p>
            <a:r>
              <a:rPr lang="en-US" sz="1600" dirty="0"/>
              <a:t>   </a:t>
            </a:r>
            <a:r>
              <a:rPr lang="en-US" sz="1600" dirty="0" err="1"/>
              <a:t>int</a:t>
            </a:r>
            <a:r>
              <a:rPr lang="en-US" sz="1600" dirty="0"/>
              <a:t> </a:t>
            </a:r>
            <a:r>
              <a:rPr lang="en-US" sz="1600" dirty="0" err="1"/>
              <a:t>num_wrk_items</a:t>
            </a:r>
            <a:r>
              <a:rPr lang="en-US" sz="1600" dirty="0"/>
              <a:t>  = </a:t>
            </a:r>
            <a:r>
              <a:rPr lang="en-US" sz="1600" dirty="0" err="1"/>
              <a:t>get_local_size</a:t>
            </a:r>
            <a:r>
              <a:rPr lang="en-US" sz="1600" dirty="0"/>
              <a:t>(0);                 </a:t>
            </a:r>
          </a:p>
          <a:p>
            <a:r>
              <a:rPr lang="en-US" sz="1600" dirty="0"/>
              <a:t>   </a:t>
            </a:r>
            <a:r>
              <a:rPr lang="en-US" sz="1600" dirty="0" err="1"/>
              <a:t>int</a:t>
            </a:r>
            <a:r>
              <a:rPr lang="en-US" sz="1600" dirty="0"/>
              <a:t> </a:t>
            </a:r>
            <a:r>
              <a:rPr lang="en-US" sz="1600" dirty="0" err="1"/>
              <a:t>local_id</a:t>
            </a:r>
            <a:r>
              <a:rPr lang="en-US" sz="1600" dirty="0"/>
              <a:t>       = </a:t>
            </a:r>
            <a:r>
              <a:rPr lang="en-US" sz="1600" dirty="0" err="1"/>
              <a:t>get_local_id</a:t>
            </a:r>
            <a:r>
              <a:rPr lang="en-US" sz="1600" dirty="0"/>
              <a:t>(0);                   </a:t>
            </a:r>
          </a:p>
          <a:p>
            <a:r>
              <a:rPr lang="en-US" sz="1600" dirty="0"/>
              <a:t>   </a:t>
            </a:r>
            <a:r>
              <a:rPr lang="en-US" sz="1600" dirty="0" err="1"/>
              <a:t>int</a:t>
            </a:r>
            <a:r>
              <a:rPr lang="en-US" sz="1600" dirty="0"/>
              <a:t> </a:t>
            </a:r>
            <a:r>
              <a:rPr lang="en-US" sz="1600" dirty="0" err="1"/>
              <a:t>group_id</a:t>
            </a:r>
            <a:r>
              <a:rPr lang="en-US" sz="1600" dirty="0"/>
              <a:t>       = </a:t>
            </a:r>
            <a:r>
              <a:rPr lang="en-US" sz="1600" dirty="0" err="1"/>
              <a:t>get_group_id</a:t>
            </a:r>
            <a:r>
              <a:rPr lang="en-US" sz="1600" dirty="0"/>
              <a:t>(0);                   </a:t>
            </a:r>
          </a:p>
          <a:p>
            <a:r>
              <a:rPr lang="en-US" sz="1600" dirty="0"/>
              <a:t>   </a:t>
            </a:r>
          </a:p>
          <a:p>
            <a:r>
              <a:rPr lang="en-US" sz="1600" dirty="0"/>
              <a:t>   float sum;     </a:t>
            </a:r>
            <a:r>
              <a:rPr lang="en-US" sz="1600" dirty="0" smtClean="0"/>
              <a:t> </a:t>
            </a:r>
            <a:r>
              <a:rPr lang="en-US" sz="1600" dirty="0" err="1" smtClean="0"/>
              <a:t>int</a:t>
            </a:r>
            <a:r>
              <a:rPr lang="en-US" sz="1600" dirty="0" smtClean="0"/>
              <a:t> </a:t>
            </a:r>
            <a:r>
              <a:rPr lang="en-US" sz="1600" dirty="0"/>
              <a:t>i;                                      </a:t>
            </a:r>
          </a:p>
          <a:p>
            <a:r>
              <a:rPr lang="en-US" sz="1600" dirty="0"/>
              <a:t>   </a:t>
            </a:r>
          </a:p>
          <a:p>
            <a:r>
              <a:rPr lang="en-US" sz="1600" dirty="0"/>
              <a:t>   if (</a:t>
            </a:r>
            <a:r>
              <a:rPr lang="en-US" sz="1600" dirty="0" err="1"/>
              <a:t>local_id</a:t>
            </a:r>
            <a:r>
              <a:rPr lang="en-US" sz="1600" dirty="0"/>
              <a:t> == 0) {                      </a:t>
            </a:r>
          </a:p>
          <a:p>
            <a:r>
              <a:rPr lang="en-US" sz="1600" dirty="0"/>
              <a:t>      sum = 0.0f;                            </a:t>
            </a:r>
          </a:p>
          <a:p>
            <a:r>
              <a:rPr lang="en-US" sz="1600" dirty="0"/>
              <a:t>   </a:t>
            </a:r>
            <a:r>
              <a:rPr lang="en-US" sz="1600" dirty="0" smtClean="0"/>
              <a:t>      </a:t>
            </a:r>
            <a:r>
              <a:rPr lang="en-US" sz="1600" dirty="0"/>
              <a:t>for (i=0; i&lt;</a:t>
            </a:r>
            <a:r>
              <a:rPr lang="en-US" sz="1600" dirty="0" err="1"/>
              <a:t>num_wrk_items</a:t>
            </a:r>
            <a:r>
              <a:rPr lang="en-US" sz="1600" dirty="0"/>
              <a:t>; i++) {        </a:t>
            </a:r>
          </a:p>
          <a:p>
            <a:r>
              <a:rPr lang="en-US" sz="1600" dirty="0"/>
              <a:t>          sum += </a:t>
            </a:r>
            <a:r>
              <a:rPr lang="en-US" sz="1600" dirty="0" err="1"/>
              <a:t>local_sums</a:t>
            </a:r>
            <a:r>
              <a:rPr lang="en-US" sz="1600" dirty="0"/>
              <a:t>[i];             </a:t>
            </a:r>
          </a:p>
          <a:p>
            <a:r>
              <a:rPr lang="en-US" sz="1600" dirty="0"/>
              <a:t>      }                                     </a:t>
            </a:r>
          </a:p>
          <a:p>
            <a:r>
              <a:rPr lang="en-US" sz="1600" dirty="0"/>
              <a:t>  </a:t>
            </a:r>
            <a:r>
              <a:rPr lang="en-US" sz="1600" dirty="0" smtClean="0"/>
              <a:t>      </a:t>
            </a:r>
            <a:r>
              <a:rPr lang="en-US" sz="1600" dirty="0" err="1"/>
              <a:t>partial_sums</a:t>
            </a:r>
            <a:r>
              <a:rPr lang="en-US" sz="1600" dirty="0"/>
              <a:t>[</a:t>
            </a:r>
            <a:r>
              <a:rPr lang="en-US" sz="1600" dirty="0" err="1"/>
              <a:t>group_id</a:t>
            </a:r>
            <a:r>
              <a:rPr lang="en-US" sz="1600" dirty="0"/>
              <a:t>] = sum;         </a:t>
            </a:r>
          </a:p>
          <a:p>
            <a:r>
              <a:rPr lang="en-US" sz="1600" dirty="0"/>
              <a:t>   }</a:t>
            </a:r>
          </a:p>
          <a:p>
            <a:r>
              <a:rPr lang="en-US" sz="1600" dirty="0" smtClean="0"/>
              <a:t>}</a:t>
            </a:r>
            <a:endParaRPr lang="en-US" sz="1600" dirty="0"/>
          </a:p>
        </p:txBody>
      </p:sp>
      <p:cxnSp>
        <p:nvCxnSpPr>
          <p:cNvPr id="6" name="Straight Connector 5"/>
          <p:cNvCxnSpPr/>
          <p:nvPr/>
        </p:nvCxnSpPr>
        <p:spPr>
          <a:xfrm>
            <a:off x="4114800" y="1040524"/>
            <a:ext cx="0" cy="558099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20070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280"/>
            <a:ext cx="8229600" cy="702824"/>
          </a:xfrm>
        </p:spPr>
        <p:txBody>
          <a:bodyPr>
            <a:normAutofit/>
          </a:bodyPr>
          <a:lstStyle/>
          <a:p>
            <a:r>
              <a:rPr lang="en-US" sz="3200" dirty="0"/>
              <a:t>The Pi program: </a:t>
            </a:r>
            <a:r>
              <a:rPr lang="en-US" sz="3200" dirty="0" smtClean="0"/>
              <a:t>Host (1/2)</a:t>
            </a:r>
            <a:endParaRPr lang="en-US" sz="3200" dirty="0"/>
          </a:p>
        </p:txBody>
      </p:sp>
      <p:sp>
        <p:nvSpPr>
          <p:cNvPr id="3" name="TextBox 2"/>
          <p:cNvSpPr txBox="1"/>
          <p:nvPr/>
        </p:nvSpPr>
        <p:spPr>
          <a:xfrm>
            <a:off x="299544" y="867103"/>
            <a:ext cx="8844455" cy="5755422"/>
          </a:xfrm>
          <a:prstGeom prst="rect">
            <a:avLst/>
          </a:prstGeom>
          <a:noFill/>
        </p:spPr>
        <p:txBody>
          <a:bodyPr wrap="square" rtlCol="0">
            <a:spAutoFit/>
          </a:bodyPr>
          <a:lstStyle/>
          <a:p>
            <a:r>
              <a:rPr lang="en-US" sz="1600" dirty="0" smtClean="0"/>
              <a:t>// various include files (not shown)</a:t>
            </a:r>
            <a:endParaRPr lang="en-US" sz="1600" dirty="0"/>
          </a:p>
          <a:p>
            <a:r>
              <a:rPr lang="en-US" sz="1600" dirty="0" smtClean="0"/>
              <a:t>#</a:t>
            </a:r>
            <a:r>
              <a:rPr lang="en-US" sz="1600" dirty="0"/>
              <a:t>define INSTEPS (512*512*512)</a:t>
            </a:r>
          </a:p>
          <a:p>
            <a:r>
              <a:rPr lang="en-US" sz="1600" dirty="0"/>
              <a:t>#define ITERS (262144)</a:t>
            </a:r>
          </a:p>
          <a:p>
            <a:endParaRPr lang="en-US" sz="1600" dirty="0"/>
          </a:p>
          <a:p>
            <a:r>
              <a:rPr lang="en-US" sz="1600" dirty="0" err="1"/>
              <a:t>int</a:t>
            </a:r>
            <a:r>
              <a:rPr lang="en-US" sz="1600" dirty="0"/>
              <a:t> main(void)</a:t>
            </a:r>
          </a:p>
          <a:p>
            <a:r>
              <a:rPr lang="en-US" sz="1600" dirty="0"/>
              <a:t>{</a:t>
            </a:r>
          </a:p>
          <a:p>
            <a:r>
              <a:rPr lang="en-US" sz="1600" dirty="0"/>
              <a:t>   </a:t>
            </a:r>
            <a:r>
              <a:rPr lang="en-US" sz="1600" dirty="0" smtClean="0"/>
              <a:t>float </a:t>
            </a:r>
            <a:r>
              <a:rPr lang="en-US" sz="1600" dirty="0"/>
              <a:t>*</a:t>
            </a:r>
            <a:r>
              <a:rPr lang="en-US" sz="1600" dirty="0" err="1"/>
              <a:t>h_psum</a:t>
            </a:r>
            <a:r>
              <a:rPr lang="en-US" sz="1600" dirty="0"/>
              <a:t>;	</a:t>
            </a:r>
            <a:r>
              <a:rPr lang="en-US" sz="1600" dirty="0" smtClean="0"/>
              <a:t> </a:t>
            </a:r>
          </a:p>
          <a:p>
            <a:r>
              <a:rPr lang="en-US" sz="1600" dirty="0" smtClean="0"/>
              <a:t>   </a:t>
            </a:r>
            <a:r>
              <a:rPr lang="en-US" sz="1600" dirty="0" err="1" smtClean="0"/>
              <a:t>int</a:t>
            </a:r>
            <a:r>
              <a:rPr lang="en-US" sz="1600" dirty="0" smtClean="0"/>
              <a:t> </a:t>
            </a:r>
            <a:r>
              <a:rPr lang="en-US" sz="1600" dirty="0" err="1" smtClean="0"/>
              <a:t>in_nsteps</a:t>
            </a:r>
            <a:r>
              <a:rPr lang="en-US" sz="1600" dirty="0" smtClean="0"/>
              <a:t> = INSTEPS;	  </a:t>
            </a:r>
          </a:p>
          <a:p>
            <a:r>
              <a:rPr lang="en-US" sz="1600" dirty="0" smtClean="0"/>
              <a:t>   </a:t>
            </a:r>
            <a:r>
              <a:rPr lang="en-US" sz="1600" dirty="0" err="1" smtClean="0"/>
              <a:t>int</a:t>
            </a:r>
            <a:r>
              <a:rPr lang="en-US" sz="1600" dirty="0" smtClean="0"/>
              <a:t> </a:t>
            </a:r>
            <a:r>
              <a:rPr lang="en-US" sz="1600" dirty="0"/>
              <a:t>niters = ITERS</a:t>
            </a:r>
            <a:r>
              <a:rPr lang="en-US" sz="1600" dirty="0" smtClean="0"/>
              <a:t>; </a:t>
            </a:r>
            <a:endParaRPr lang="en-US" sz="1600" dirty="0"/>
          </a:p>
          <a:p>
            <a:r>
              <a:rPr lang="en-US" sz="1600" dirty="0"/>
              <a:t>   </a:t>
            </a:r>
            <a:r>
              <a:rPr lang="en-US" sz="1600" dirty="0" err="1" smtClean="0"/>
              <a:t>int</a:t>
            </a:r>
            <a:r>
              <a:rPr lang="en-US" sz="1600" dirty="0" smtClean="0"/>
              <a:t> </a:t>
            </a:r>
            <a:r>
              <a:rPr lang="en-US" sz="1600" dirty="0" err="1"/>
              <a:t>nsteps</a:t>
            </a:r>
            <a:r>
              <a:rPr lang="en-US" sz="1600" dirty="0"/>
              <a:t>;</a:t>
            </a:r>
          </a:p>
          <a:p>
            <a:r>
              <a:rPr lang="en-US" sz="1600" dirty="0"/>
              <a:t>   </a:t>
            </a:r>
            <a:r>
              <a:rPr lang="en-US" sz="1600" dirty="0" smtClean="0"/>
              <a:t>float </a:t>
            </a:r>
            <a:r>
              <a:rPr lang="en-US" sz="1600" dirty="0" err="1"/>
              <a:t>step_size</a:t>
            </a:r>
            <a:r>
              <a:rPr lang="en-US" sz="1600" dirty="0"/>
              <a:t>;</a:t>
            </a:r>
          </a:p>
          <a:p>
            <a:r>
              <a:rPr lang="en-US" sz="1600" dirty="0"/>
              <a:t>   </a:t>
            </a:r>
            <a:r>
              <a:rPr lang="en-US" sz="1600" dirty="0" smtClean="0"/>
              <a:t>::</a:t>
            </a:r>
            <a:r>
              <a:rPr lang="en-US" sz="1600" dirty="0" err="1"/>
              <a:t>size_t</a:t>
            </a:r>
            <a:r>
              <a:rPr lang="en-US" sz="1600" dirty="0"/>
              <a:t> </a:t>
            </a:r>
            <a:r>
              <a:rPr lang="en-US" sz="1600" dirty="0" err="1"/>
              <a:t>nwork_groups</a:t>
            </a:r>
            <a:r>
              <a:rPr lang="en-US" sz="1600" dirty="0"/>
              <a:t>;</a:t>
            </a:r>
          </a:p>
          <a:p>
            <a:r>
              <a:rPr lang="en-US" sz="1600" dirty="0"/>
              <a:t>   </a:t>
            </a:r>
            <a:r>
              <a:rPr lang="en-US" sz="1600" dirty="0" smtClean="0"/>
              <a:t>::</a:t>
            </a:r>
            <a:r>
              <a:rPr lang="en-US" sz="1600" dirty="0" err="1"/>
              <a:t>size_t</a:t>
            </a:r>
            <a:r>
              <a:rPr lang="en-US" sz="1600" dirty="0"/>
              <a:t> </a:t>
            </a:r>
            <a:r>
              <a:rPr lang="en-US" sz="1600" dirty="0" err="1"/>
              <a:t>max_size</a:t>
            </a:r>
            <a:r>
              <a:rPr lang="en-US" sz="1600" dirty="0"/>
              <a:t>, </a:t>
            </a:r>
            <a:r>
              <a:rPr lang="en-US" sz="1600" dirty="0" err="1"/>
              <a:t>work_group_size</a:t>
            </a:r>
            <a:r>
              <a:rPr lang="en-US" sz="1600" dirty="0"/>
              <a:t> = 8;</a:t>
            </a:r>
          </a:p>
          <a:p>
            <a:r>
              <a:rPr lang="en-US" sz="1600" dirty="0"/>
              <a:t>   </a:t>
            </a:r>
            <a:r>
              <a:rPr lang="en-US" sz="1600" dirty="0" smtClean="0"/>
              <a:t>float </a:t>
            </a:r>
            <a:r>
              <a:rPr lang="en-US" sz="1600" dirty="0" err="1"/>
              <a:t>pi_res</a:t>
            </a:r>
            <a:r>
              <a:rPr lang="en-US" sz="1600" dirty="0"/>
              <a:t>;</a:t>
            </a:r>
          </a:p>
          <a:p>
            <a:r>
              <a:rPr lang="en-US" sz="1600" dirty="0" smtClean="0"/>
              <a:t>   cl</a:t>
            </a:r>
            <a:r>
              <a:rPr lang="en-US" sz="1600" dirty="0"/>
              <a:t>::Buffer </a:t>
            </a:r>
            <a:r>
              <a:rPr lang="en-US" sz="1600" dirty="0" err="1"/>
              <a:t>d_partial_sums</a:t>
            </a:r>
            <a:r>
              <a:rPr lang="en-US" sz="1600" dirty="0"/>
              <a:t>;</a:t>
            </a:r>
          </a:p>
          <a:p>
            <a:endParaRPr lang="en-US" sz="1600" dirty="0"/>
          </a:p>
          <a:p>
            <a:r>
              <a:rPr lang="en-US" sz="1600" dirty="0" smtClean="0"/>
              <a:t>  cl</a:t>
            </a:r>
            <a:r>
              <a:rPr lang="en-US" sz="1600" dirty="0"/>
              <a:t>::Context context(DEVICE);</a:t>
            </a:r>
          </a:p>
          <a:p>
            <a:r>
              <a:rPr lang="en-US" sz="1600" dirty="0" smtClean="0"/>
              <a:t>  cl</a:t>
            </a:r>
            <a:r>
              <a:rPr lang="en-US" sz="1600" dirty="0"/>
              <a:t>::Program program(context, </a:t>
            </a:r>
            <a:r>
              <a:rPr lang="en-US" sz="1600" dirty="0" err="1"/>
              <a:t>util</a:t>
            </a:r>
            <a:r>
              <a:rPr lang="en-US" sz="1600" dirty="0"/>
              <a:t>::</a:t>
            </a:r>
            <a:r>
              <a:rPr lang="en-US" sz="1600" dirty="0" err="1"/>
              <a:t>loadProgram</a:t>
            </a:r>
            <a:r>
              <a:rPr lang="en-US" sz="1600" dirty="0"/>
              <a:t>("pi_ocl.cl"), true);</a:t>
            </a:r>
          </a:p>
          <a:p>
            <a:r>
              <a:rPr lang="en-US" sz="1600" dirty="0" smtClean="0"/>
              <a:t>  cl</a:t>
            </a:r>
            <a:r>
              <a:rPr lang="en-US" sz="1600" dirty="0"/>
              <a:t>::</a:t>
            </a:r>
            <a:r>
              <a:rPr lang="en-US" sz="1600" dirty="0" err="1"/>
              <a:t>CommandQueue</a:t>
            </a:r>
            <a:r>
              <a:rPr lang="en-US" sz="1600" dirty="0"/>
              <a:t> queue(context);</a:t>
            </a:r>
          </a:p>
          <a:p>
            <a:r>
              <a:rPr lang="en-US" sz="1600" dirty="0" smtClean="0"/>
              <a:t>  cl</a:t>
            </a:r>
            <a:r>
              <a:rPr lang="en-US" sz="1600" dirty="0"/>
              <a:t>::Kernel </a:t>
            </a:r>
            <a:r>
              <a:rPr lang="en-US" sz="1600" dirty="0" err="1"/>
              <a:t>ko_pi</a:t>
            </a:r>
            <a:r>
              <a:rPr lang="en-US" sz="1600" dirty="0"/>
              <a:t>(program, "pi");</a:t>
            </a:r>
          </a:p>
          <a:p>
            <a:r>
              <a:rPr lang="en-US" sz="1600" dirty="0" smtClean="0"/>
              <a:t> </a:t>
            </a:r>
            <a:endParaRPr lang="en-US" sz="1600" dirty="0"/>
          </a:p>
          <a:p>
            <a:r>
              <a:rPr lang="en-US" sz="1600" dirty="0"/>
              <a:t> </a:t>
            </a:r>
            <a:r>
              <a:rPr lang="en-US" sz="1600" dirty="0" smtClean="0"/>
              <a:t> </a:t>
            </a:r>
            <a:r>
              <a:rPr lang="en-US" sz="1600" dirty="0" err="1"/>
              <a:t>std</a:t>
            </a:r>
            <a:r>
              <a:rPr lang="en-US" sz="1600" dirty="0"/>
              <a:t>::vector&lt;cl::Device&gt; devices = </a:t>
            </a:r>
            <a:r>
              <a:rPr lang="en-US" sz="1600" dirty="0" err="1"/>
              <a:t>context.getInfo</a:t>
            </a:r>
            <a:r>
              <a:rPr lang="en-US" sz="1600" dirty="0"/>
              <a:t>&lt;CL_CONTEXT_DEVICES&gt;();</a:t>
            </a:r>
          </a:p>
          <a:p>
            <a:r>
              <a:rPr lang="en-US" sz="1600" dirty="0"/>
              <a:t>  </a:t>
            </a:r>
            <a:r>
              <a:rPr lang="en-US" sz="1600" dirty="0" smtClean="0"/>
              <a:t>cl</a:t>
            </a:r>
            <a:r>
              <a:rPr lang="en-US" sz="1600" dirty="0"/>
              <a:t>::Device </a:t>
            </a:r>
            <a:r>
              <a:rPr lang="en-US" sz="1600" dirty="0" err="1"/>
              <a:t>device</a:t>
            </a:r>
            <a:r>
              <a:rPr lang="en-US" sz="1600" dirty="0"/>
              <a:t> = devices[0</a:t>
            </a:r>
            <a:r>
              <a:rPr lang="en-US" sz="1600" dirty="0" smtClean="0"/>
              <a:t>];</a:t>
            </a:r>
            <a:endParaRPr lang="en-US" sz="1600" dirty="0"/>
          </a:p>
        </p:txBody>
      </p:sp>
      <p:sp>
        <p:nvSpPr>
          <p:cNvPr id="4" name="TextBox 3"/>
          <p:cNvSpPr txBox="1"/>
          <p:nvPr/>
        </p:nvSpPr>
        <p:spPr>
          <a:xfrm>
            <a:off x="4303987" y="1652898"/>
            <a:ext cx="4508937" cy="2677656"/>
          </a:xfrm>
          <a:prstGeom prst="rect">
            <a:avLst/>
          </a:prstGeom>
          <a:solidFill>
            <a:schemeClr val="bg1"/>
          </a:solidFill>
          <a:ln w="25400">
            <a:solidFill>
              <a:schemeClr val="accent1">
                <a:shade val="95000"/>
                <a:satMod val="105000"/>
              </a:schemeClr>
            </a:solidFill>
          </a:ln>
        </p:spPr>
        <p:txBody>
          <a:bodyPr wrap="square" rtlCol="0">
            <a:spAutoFit/>
          </a:bodyPr>
          <a:lstStyle/>
          <a:p>
            <a:pPr algn="ctr"/>
            <a:r>
              <a:rPr lang="en-US" dirty="0" smtClean="0">
                <a:solidFill>
                  <a:srgbClr val="002060"/>
                </a:solidFill>
              </a:rPr>
              <a:t>This host program is more complicated than the others since we query the system to find the best match between the total number of integration steps and the preferred work-group size.</a:t>
            </a:r>
            <a:endParaRPr lang="en-US" dirty="0">
              <a:solidFill>
                <a:srgbClr val="002060"/>
              </a:solidFill>
            </a:endParaRPr>
          </a:p>
        </p:txBody>
      </p:sp>
    </p:spTree>
    <p:extLst>
      <p:ext uri="{BB962C8B-B14F-4D97-AF65-F5344CB8AC3E}">
        <p14:creationId xmlns:p14="http://schemas.microsoft.com/office/powerpoint/2010/main" val="47274299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2824"/>
          </a:xfrm>
        </p:spPr>
        <p:txBody>
          <a:bodyPr>
            <a:normAutofit/>
          </a:bodyPr>
          <a:lstStyle/>
          <a:p>
            <a:r>
              <a:rPr lang="en-US" sz="3200" dirty="0"/>
              <a:t>The Pi program: </a:t>
            </a:r>
            <a:r>
              <a:rPr lang="en-US" sz="3200" dirty="0" smtClean="0"/>
              <a:t>Host (2/2)</a:t>
            </a:r>
            <a:endParaRPr lang="en-US" sz="3200" dirty="0"/>
          </a:p>
        </p:txBody>
      </p:sp>
      <p:sp>
        <p:nvSpPr>
          <p:cNvPr id="3" name="TextBox 2"/>
          <p:cNvSpPr txBox="1"/>
          <p:nvPr/>
        </p:nvSpPr>
        <p:spPr>
          <a:xfrm>
            <a:off x="126123" y="630621"/>
            <a:ext cx="9017877" cy="5970865"/>
          </a:xfrm>
          <a:prstGeom prst="rect">
            <a:avLst/>
          </a:prstGeom>
          <a:noFill/>
        </p:spPr>
        <p:txBody>
          <a:bodyPr wrap="square" rtlCol="0">
            <a:spAutoFit/>
          </a:bodyPr>
          <a:lstStyle/>
          <a:p>
            <a:r>
              <a:rPr lang="en-US" sz="1600" b="1" dirty="0" smtClean="0">
                <a:solidFill>
                  <a:srgbClr val="943634"/>
                </a:solidFill>
              </a:rPr>
              <a:t>  // </a:t>
            </a:r>
            <a:r>
              <a:rPr lang="en-US" sz="1600" b="1" dirty="0">
                <a:solidFill>
                  <a:srgbClr val="943634"/>
                </a:solidFill>
              </a:rPr>
              <a:t>Get the </a:t>
            </a:r>
            <a:r>
              <a:rPr lang="en-US" sz="1600" b="1" dirty="0" smtClean="0">
                <a:solidFill>
                  <a:srgbClr val="943634"/>
                </a:solidFill>
              </a:rPr>
              <a:t>devices preferred work </a:t>
            </a:r>
            <a:r>
              <a:rPr lang="en-US" sz="1600" b="1" dirty="0">
                <a:solidFill>
                  <a:srgbClr val="943634"/>
                </a:solidFill>
              </a:rPr>
              <a:t>group size</a:t>
            </a:r>
          </a:p>
          <a:p>
            <a:r>
              <a:rPr lang="en-US" sz="1600" b="1" dirty="0" smtClean="0">
                <a:solidFill>
                  <a:srgbClr val="943634"/>
                </a:solidFill>
              </a:rPr>
              <a:t> </a:t>
            </a:r>
            <a:r>
              <a:rPr lang="en-US" sz="1600" b="1" dirty="0" err="1" smtClean="0">
                <a:solidFill>
                  <a:srgbClr val="943634"/>
                </a:solidFill>
              </a:rPr>
              <a:t>work_group_size</a:t>
            </a:r>
            <a:r>
              <a:rPr lang="en-US" sz="1600" b="1" dirty="0" smtClean="0">
                <a:solidFill>
                  <a:srgbClr val="943634"/>
                </a:solidFill>
              </a:rPr>
              <a:t> </a:t>
            </a:r>
            <a:r>
              <a:rPr lang="en-US" sz="1600" b="1" dirty="0">
                <a:solidFill>
                  <a:srgbClr val="943634"/>
                </a:solidFill>
              </a:rPr>
              <a:t>= </a:t>
            </a:r>
            <a:r>
              <a:rPr lang="en-US" sz="1600" b="1" dirty="0" err="1">
                <a:solidFill>
                  <a:srgbClr val="943634"/>
                </a:solidFill>
              </a:rPr>
              <a:t>ko_pi.getWorkGroupInfo</a:t>
            </a:r>
            <a:r>
              <a:rPr lang="en-US" sz="1600" b="1" dirty="0">
                <a:solidFill>
                  <a:srgbClr val="943634"/>
                </a:solidFill>
              </a:rPr>
              <a:t>&lt;CL_KERNEL_WORK_GROUP_SIZE&gt;(device</a:t>
            </a:r>
            <a:r>
              <a:rPr lang="en-US" sz="1600" b="1" dirty="0" smtClean="0">
                <a:solidFill>
                  <a:srgbClr val="943634"/>
                </a:solidFill>
              </a:rPr>
              <a:t>);</a:t>
            </a:r>
          </a:p>
          <a:p>
            <a:endParaRPr lang="en-US" sz="1000" dirty="0"/>
          </a:p>
          <a:p>
            <a:r>
              <a:rPr lang="en-US" sz="1600" dirty="0" smtClean="0"/>
              <a:t>   auto </a:t>
            </a:r>
            <a:r>
              <a:rPr lang="en-US" sz="1600" dirty="0"/>
              <a:t>pi = cl::</a:t>
            </a:r>
            <a:r>
              <a:rPr lang="en-US" sz="1600" dirty="0" err="1"/>
              <a:t>make_kernel</a:t>
            </a:r>
            <a:r>
              <a:rPr lang="en-US" sz="1600" dirty="0"/>
              <a:t>&lt;</a:t>
            </a:r>
            <a:r>
              <a:rPr lang="en-US" sz="1600" dirty="0" err="1"/>
              <a:t>int</a:t>
            </a:r>
            <a:r>
              <a:rPr lang="en-US" sz="1600" dirty="0"/>
              <a:t>, float, cl::</a:t>
            </a:r>
            <a:r>
              <a:rPr lang="en-US" sz="1600" dirty="0" err="1"/>
              <a:t>LocalSpaceArg</a:t>
            </a:r>
            <a:r>
              <a:rPr lang="en-US" sz="1600" dirty="0"/>
              <a:t>, cl::Buffer&gt;(program, "pi");</a:t>
            </a:r>
          </a:p>
          <a:p>
            <a:endParaRPr lang="en-US" sz="1000" dirty="0"/>
          </a:p>
          <a:p>
            <a:r>
              <a:rPr lang="en-US" sz="1600" b="1" dirty="0" smtClean="0">
                <a:solidFill>
                  <a:srgbClr val="943634"/>
                </a:solidFill>
              </a:rPr>
              <a:t>  // Set num. </a:t>
            </a:r>
            <a:r>
              <a:rPr lang="en-US" sz="1600" b="1" dirty="0">
                <a:solidFill>
                  <a:srgbClr val="943634"/>
                </a:solidFill>
              </a:rPr>
              <a:t>of </a:t>
            </a:r>
            <a:r>
              <a:rPr lang="en-US" sz="1600" b="1" dirty="0" smtClean="0">
                <a:solidFill>
                  <a:srgbClr val="943634"/>
                </a:solidFill>
              </a:rPr>
              <a:t>work groups, num. of steps, and the step size based on the work group size</a:t>
            </a:r>
          </a:p>
          <a:p>
            <a:r>
              <a:rPr lang="en-US" sz="1600" b="1" dirty="0" smtClean="0">
                <a:solidFill>
                  <a:srgbClr val="943634"/>
                </a:solidFill>
              </a:rPr>
              <a:t>  </a:t>
            </a:r>
            <a:r>
              <a:rPr lang="en-US" sz="1600" b="1" dirty="0" err="1" smtClean="0">
                <a:solidFill>
                  <a:srgbClr val="943634"/>
                </a:solidFill>
              </a:rPr>
              <a:t>nwork_groups</a:t>
            </a:r>
            <a:r>
              <a:rPr lang="en-US" sz="1600" b="1" dirty="0" smtClean="0">
                <a:solidFill>
                  <a:srgbClr val="943634"/>
                </a:solidFill>
              </a:rPr>
              <a:t> </a:t>
            </a:r>
            <a:r>
              <a:rPr lang="en-US" sz="1600" b="1" dirty="0">
                <a:solidFill>
                  <a:srgbClr val="943634"/>
                </a:solidFill>
              </a:rPr>
              <a:t>= </a:t>
            </a:r>
            <a:r>
              <a:rPr lang="en-US" sz="1600" b="1" dirty="0" err="1">
                <a:solidFill>
                  <a:srgbClr val="943634"/>
                </a:solidFill>
              </a:rPr>
              <a:t>in_nsteps</a:t>
            </a:r>
            <a:r>
              <a:rPr lang="en-US" sz="1600" b="1" dirty="0">
                <a:solidFill>
                  <a:srgbClr val="943634"/>
                </a:solidFill>
              </a:rPr>
              <a:t>/(</a:t>
            </a:r>
            <a:r>
              <a:rPr lang="en-US" sz="1600" b="1" dirty="0" err="1">
                <a:solidFill>
                  <a:srgbClr val="943634"/>
                </a:solidFill>
              </a:rPr>
              <a:t>work_group_size</a:t>
            </a:r>
            <a:r>
              <a:rPr lang="en-US" sz="1600" b="1" dirty="0">
                <a:solidFill>
                  <a:srgbClr val="943634"/>
                </a:solidFill>
              </a:rPr>
              <a:t>*niters);</a:t>
            </a:r>
          </a:p>
          <a:p>
            <a:r>
              <a:rPr lang="en-US" sz="1600" b="1" dirty="0" smtClean="0">
                <a:solidFill>
                  <a:srgbClr val="943634"/>
                </a:solidFill>
              </a:rPr>
              <a:t>  if </a:t>
            </a:r>
            <a:r>
              <a:rPr lang="en-US" sz="1600" b="1" dirty="0">
                <a:solidFill>
                  <a:srgbClr val="943634"/>
                </a:solidFill>
              </a:rPr>
              <a:t>( </a:t>
            </a:r>
            <a:r>
              <a:rPr lang="en-US" sz="1600" b="1" dirty="0" err="1">
                <a:solidFill>
                  <a:srgbClr val="943634"/>
                </a:solidFill>
              </a:rPr>
              <a:t>nwork_groups</a:t>
            </a:r>
            <a:r>
              <a:rPr lang="en-US" sz="1600" b="1" dirty="0">
                <a:solidFill>
                  <a:srgbClr val="943634"/>
                </a:solidFill>
              </a:rPr>
              <a:t> &lt; 1) {</a:t>
            </a:r>
          </a:p>
          <a:p>
            <a:r>
              <a:rPr lang="en-US" sz="1600" b="1" dirty="0" smtClean="0">
                <a:solidFill>
                  <a:srgbClr val="943634"/>
                </a:solidFill>
              </a:rPr>
              <a:t>   </a:t>
            </a:r>
            <a:r>
              <a:rPr lang="en-US" sz="1600" b="1" dirty="0" err="1" smtClean="0">
                <a:solidFill>
                  <a:srgbClr val="943634"/>
                </a:solidFill>
              </a:rPr>
              <a:t>nwork_groups</a:t>
            </a:r>
            <a:r>
              <a:rPr lang="en-US" sz="1600" b="1" dirty="0" smtClean="0">
                <a:solidFill>
                  <a:srgbClr val="943634"/>
                </a:solidFill>
              </a:rPr>
              <a:t> =</a:t>
            </a:r>
            <a:r>
              <a:rPr lang="en-US" sz="1600" b="1" dirty="0">
                <a:solidFill>
                  <a:srgbClr val="943634"/>
                </a:solidFill>
              </a:rPr>
              <a:t>	</a:t>
            </a:r>
            <a:r>
              <a:rPr lang="en-US" sz="1600" b="1" dirty="0" err="1">
                <a:solidFill>
                  <a:srgbClr val="943634"/>
                </a:solidFill>
              </a:rPr>
              <a:t>device.getInfo</a:t>
            </a:r>
            <a:r>
              <a:rPr lang="en-US" sz="1600" b="1" dirty="0">
                <a:solidFill>
                  <a:srgbClr val="943634"/>
                </a:solidFill>
              </a:rPr>
              <a:t>&lt;CL_DEVICE_MAX_COMPUTE_UNITS&gt;();</a:t>
            </a:r>
          </a:p>
          <a:p>
            <a:r>
              <a:rPr lang="en-US" sz="1600" b="1" dirty="0" smtClean="0">
                <a:solidFill>
                  <a:srgbClr val="943634"/>
                </a:solidFill>
              </a:rPr>
              <a:t>   </a:t>
            </a:r>
            <a:r>
              <a:rPr lang="en-US" sz="1600" b="1" dirty="0" err="1" smtClean="0">
                <a:solidFill>
                  <a:srgbClr val="943634"/>
                </a:solidFill>
              </a:rPr>
              <a:t>work_group_size</a:t>
            </a:r>
            <a:r>
              <a:rPr lang="en-US" sz="1600" b="1" dirty="0" smtClean="0">
                <a:solidFill>
                  <a:srgbClr val="943634"/>
                </a:solidFill>
              </a:rPr>
              <a:t>=</a:t>
            </a:r>
            <a:r>
              <a:rPr lang="en-US" sz="1600" b="1" dirty="0" err="1" smtClean="0">
                <a:solidFill>
                  <a:srgbClr val="943634"/>
                </a:solidFill>
              </a:rPr>
              <a:t>in_nsteps</a:t>
            </a:r>
            <a:r>
              <a:rPr lang="en-US" sz="1600" b="1" dirty="0" smtClean="0">
                <a:solidFill>
                  <a:srgbClr val="943634"/>
                </a:solidFill>
              </a:rPr>
              <a:t> </a:t>
            </a:r>
            <a:r>
              <a:rPr lang="en-US" sz="1600" b="1" dirty="0">
                <a:solidFill>
                  <a:srgbClr val="943634"/>
                </a:solidFill>
              </a:rPr>
              <a:t>/ (</a:t>
            </a:r>
            <a:r>
              <a:rPr lang="en-US" sz="1600" b="1" dirty="0" err="1">
                <a:solidFill>
                  <a:srgbClr val="943634"/>
                </a:solidFill>
              </a:rPr>
              <a:t>nwork_groups</a:t>
            </a:r>
            <a:r>
              <a:rPr lang="en-US" sz="1600" b="1" dirty="0">
                <a:solidFill>
                  <a:srgbClr val="943634"/>
                </a:solidFill>
              </a:rPr>
              <a:t>*niters);</a:t>
            </a:r>
          </a:p>
          <a:p>
            <a:r>
              <a:rPr lang="en-US" sz="1600" b="1" dirty="0" smtClean="0">
                <a:solidFill>
                  <a:srgbClr val="943634"/>
                </a:solidFill>
              </a:rPr>
              <a:t>  }</a:t>
            </a:r>
          </a:p>
          <a:p>
            <a:r>
              <a:rPr lang="en-US" sz="1600" dirty="0" smtClean="0"/>
              <a:t>  </a:t>
            </a:r>
            <a:r>
              <a:rPr lang="en-US" sz="1600" dirty="0" err="1" smtClean="0"/>
              <a:t>nsteps</a:t>
            </a:r>
            <a:r>
              <a:rPr lang="en-US" sz="1600" dirty="0" smtClean="0"/>
              <a:t> </a:t>
            </a:r>
            <a:r>
              <a:rPr lang="en-US" sz="1600" dirty="0"/>
              <a:t>= </a:t>
            </a:r>
            <a:r>
              <a:rPr lang="en-US" sz="1600" dirty="0" err="1"/>
              <a:t>work_group_size</a:t>
            </a:r>
            <a:r>
              <a:rPr lang="en-US" sz="1600" dirty="0"/>
              <a:t> * niters * </a:t>
            </a:r>
            <a:r>
              <a:rPr lang="en-US" sz="1600" dirty="0" err="1" smtClean="0"/>
              <a:t>nwork_groups</a:t>
            </a:r>
            <a:r>
              <a:rPr lang="en-US" sz="1600" dirty="0" smtClean="0"/>
              <a:t>;  </a:t>
            </a:r>
            <a:r>
              <a:rPr lang="en-US" sz="1600" dirty="0" err="1" smtClean="0"/>
              <a:t>step_size</a:t>
            </a:r>
            <a:r>
              <a:rPr lang="en-US" sz="1600" dirty="0" smtClean="0"/>
              <a:t> </a:t>
            </a:r>
            <a:r>
              <a:rPr lang="en-US" sz="1600" dirty="0"/>
              <a:t>= 1.0f/</a:t>
            </a:r>
            <a:r>
              <a:rPr lang="en-US" sz="1600" dirty="0" err="1"/>
              <a:t>static_cast</a:t>
            </a:r>
            <a:r>
              <a:rPr lang="en-US" sz="1600" dirty="0"/>
              <a:t>&lt;float&gt;(</a:t>
            </a:r>
            <a:r>
              <a:rPr lang="en-US" sz="1600" dirty="0" err="1"/>
              <a:t>nsteps</a:t>
            </a:r>
            <a:r>
              <a:rPr lang="en-US" sz="1600" dirty="0"/>
              <a:t>);</a:t>
            </a:r>
          </a:p>
          <a:p>
            <a:r>
              <a:rPr lang="en-US" sz="1600" dirty="0" smtClean="0"/>
              <a:t>  </a:t>
            </a:r>
            <a:r>
              <a:rPr lang="en-US" sz="1600" dirty="0" err="1" smtClean="0"/>
              <a:t>std</a:t>
            </a:r>
            <a:r>
              <a:rPr lang="en-US" sz="1600" dirty="0"/>
              <a:t>::vector&lt;float&gt; </a:t>
            </a:r>
            <a:r>
              <a:rPr lang="en-US" sz="1600" dirty="0" err="1"/>
              <a:t>h_psum</a:t>
            </a:r>
            <a:r>
              <a:rPr lang="en-US" sz="1600" dirty="0"/>
              <a:t>(</a:t>
            </a:r>
            <a:r>
              <a:rPr lang="en-US" sz="1600" dirty="0" err="1"/>
              <a:t>nwork_groups</a:t>
            </a:r>
            <a:r>
              <a:rPr lang="en-US" sz="1600" dirty="0"/>
              <a:t>);</a:t>
            </a:r>
          </a:p>
          <a:p>
            <a:endParaRPr lang="en-US" sz="1000" dirty="0"/>
          </a:p>
          <a:p>
            <a:r>
              <a:rPr lang="en-US" sz="1600" dirty="0" smtClean="0"/>
              <a:t>  </a:t>
            </a:r>
            <a:r>
              <a:rPr lang="en-US" sz="1600" dirty="0" err="1" smtClean="0"/>
              <a:t>d_partial_sums</a:t>
            </a:r>
            <a:r>
              <a:rPr lang="en-US" sz="1600" dirty="0" smtClean="0"/>
              <a:t> </a:t>
            </a:r>
            <a:r>
              <a:rPr lang="en-US" sz="1600" dirty="0"/>
              <a:t>= cl::Buffer(context, CL_MEM_WRITE_ONLY, </a:t>
            </a:r>
            <a:r>
              <a:rPr lang="en-US" sz="1600" dirty="0" err="1"/>
              <a:t>sizeof</a:t>
            </a:r>
            <a:r>
              <a:rPr lang="en-US" sz="1600" dirty="0"/>
              <a:t>(float) * </a:t>
            </a:r>
            <a:r>
              <a:rPr lang="en-US" sz="1600" dirty="0" err="1"/>
              <a:t>nwork_groups</a:t>
            </a:r>
            <a:r>
              <a:rPr lang="en-US" sz="1600" dirty="0"/>
              <a:t>);</a:t>
            </a:r>
          </a:p>
          <a:p>
            <a:endParaRPr lang="en-US" sz="1600" dirty="0"/>
          </a:p>
          <a:p>
            <a:r>
              <a:rPr lang="en-US" sz="1600" b="1" dirty="0" smtClean="0">
                <a:solidFill>
                  <a:srgbClr val="943634"/>
                </a:solidFill>
              </a:rPr>
              <a:t>  pi(cl</a:t>
            </a:r>
            <a:r>
              <a:rPr lang="en-US" sz="1600" b="1" dirty="0">
                <a:solidFill>
                  <a:srgbClr val="943634"/>
                </a:solidFill>
              </a:rPr>
              <a:t>::</a:t>
            </a:r>
            <a:r>
              <a:rPr lang="en-US" sz="1600" b="1" dirty="0" err="1" smtClean="0">
                <a:solidFill>
                  <a:srgbClr val="943634"/>
                </a:solidFill>
              </a:rPr>
              <a:t>EnqueueArgs</a:t>
            </a:r>
            <a:r>
              <a:rPr lang="en-US" sz="1600" b="1" dirty="0" smtClean="0">
                <a:solidFill>
                  <a:srgbClr val="943634"/>
                </a:solidFill>
              </a:rPr>
              <a:t>(queue, cl</a:t>
            </a:r>
            <a:r>
              <a:rPr lang="en-US" sz="1600" b="1" dirty="0">
                <a:solidFill>
                  <a:srgbClr val="943634"/>
                </a:solidFill>
              </a:rPr>
              <a:t>::</a:t>
            </a:r>
            <a:r>
              <a:rPr lang="en-US" sz="1600" b="1" dirty="0" err="1">
                <a:solidFill>
                  <a:srgbClr val="943634"/>
                </a:solidFill>
              </a:rPr>
              <a:t>NDRange</a:t>
            </a:r>
            <a:r>
              <a:rPr lang="en-US" sz="1600" b="1" dirty="0">
                <a:solidFill>
                  <a:srgbClr val="943634"/>
                </a:solidFill>
              </a:rPr>
              <a:t>(</a:t>
            </a:r>
            <a:r>
              <a:rPr lang="en-US" sz="1600" b="1" dirty="0" err="1">
                <a:solidFill>
                  <a:srgbClr val="943634"/>
                </a:solidFill>
              </a:rPr>
              <a:t>nwork_groups</a:t>
            </a:r>
            <a:r>
              <a:rPr lang="en-US" sz="1600" b="1" dirty="0">
                <a:solidFill>
                  <a:srgbClr val="943634"/>
                </a:solidFill>
              </a:rPr>
              <a:t> * </a:t>
            </a:r>
            <a:r>
              <a:rPr lang="en-US" sz="1600" b="1" dirty="0" err="1">
                <a:solidFill>
                  <a:srgbClr val="943634"/>
                </a:solidFill>
              </a:rPr>
              <a:t>work_group_size</a:t>
            </a:r>
            <a:r>
              <a:rPr lang="en-US" sz="1600" b="1" dirty="0" smtClean="0">
                <a:solidFill>
                  <a:srgbClr val="943634"/>
                </a:solidFill>
              </a:rPr>
              <a:t>),</a:t>
            </a:r>
            <a:endParaRPr lang="en-US" sz="1600" b="1" dirty="0">
              <a:solidFill>
                <a:srgbClr val="943634"/>
              </a:solidFill>
            </a:endParaRPr>
          </a:p>
          <a:p>
            <a:r>
              <a:rPr lang="en-US" sz="1600" b="1" dirty="0">
                <a:solidFill>
                  <a:srgbClr val="943634"/>
                </a:solidFill>
              </a:rPr>
              <a:t>		</a:t>
            </a:r>
            <a:r>
              <a:rPr lang="en-US" sz="1600" b="1" dirty="0" smtClean="0">
                <a:solidFill>
                  <a:srgbClr val="943634"/>
                </a:solidFill>
              </a:rPr>
              <a:t>cl</a:t>
            </a:r>
            <a:r>
              <a:rPr lang="en-US" sz="1600" b="1" dirty="0">
                <a:solidFill>
                  <a:srgbClr val="943634"/>
                </a:solidFill>
              </a:rPr>
              <a:t>::</a:t>
            </a:r>
            <a:r>
              <a:rPr lang="en-US" sz="1600" b="1" dirty="0" err="1">
                <a:solidFill>
                  <a:srgbClr val="943634"/>
                </a:solidFill>
              </a:rPr>
              <a:t>NDRange</a:t>
            </a:r>
            <a:r>
              <a:rPr lang="en-US" sz="1600" b="1" dirty="0">
                <a:solidFill>
                  <a:srgbClr val="943634"/>
                </a:solidFill>
              </a:rPr>
              <a:t>(</a:t>
            </a:r>
            <a:r>
              <a:rPr lang="en-US" sz="1600" b="1" dirty="0" err="1">
                <a:solidFill>
                  <a:srgbClr val="943634"/>
                </a:solidFill>
              </a:rPr>
              <a:t>work_group_size</a:t>
            </a:r>
            <a:r>
              <a:rPr lang="en-US" sz="1600" b="1" dirty="0">
                <a:solidFill>
                  <a:srgbClr val="943634"/>
                </a:solidFill>
              </a:rPr>
              <a:t>)), </a:t>
            </a:r>
            <a:r>
              <a:rPr lang="en-US" sz="1600" b="1" dirty="0" err="1" smtClean="0">
                <a:solidFill>
                  <a:srgbClr val="943634"/>
                </a:solidFill>
              </a:rPr>
              <a:t>niters,step_size</a:t>
            </a:r>
            <a:r>
              <a:rPr lang="en-US" sz="1600" b="1" dirty="0">
                <a:solidFill>
                  <a:srgbClr val="943634"/>
                </a:solidFill>
              </a:rPr>
              <a:t>,</a:t>
            </a:r>
          </a:p>
          <a:p>
            <a:r>
              <a:rPr lang="en-US" sz="1600" b="1" dirty="0">
                <a:solidFill>
                  <a:srgbClr val="943634"/>
                </a:solidFill>
              </a:rPr>
              <a:t>		</a:t>
            </a:r>
            <a:r>
              <a:rPr lang="en-US" sz="1600" b="1" dirty="0" smtClean="0">
                <a:solidFill>
                  <a:srgbClr val="943634"/>
                </a:solidFill>
              </a:rPr>
              <a:t>cl</a:t>
            </a:r>
            <a:r>
              <a:rPr lang="en-US" sz="1600" b="1" dirty="0">
                <a:solidFill>
                  <a:srgbClr val="943634"/>
                </a:solidFill>
              </a:rPr>
              <a:t>::Local(</a:t>
            </a:r>
            <a:r>
              <a:rPr lang="en-US" sz="1600" b="1" dirty="0" err="1">
                <a:solidFill>
                  <a:srgbClr val="943634"/>
                </a:solidFill>
              </a:rPr>
              <a:t>sizeof</a:t>
            </a:r>
            <a:r>
              <a:rPr lang="en-US" sz="1600" b="1" dirty="0">
                <a:solidFill>
                  <a:srgbClr val="943634"/>
                </a:solidFill>
              </a:rPr>
              <a:t>(float) * </a:t>
            </a:r>
            <a:r>
              <a:rPr lang="en-US" sz="1600" b="1" dirty="0" err="1">
                <a:solidFill>
                  <a:srgbClr val="943634"/>
                </a:solidFill>
              </a:rPr>
              <a:t>work_group_size</a:t>
            </a:r>
            <a:r>
              <a:rPr lang="en-US" sz="1600" b="1" dirty="0" smtClean="0">
                <a:solidFill>
                  <a:srgbClr val="943634"/>
                </a:solidFill>
              </a:rPr>
              <a:t>),</a:t>
            </a:r>
            <a:r>
              <a:rPr lang="en-US" sz="1600" b="1" dirty="0" err="1" smtClean="0">
                <a:solidFill>
                  <a:srgbClr val="943634"/>
                </a:solidFill>
              </a:rPr>
              <a:t>d_partial_sums</a:t>
            </a:r>
            <a:r>
              <a:rPr lang="en-US" sz="1600" b="1" dirty="0">
                <a:solidFill>
                  <a:srgbClr val="943634"/>
                </a:solidFill>
              </a:rPr>
              <a:t>);</a:t>
            </a:r>
          </a:p>
          <a:p>
            <a:r>
              <a:rPr lang="en-US" sz="1600" dirty="0" smtClean="0"/>
              <a:t> </a:t>
            </a:r>
          </a:p>
          <a:p>
            <a:r>
              <a:rPr lang="en-US" sz="1600" dirty="0" smtClean="0"/>
              <a:t> cl</a:t>
            </a:r>
            <a:r>
              <a:rPr lang="en-US" sz="1600" dirty="0"/>
              <a:t>::copy(queue, </a:t>
            </a:r>
            <a:r>
              <a:rPr lang="en-US" sz="1600" dirty="0" err="1"/>
              <a:t>d_partial_sums</a:t>
            </a:r>
            <a:r>
              <a:rPr lang="en-US" sz="1600" dirty="0"/>
              <a:t>, begin(</a:t>
            </a:r>
            <a:r>
              <a:rPr lang="en-US" sz="1600" dirty="0" err="1"/>
              <a:t>h_psum</a:t>
            </a:r>
            <a:r>
              <a:rPr lang="en-US" sz="1600" dirty="0"/>
              <a:t>), end(</a:t>
            </a:r>
            <a:r>
              <a:rPr lang="en-US" sz="1600" dirty="0" err="1"/>
              <a:t>h_psum</a:t>
            </a:r>
            <a:r>
              <a:rPr lang="en-US" sz="1600" dirty="0"/>
              <a:t>));</a:t>
            </a:r>
          </a:p>
          <a:p>
            <a:endParaRPr lang="en-US" sz="1000" dirty="0"/>
          </a:p>
          <a:p>
            <a:r>
              <a:rPr lang="en-US" sz="1600" dirty="0" smtClean="0"/>
              <a:t>  // complete the sum and compute final integral value</a:t>
            </a:r>
          </a:p>
          <a:p>
            <a:r>
              <a:rPr lang="en-US" sz="1600" dirty="0" smtClean="0"/>
              <a:t>  for </a:t>
            </a:r>
            <a:r>
              <a:rPr lang="en-US" sz="1600" dirty="0"/>
              <a:t>(unsigned </a:t>
            </a:r>
            <a:r>
              <a:rPr lang="en-US" sz="1600" dirty="0" err="1"/>
              <a:t>int</a:t>
            </a:r>
            <a:r>
              <a:rPr lang="en-US" sz="1600" dirty="0"/>
              <a:t> i = </a:t>
            </a:r>
            <a:r>
              <a:rPr lang="en-US" sz="1600" dirty="0" smtClean="0"/>
              <a:t>0, </a:t>
            </a:r>
            <a:r>
              <a:rPr lang="en-US" sz="1600" dirty="0" err="1" smtClean="0"/>
              <a:t>pi_res</a:t>
            </a:r>
            <a:r>
              <a:rPr lang="en-US" sz="1600" dirty="0" smtClean="0"/>
              <a:t>=0.0f; </a:t>
            </a:r>
            <a:r>
              <a:rPr lang="en-US" sz="1600" dirty="0"/>
              <a:t>i&lt; </a:t>
            </a:r>
            <a:r>
              <a:rPr lang="en-US" sz="1600" dirty="0" err="1"/>
              <a:t>nwork_groups</a:t>
            </a:r>
            <a:r>
              <a:rPr lang="en-US" sz="1600" dirty="0"/>
              <a:t>; i++) </a:t>
            </a:r>
            <a:r>
              <a:rPr lang="en-US" sz="1600" dirty="0" err="1" smtClean="0"/>
              <a:t>pi_res</a:t>
            </a:r>
            <a:r>
              <a:rPr lang="en-US" sz="1600" dirty="0" smtClean="0"/>
              <a:t> </a:t>
            </a:r>
            <a:r>
              <a:rPr lang="en-US" sz="1600" dirty="0"/>
              <a:t>+= </a:t>
            </a:r>
            <a:r>
              <a:rPr lang="en-US" sz="1600" dirty="0" err="1"/>
              <a:t>h_psum</a:t>
            </a:r>
            <a:r>
              <a:rPr lang="en-US" sz="1600" dirty="0"/>
              <a:t>[i</a:t>
            </a:r>
            <a:r>
              <a:rPr lang="en-US" sz="1600" dirty="0" smtClean="0"/>
              <a:t>] </a:t>
            </a:r>
            <a:r>
              <a:rPr lang="en-US" sz="1600" dirty="0"/>
              <a:t>* </a:t>
            </a:r>
            <a:r>
              <a:rPr lang="en-US" sz="1600" dirty="0" err="1" smtClean="0"/>
              <a:t>step_size</a:t>
            </a:r>
            <a:r>
              <a:rPr lang="en-US" sz="1600" dirty="0" smtClean="0"/>
              <a:t>;</a:t>
            </a:r>
            <a:endParaRPr lang="en-US" sz="1600" dirty="0"/>
          </a:p>
          <a:p>
            <a:r>
              <a:rPr lang="en-US" sz="1600" dirty="0" smtClean="0"/>
              <a:t>}</a:t>
            </a:r>
            <a:endParaRPr lang="en-US" sz="1600" dirty="0"/>
          </a:p>
        </p:txBody>
      </p:sp>
    </p:spTree>
    <p:extLst>
      <p:ext uri="{BB962C8B-B14F-4D97-AF65-F5344CB8AC3E}">
        <p14:creationId xmlns:p14="http://schemas.microsoft.com/office/powerpoint/2010/main" val="404170511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Some Concluding remarks</a:t>
            </a:r>
            <a:endParaRPr lang="en-GB" dirty="0"/>
          </a:p>
        </p:txBody>
      </p:sp>
    </p:spTree>
    <p:extLst>
      <p:ext uri="{BB962C8B-B14F-4D97-AF65-F5344CB8AC3E}">
        <p14:creationId xmlns:p14="http://schemas.microsoft.com/office/powerpoint/2010/main" val="251626409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a:t>
            </a:r>
            <a:endParaRPr lang="en-GB" dirty="0"/>
          </a:p>
        </p:txBody>
      </p:sp>
      <p:sp>
        <p:nvSpPr>
          <p:cNvPr id="5" name="Content Placeholder 4"/>
          <p:cNvSpPr>
            <a:spLocks noGrp="1"/>
          </p:cNvSpPr>
          <p:nvPr>
            <p:ph idx="1"/>
          </p:nvPr>
        </p:nvSpPr>
        <p:spPr>
          <a:xfrm>
            <a:off x="179512" y="1412776"/>
            <a:ext cx="8784976" cy="5246043"/>
          </a:xfrm>
        </p:spPr>
        <p:txBody>
          <a:bodyPr>
            <a:normAutofit fontScale="70000" lnSpcReduction="20000"/>
          </a:bodyPr>
          <a:lstStyle/>
          <a:p>
            <a:r>
              <a:rPr lang="en-GB" dirty="0"/>
              <a:t>OpenCL has </a:t>
            </a:r>
            <a:r>
              <a:rPr lang="en-GB" b="1" i="1" dirty="0" smtClean="0"/>
              <a:t>widespread</a:t>
            </a:r>
            <a:r>
              <a:rPr lang="en-GB" dirty="0" smtClean="0"/>
              <a:t> industrial support</a:t>
            </a:r>
          </a:p>
          <a:p>
            <a:endParaRPr lang="en-GB" dirty="0"/>
          </a:p>
          <a:p>
            <a:r>
              <a:rPr lang="en-GB" dirty="0"/>
              <a:t>OpenCL defines a platform-API/framework for </a:t>
            </a:r>
            <a:r>
              <a:rPr lang="en-GB" b="1" i="1" dirty="0"/>
              <a:t>heterogeneous </a:t>
            </a:r>
            <a:r>
              <a:rPr lang="en-GB" b="1" i="1" dirty="0" smtClean="0"/>
              <a:t>computing</a:t>
            </a:r>
            <a:r>
              <a:rPr lang="en-GB" dirty="0" smtClean="0"/>
              <a:t>, </a:t>
            </a:r>
            <a:r>
              <a:rPr lang="en-GB" dirty="0"/>
              <a:t>not just GPGPU or CPU-offload programming</a:t>
            </a:r>
          </a:p>
          <a:p>
            <a:endParaRPr lang="en-GB" dirty="0"/>
          </a:p>
          <a:p>
            <a:r>
              <a:rPr lang="en-GB" dirty="0"/>
              <a:t>OpenCL has the potential to deliver </a:t>
            </a:r>
            <a:r>
              <a:rPr lang="en-GB" b="1" i="1" dirty="0"/>
              <a:t>portably </a:t>
            </a:r>
            <a:r>
              <a:rPr lang="en-GB" b="1" i="1" dirty="0" err="1"/>
              <a:t>performant</a:t>
            </a:r>
            <a:r>
              <a:rPr lang="en-GB" b="1" i="1" dirty="0"/>
              <a:t> code</a:t>
            </a:r>
            <a:r>
              <a:rPr lang="en-GB" dirty="0"/>
              <a:t>; but it has to be used correctly</a:t>
            </a:r>
          </a:p>
          <a:p>
            <a:endParaRPr lang="en-GB" dirty="0"/>
          </a:p>
          <a:p>
            <a:r>
              <a:rPr lang="en-GB" dirty="0"/>
              <a:t>The latest </a:t>
            </a:r>
            <a:r>
              <a:rPr lang="en-GB" b="1" i="1" dirty="0"/>
              <a:t>C++ </a:t>
            </a:r>
            <a:r>
              <a:rPr lang="en-GB" b="1" i="1" dirty="0" smtClean="0"/>
              <a:t>and Python APIs </a:t>
            </a:r>
            <a:r>
              <a:rPr lang="en-GB" dirty="0"/>
              <a:t>makes developing OpenCL programs much simpler than before</a:t>
            </a:r>
          </a:p>
          <a:p>
            <a:endParaRPr lang="en-GB" dirty="0"/>
          </a:p>
          <a:p>
            <a:r>
              <a:rPr lang="en-GB" dirty="0"/>
              <a:t>The future is clear:</a:t>
            </a:r>
          </a:p>
          <a:p>
            <a:pPr lvl="1"/>
            <a:r>
              <a:rPr lang="en-GB" dirty="0" smtClean="0"/>
              <a:t>OpenCL is the </a:t>
            </a:r>
            <a:r>
              <a:rPr lang="en-GB" sz="3400" b="1" i="1" dirty="0" smtClean="0">
                <a:solidFill>
                  <a:schemeClr val="accent2"/>
                </a:solidFill>
              </a:rPr>
              <a:t>only</a:t>
            </a:r>
            <a:r>
              <a:rPr lang="en-GB" sz="3400" dirty="0" smtClean="0">
                <a:solidFill>
                  <a:schemeClr val="accent2"/>
                </a:solidFill>
              </a:rPr>
              <a:t> </a:t>
            </a:r>
            <a:r>
              <a:rPr lang="en-GB" dirty="0" smtClean="0"/>
              <a:t>parallel programming standard that enables mixing </a:t>
            </a:r>
            <a:r>
              <a:rPr lang="en-GB" dirty="0"/>
              <a:t>task parallel and data parallel code in a single program </a:t>
            </a:r>
            <a:r>
              <a:rPr lang="en-GB" dirty="0" smtClean="0"/>
              <a:t>while load balancing across </a:t>
            </a:r>
            <a:r>
              <a:rPr lang="en-GB" sz="3400" b="1" dirty="0" smtClean="0">
                <a:solidFill>
                  <a:schemeClr val="accent4">
                    <a:lumMod val="50000"/>
                  </a:schemeClr>
                </a:solidFill>
              </a:rPr>
              <a:t>ALL</a:t>
            </a:r>
            <a:r>
              <a:rPr lang="en-GB" sz="3400" dirty="0" smtClean="0">
                <a:solidFill>
                  <a:schemeClr val="accent4">
                    <a:lumMod val="50000"/>
                  </a:schemeClr>
                </a:solidFill>
              </a:rPr>
              <a:t> </a:t>
            </a:r>
            <a:r>
              <a:rPr lang="en-GB" dirty="0"/>
              <a:t>of the platform’s available resources.</a:t>
            </a:r>
          </a:p>
          <a:p>
            <a:endParaRPr lang="en-GB" dirty="0"/>
          </a:p>
        </p:txBody>
      </p:sp>
    </p:spTree>
    <p:extLst>
      <p:ext uri="{BB962C8B-B14F-4D97-AF65-F5344CB8AC3E}">
        <p14:creationId xmlns:p14="http://schemas.microsoft.com/office/powerpoint/2010/main" val="3529025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9392"/>
            <a:ext cx="8229600" cy="1143000"/>
          </a:xfrm>
        </p:spPr>
        <p:txBody>
          <a:bodyPr/>
          <a:lstStyle/>
          <a:p>
            <a:r>
              <a:rPr lang="en-GB" dirty="0" smtClean="0"/>
              <a:t>Execution model (kernels)</a:t>
            </a:r>
            <a:endParaRPr lang="en-GB" dirty="0"/>
          </a:p>
        </p:txBody>
      </p:sp>
      <p:sp>
        <p:nvSpPr>
          <p:cNvPr id="6" name="Content Placeholder 5"/>
          <p:cNvSpPr>
            <a:spLocks noGrp="1"/>
          </p:cNvSpPr>
          <p:nvPr>
            <p:ph idx="1"/>
          </p:nvPr>
        </p:nvSpPr>
        <p:spPr>
          <a:xfrm>
            <a:off x="179512" y="1052736"/>
            <a:ext cx="8784976" cy="1296144"/>
          </a:xfrm>
        </p:spPr>
        <p:txBody>
          <a:bodyPr>
            <a:normAutofit fontScale="92500" lnSpcReduction="20000"/>
          </a:bodyPr>
          <a:lstStyle/>
          <a:p>
            <a:r>
              <a:rPr lang="en-GB" dirty="0" smtClean="0"/>
              <a:t>OpenCL execution model … define a problem domain and execute an instance of a </a:t>
            </a:r>
            <a:r>
              <a:rPr lang="en-GB" b="1" dirty="0" smtClean="0">
                <a:solidFill>
                  <a:schemeClr val="accent2"/>
                </a:solidFill>
              </a:rPr>
              <a:t>kernel</a:t>
            </a:r>
            <a:r>
              <a:rPr lang="en-GB" dirty="0" smtClean="0">
                <a:solidFill>
                  <a:schemeClr val="accent2"/>
                </a:solidFill>
              </a:rPr>
              <a:t> </a:t>
            </a:r>
            <a:r>
              <a:rPr lang="en-GB" dirty="0" smtClean="0"/>
              <a:t>for each point in the domain</a:t>
            </a:r>
            <a:endParaRPr lang="en-GB" dirty="0"/>
          </a:p>
        </p:txBody>
      </p:sp>
      <p:sp>
        <p:nvSpPr>
          <p:cNvPr id="7" name="TextBox 6"/>
          <p:cNvSpPr txBox="1"/>
          <p:nvPr/>
        </p:nvSpPr>
        <p:spPr>
          <a:xfrm>
            <a:off x="1043608" y="2276872"/>
            <a:ext cx="6912768" cy="2677656"/>
          </a:xfrm>
          <a:prstGeom prst="rect">
            <a:avLst/>
          </a:prstGeom>
          <a:noFill/>
        </p:spPr>
        <p:txBody>
          <a:bodyPr wrap="square" rtlCol="0">
            <a:spAutoFit/>
          </a:bodyPr>
          <a:lstStyle/>
          <a:p>
            <a:pPr fontAlgn="auto">
              <a:spcBef>
                <a:spcPts val="0"/>
              </a:spcBef>
              <a:spcAft>
                <a:spcPts val="0"/>
              </a:spcAft>
            </a:pPr>
            <a:r>
              <a:rPr lang="en-GB" b="1" dirty="0" smtClean="0">
                <a:solidFill>
                  <a:srgbClr val="4F81BD"/>
                </a:solidFill>
                <a:latin typeface="Courier"/>
                <a:ea typeface="+mn-ea"/>
              </a:rPr>
              <a:t>__kernel</a:t>
            </a:r>
            <a:r>
              <a:rPr lang="en-GB" b="1" dirty="0" smtClean="0">
                <a:solidFill>
                  <a:prstClr val="black"/>
                </a:solidFill>
                <a:latin typeface="Courier"/>
                <a:ea typeface="+mn-ea"/>
              </a:rPr>
              <a:t> </a:t>
            </a:r>
            <a:r>
              <a:rPr lang="en-GB" b="1" dirty="0" smtClean="0">
                <a:solidFill>
                  <a:srgbClr val="C0504D"/>
                </a:solidFill>
                <a:latin typeface="Courier"/>
                <a:ea typeface="+mn-ea"/>
              </a:rPr>
              <a:t>void</a:t>
            </a:r>
            <a:r>
              <a:rPr lang="en-GB" b="1" dirty="0" smtClean="0">
                <a:solidFill>
                  <a:prstClr val="black"/>
                </a:solidFill>
                <a:latin typeface="Courier"/>
                <a:ea typeface="+mn-ea"/>
              </a:rPr>
              <a:t> </a:t>
            </a:r>
            <a:r>
              <a:rPr lang="en-GB" b="1" dirty="0" err="1" smtClean="0">
                <a:solidFill>
                  <a:srgbClr val="1F497D">
                    <a:lumMod val="75000"/>
                  </a:srgbClr>
                </a:solidFill>
                <a:latin typeface="Courier"/>
                <a:ea typeface="+mn-ea"/>
              </a:rPr>
              <a:t>times_two</a:t>
            </a:r>
            <a:r>
              <a:rPr lang="en-GB" b="1" dirty="0" smtClean="0">
                <a:solidFill>
                  <a:prstClr val="black"/>
                </a:solidFill>
                <a:latin typeface="Courier"/>
                <a:ea typeface="+mn-ea"/>
              </a:rPr>
              <a:t>(</a:t>
            </a:r>
          </a:p>
          <a:p>
            <a:pPr fontAlgn="auto">
              <a:spcBef>
                <a:spcPts val="0"/>
              </a:spcBef>
              <a:spcAft>
                <a:spcPts val="0"/>
              </a:spcAft>
            </a:pPr>
            <a:r>
              <a:rPr lang="en-GB" b="1" dirty="0">
                <a:solidFill>
                  <a:prstClr val="black"/>
                </a:solidFill>
                <a:latin typeface="Courier"/>
                <a:ea typeface="+mn-ea"/>
              </a:rPr>
              <a:t> </a:t>
            </a:r>
            <a:r>
              <a:rPr lang="en-GB" b="1" dirty="0" smtClean="0">
                <a:solidFill>
                  <a:prstClr val="black"/>
                </a:solidFill>
                <a:latin typeface="Courier"/>
                <a:ea typeface="+mn-ea"/>
              </a:rPr>
              <a:t>   </a:t>
            </a:r>
            <a:r>
              <a:rPr lang="en-GB" b="1" dirty="0" smtClean="0">
                <a:solidFill>
                  <a:srgbClr val="4F81BD"/>
                </a:solidFill>
                <a:latin typeface="Courier"/>
                <a:ea typeface="+mn-ea"/>
              </a:rPr>
              <a:t>__global</a:t>
            </a:r>
            <a:r>
              <a:rPr lang="en-GB" b="1" dirty="0" smtClean="0">
                <a:solidFill>
                  <a:prstClr val="black"/>
                </a:solidFill>
                <a:latin typeface="Courier"/>
                <a:ea typeface="+mn-ea"/>
              </a:rPr>
              <a:t> </a:t>
            </a:r>
            <a:r>
              <a:rPr lang="en-GB" b="1" dirty="0" smtClean="0">
                <a:solidFill>
                  <a:srgbClr val="C0504D"/>
                </a:solidFill>
                <a:latin typeface="Courier"/>
                <a:ea typeface="+mn-ea"/>
              </a:rPr>
              <a:t>float</a:t>
            </a:r>
            <a:r>
              <a:rPr lang="en-GB" b="1" dirty="0" smtClean="0">
                <a:solidFill>
                  <a:prstClr val="black"/>
                </a:solidFill>
                <a:latin typeface="Courier"/>
                <a:ea typeface="+mn-ea"/>
              </a:rPr>
              <a:t>* input,</a:t>
            </a:r>
          </a:p>
          <a:p>
            <a:pPr fontAlgn="auto">
              <a:spcBef>
                <a:spcPts val="0"/>
              </a:spcBef>
              <a:spcAft>
                <a:spcPts val="0"/>
              </a:spcAft>
            </a:pPr>
            <a:r>
              <a:rPr lang="en-GB" b="1" dirty="0">
                <a:solidFill>
                  <a:srgbClr val="4F81BD"/>
                </a:solidFill>
                <a:latin typeface="Courier"/>
                <a:ea typeface="+mn-ea"/>
              </a:rPr>
              <a:t> </a:t>
            </a:r>
            <a:r>
              <a:rPr lang="en-GB" b="1" dirty="0" smtClean="0">
                <a:solidFill>
                  <a:srgbClr val="4F81BD"/>
                </a:solidFill>
                <a:latin typeface="Courier"/>
                <a:ea typeface="+mn-ea"/>
              </a:rPr>
              <a:t>   __global </a:t>
            </a:r>
            <a:r>
              <a:rPr lang="en-GB" b="1" dirty="0" smtClean="0">
                <a:solidFill>
                  <a:srgbClr val="C0504D"/>
                </a:solidFill>
                <a:latin typeface="Courier"/>
                <a:ea typeface="+mn-ea"/>
              </a:rPr>
              <a:t>float</a:t>
            </a:r>
            <a:r>
              <a:rPr lang="en-GB" b="1" dirty="0" smtClean="0">
                <a:solidFill>
                  <a:prstClr val="black"/>
                </a:solidFill>
                <a:latin typeface="Courier"/>
                <a:ea typeface="+mn-ea"/>
              </a:rPr>
              <a:t>* output)</a:t>
            </a:r>
          </a:p>
          <a:p>
            <a:pPr fontAlgn="auto">
              <a:spcBef>
                <a:spcPts val="0"/>
              </a:spcBef>
              <a:spcAft>
                <a:spcPts val="0"/>
              </a:spcAft>
            </a:pPr>
            <a:r>
              <a:rPr lang="en-GB" b="1" dirty="0" smtClean="0">
                <a:solidFill>
                  <a:prstClr val="black"/>
                </a:solidFill>
                <a:latin typeface="Courier"/>
                <a:ea typeface="+mn-ea"/>
              </a:rPr>
              <a:t>{</a:t>
            </a:r>
            <a:endParaRPr lang="en-GB" b="1" dirty="0" smtClean="0">
              <a:solidFill>
                <a:srgbClr val="C0504D"/>
              </a:solidFill>
              <a:latin typeface="Courier"/>
              <a:ea typeface="+mn-ea"/>
            </a:endParaRPr>
          </a:p>
          <a:p>
            <a:pPr fontAlgn="auto">
              <a:spcBef>
                <a:spcPts val="0"/>
              </a:spcBef>
              <a:spcAft>
                <a:spcPts val="0"/>
              </a:spcAft>
            </a:pPr>
            <a:r>
              <a:rPr lang="en-GB" b="1" dirty="0">
                <a:solidFill>
                  <a:prstClr val="black"/>
                </a:solidFill>
                <a:latin typeface="Courier"/>
                <a:ea typeface="+mn-ea"/>
              </a:rPr>
              <a:t> </a:t>
            </a:r>
            <a:r>
              <a:rPr lang="en-GB" b="1" dirty="0" smtClean="0">
                <a:solidFill>
                  <a:prstClr val="black"/>
                </a:solidFill>
                <a:latin typeface="Courier"/>
                <a:ea typeface="+mn-ea"/>
              </a:rPr>
              <a:t>  </a:t>
            </a:r>
            <a:r>
              <a:rPr lang="en-GB" b="1" dirty="0" err="1" smtClean="0">
                <a:solidFill>
                  <a:srgbClr val="C0504D"/>
                </a:solidFill>
                <a:latin typeface="Courier"/>
                <a:ea typeface="+mn-ea"/>
              </a:rPr>
              <a:t>int</a:t>
            </a:r>
            <a:r>
              <a:rPr lang="en-GB" b="1" dirty="0" smtClean="0">
                <a:solidFill>
                  <a:srgbClr val="C0504D"/>
                </a:solidFill>
                <a:latin typeface="Courier"/>
                <a:ea typeface="+mn-ea"/>
              </a:rPr>
              <a:t> </a:t>
            </a:r>
            <a:r>
              <a:rPr lang="en-GB" b="1" dirty="0" err="1" smtClean="0">
                <a:solidFill>
                  <a:prstClr val="black"/>
                </a:solidFill>
                <a:latin typeface="Courier"/>
                <a:ea typeface="+mn-ea"/>
              </a:rPr>
              <a:t>i</a:t>
            </a:r>
            <a:r>
              <a:rPr lang="en-GB" b="1" dirty="0" smtClean="0">
                <a:solidFill>
                  <a:prstClr val="black"/>
                </a:solidFill>
                <a:latin typeface="Courier"/>
                <a:ea typeface="+mn-ea"/>
              </a:rPr>
              <a:t> = </a:t>
            </a:r>
            <a:r>
              <a:rPr lang="en-GB" b="1" dirty="0" err="1" smtClean="0">
                <a:solidFill>
                  <a:srgbClr val="4F81BD"/>
                </a:solidFill>
                <a:latin typeface="Courier"/>
                <a:ea typeface="+mn-ea"/>
              </a:rPr>
              <a:t>get_global_id</a:t>
            </a:r>
            <a:r>
              <a:rPr lang="en-GB" b="1" dirty="0" smtClean="0">
                <a:solidFill>
                  <a:prstClr val="black"/>
                </a:solidFill>
                <a:latin typeface="Courier"/>
                <a:ea typeface="+mn-ea"/>
              </a:rPr>
              <a:t>(0);</a:t>
            </a:r>
          </a:p>
          <a:p>
            <a:pPr fontAlgn="auto">
              <a:spcBef>
                <a:spcPts val="0"/>
              </a:spcBef>
              <a:spcAft>
                <a:spcPts val="0"/>
              </a:spcAft>
            </a:pPr>
            <a:r>
              <a:rPr lang="en-GB" b="1" dirty="0">
                <a:solidFill>
                  <a:prstClr val="black"/>
                </a:solidFill>
                <a:latin typeface="Courier"/>
                <a:ea typeface="+mn-ea"/>
              </a:rPr>
              <a:t> </a:t>
            </a:r>
            <a:r>
              <a:rPr lang="en-GB" b="1" dirty="0" smtClean="0">
                <a:solidFill>
                  <a:prstClr val="black"/>
                </a:solidFill>
                <a:latin typeface="Courier"/>
                <a:ea typeface="+mn-ea"/>
              </a:rPr>
              <a:t>  output[</a:t>
            </a:r>
            <a:r>
              <a:rPr lang="en-GB" b="1" dirty="0" err="1" smtClean="0">
                <a:solidFill>
                  <a:prstClr val="black"/>
                </a:solidFill>
                <a:latin typeface="Courier"/>
                <a:ea typeface="+mn-ea"/>
              </a:rPr>
              <a:t>i</a:t>
            </a:r>
            <a:r>
              <a:rPr lang="en-GB" b="1" dirty="0" smtClean="0">
                <a:solidFill>
                  <a:prstClr val="black"/>
                </a:solidFill>
                <a:latin typeface="Courier"/>
                <a:ea typeface="+mn-ea"/>
              </a:rPr>
              <a:t>] = 2.0f * input[</a:t>
            </a:r>
            <a:r>
              <a:rPr lang="en-GB" b="1" dirty="0" err="1" smtClean="0">
                <a:solidFill>
                  <a:prstClr val="black"/>
                </a:solidFill>
                <a:latin typeface="Courier"/>
                <a:ea typeface="+mn-ea"/>
              </a:rPr>
              <a:t>i</a:t>
            </a:r>
            <a:r>
              <a:rPr lang="en-GB" b="1" dirty="0" smtClean="0">
                <a:solidFill>
                  <a:prstClr val="black"/>
                </a:solidFill>
                <a:latin typeface="Courier"/>
                <a:ea typeface="+mn-ea"/>
              </a:rPr>
              <a:t>];</a:t>
            </a:r>
          </a:p>
          <a:p>
            <a:pPr fontAlgn="auto">
              <a:spcBef>
                <a:spcPts val="0"/>
              </a:spcBef>
              <a:spcAft>
                <a:spcPts val="0"/>
              </a:spcAft>
            </a:pPr>
            <a:r>
              <a:rPr lang="en-GB" b="1" dirty="0">
                <a:solidFill>
                  <a:prstClr val="black"/>
                </a:solidFill>
                <a:latin typeface="Courier"/>
                <a:ea typeface="+mn-ea"/>
              </a:rPr>
              <a:t>}</a:t>
            </a:r>
            <a:endParaRPr lang="en-GB" b="1" dirty="0" smtClean="0">
              <a:solidFill>
                <a:prstClr val="black"/>
              </a:solidFill>
              <a:latin typeface="Courier"/>
              <a:ea typeface="+mn-ea"/>
            </a:endParaRPr>
          </a:p>
        </p:txBody>
      </p:sp>
      <p:sp>
        <p:nvSpPr>
          <p:cNvPr id="8" name="Rectangle 110"/>
          <p:cNvSpPr>
            <a:spLocks/>
          </p:cNvSpPr>
          <p:nvPr/>
        </p:nvSpPr>
        <p:spPr bwMode="auto">
          <a:xfrm>
            <a:off x="4520870" y="4927760"/>
            <a:ext cx="2002471" cy="307777"/>
          </a:xfrm>
          <a:prstGeom prst="rect">
            <a:avLst/>
          </a:prstGeom>
          <a:noFill/>
          <a:ln w="12700">
            <a:noFill/>
            <a:miter lim="800000"/>
            <a:headEnd/>
            <a:tailEnd/>
          </a:ln>
        </p:spPr>
        <p:txBody>
          <a:bodyPr wrap="none" lIns="0" tIns="0" rIns="0" bIns="0">
            <a:spAutoFit/>
          </a:bodyPr>
          <a:lstStyle/>
          <a:p>
            <a:pPr marL="36513" fontAlgn="auto">
              <a:spcBef>
                <a:spcPts val="0"/>
              </a:spcBef>
              <a:spcAft>
                <a:spcPts val="0"/>
              </a:spcAft>
              <a:tabLst>
                <a:tab pos="66675" algn="l"/>
                <a:tab pos="752475" algn="l"/>
                <a:tab pos="1438275" algn="l"/>
                <a:tab pos="2122488" algn="l"/>
                <a:tab pos="2806700" algn="l"/>
              </a:tabLst>
            </a:pPr>
            <a:r>
              <a:rPr lang="en-US" sz="2000" b="1" dirty="0" err="1">
                <a:solidFill>
                  <a:srgbClr val="1F497D">
                    <a:lumMod val="75000"/>
                  </a:srgbClr>
                </a:solidFill>
                <a:latin typeface="Courier"/>
                <a:ea typeface="+mn-ea"/>
              </a:rPr>
              <a:t>get_global_id</a:t>
            </a:r>
            <a:r>
              <a:rPr lang="en-US" sz="2000" b="1" dirty="0">
                <a:solidFill>
                  <a:srgbClr val="1F497D">
                    <a:lumMod val="75000"/>
                  </a:srgbClr>
                </a:solidFill>
                <a:latin typeface="Courier"/>
                <a:ea typeface="+mn-ea"/>
              </a:rPr>
              <a:t>(0)</a:t>
            </a:r>
          </a:p>
        </p:txBody>
      </p:sp>
      <p:sp>
        <p:nvSpPr>
          <p:cNvPr id="9" name="Line 111"/>
          <p:cNvSpPr>
            <a:spLocks noChangeShapeType="1"/>
          </p:cNvSpPr>
          <p:nvPr/>
        </p:nvSpPr>
        <p:spPr bwMode="auto">
          <a:xfrm flipH="1">
            <a:off x="4226934" y="4949026"/>
            <a:ext cx="14716" cy="299839"/>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a typeface="+mn-ea"/>
            </a:endParaRPr>
          </a:p>
        </p:txBody>
      </p:sp>
      <p:sp>
        <p:nvSpPr>
          <p:cNvPr id="10" name="Line 112"/>
          <p:cNvSpPr>
            <a:spLocks noChangeShapeType="1"/>
          </p:cNvSpPr>
          <p:nvPr/>
        </p:nvSpPr>
        <p:spPr bwMode="auto">
          <a:xfrm flipH="1">
            <a:off x="4225346" y="5852194"/>
            <a:ext cx="0" cy="457126"/>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fontAlgn="auto">
              <a:spcBef>
                <a:spcPts val="0"/>
              </a:spcBef>
              <a:spcAft>
                <a:spcPts val="0"/>
              </a:spcAft>
              <a:defRPr/>
            </a:pPr>
            <a:endParaRPr lang="en-US" sz="1800">
              <a:solidFill>
                <a:prstClr val="black"/>
              </a:solidFill>
              <a:latin typeface="Trebuchet MS"/>
              <a:ea typeface="+mn-ea"/>
            </a:endParaRPr>
          </a:p>
        </p:txBody>
      </p:sp>
      <p:sp>
        <p:nvSpPr>
          <p:cNvPr id="11" name="Rectangle 113"/>
          <p:cNvSpPr>
            <a:spLocks/>
          </p:cNvSpPr>
          <p:nvPr/>
        </p:nvSpPr>
        <p:spPr bwMode="auto">
          <a:xfrm>
            <a:off x="4056448" y="5235537"/>
            <a:ext cx="306494" cy="276999"/>
          </a:xfrm>
          <a:prstGeom prst="rect">
            <a:avLst/>
          </a:prstGeom>
          <a:noFill/>
          <a:ln w="12700">
            <a:noFill/>
            <a:miter lim="800000"/>
            <a:headEnd/>
            <a:tailEnd/>
          </a:ln>
        </p:spPr>
        <p:txBody>
          <a:bodyPr wrap="none" lIns="0" tIns="0" rIns="0" bIns="0">
            <a:spAutoFit/>
          </a:bodyPr>
          <a:lstStyle/>
          <a:p>
            <a:pPr marL="36513" fontAlgn="auto">
              <a:spcBef>
                <a:spcPts val="0"/>
              </a:spcBef>
              <a:spcAft>
                <a:spcPts val="0"/>
              </a:spcAft>
              <a:tabLst>
                <a:tab pos="66675" algn="l"/>
                <a:tab pos="752475" algn="l"/>
                <a:tab pos="1438275" algn="l"/>
                <a:tab pos="2122488" algn="l"/>
                <a:tab pos="2806700" algn="l"/>
              </a:tabLst>
            </a:pPr>
            <a:r>
              <a:rPr lang="en-US" sz="1800" b="1" dirty="0">
                <a:solidFill>
                  <a:srgbClr val="A50021"/>
                </a:solidFill>
                <a:latin typeface="Trebuchet MS"/>
                <a:ea typeface="+mn-ea"/>
              </a:rPr>
              <a:t>10</a:t>
            </a:r>
          </a:p>
        </p:txBody>
      </p:sp>
      <p:sp>
        <p:nvSpPr>
          <p:cNvPr id="12" name="Rectangle 225"/>
          <p:cNvSpPr>
            <a:spLocks/>
          </p:cNvSpPr>
          <p:nvPr/>
        </p:nvSpPr>
        <p:spPr bwMode="auto">
          <a:xfrm>
            <a:off x="323529" y="5528265"/>
            <a:ext cx="926858" cy="276999"/>
          </a:xfrm>
          <a:prstGeom prst="rect">
            <a:avLst/>
          </a:prstGeom>
          <a:noFill/>
          <a:ln w="12700">
            <a:noFill/>
            <a:miter lim="800000"/>
            <a:headEnd/>
            <a:tailEnd/>
          </a:ln>
        </p:spPr>
        <p:txBody>
          <a:bodyPr wrap="square" lIns="0" tIns="0" rIns="0" bIns="0">
            <a:spAutoFit/>
          </a:bodyPr>
          <a:lstStyle/>
          <a:p>
            <a:pPr marL="36513" algn="r" fontAlgn="auto">
              <a:spcBef>
                <a:spcPts val="0"/>
              </a:spcBef>
              <a:spcAft>
                <a:spcPts val="0"/>
              </a:spcAft>
              <a:tabLst>
                <a:tab pos="66675" algn="l"/>
                <a:tab pos="752475" algn="l"/>
                <a:tab pos="1438275" algn="l"/>
                <a:tab pos="2122488" algn="l"/>
                <a:tab pos="2806700" algn="l"/>
              </a:tabLst>
            </a:pPr>
            <a:r>
              <a:rPr lang="en-US" sz="1800" b="1" dirty="0">
                <a:solidFill>
                  <a:srgbClr val="9A7500"/>
                </a:solidFill>
                <a:latin typeface="Trebuchet MS"/>
                <a:ea typeface="+mn-ea"/>
              </a:rPr>
              <a:t>Input</a:t>
            </a:r>
          </a:p>
        </p:txBody>
      </p:sp>
      <p:sp>
        <p:nvSpPr>
          <p:cNvPr id="13" name="Rectangle 333"/>
          <p:cNvSpPr>
            <a:spLocks/>
          </p:cNvSpPr>
          <p:nvPr/>
        </p:nvSpPr>
        <p:spPr bwMode="auto">
          <a:xfrm>
            <a:off x="461387" y="6324302"/>
            <a:ext cx="788999" cy="276999"/>
          </a:xfrm>
          <a:prstGeom prst="rect">
            <a:avLst/>
          </a:prstGeom>
          <a:noFill/>
          <a:ln w="12700">
            <a:noFill/>
            <a:miter lim="800000"/>
            <a:headEnd/>
            <a:tailEnd/>
          </a:ln>
        </p:spPr>
        <p:txBody>
          <a:bodyPr wrap="none" lIns="0" tIns="0" rIns="0" bIns="0">
            <a:spAutoFit/>
          </a:bodyPr>
          <a:lstStyle/>
          <a:p>
            <a:pPr marL="36513" algn="r" fontAlgn="auto">
              <a:spcBef>
                <a:spcPts val="0"/>
              </a:spcBef>
              <a:spcAft>
                <a:spcPts val="0"/>
              </a:spcAft>
              <a:tabLst>
                <a:tab pos="66675" algn="l"/>
                <a:tab pos="752475" algn="l"/>
                <a:tab pos="1438275" algn="l"/>
                <a:tab pos="2122488" algn="l"/>
                <a:tab pos="2806700" algn="l"/>
              </a:tabLst>
            </a:pPr>
            <a:r>
              <a:rPr lang="en-US" sz="1800" b="1" dirty="0">
                <a:solidFill>
                  <a:srgbClr val="9A7500"/>
                </a:solidFill>
                <a:latin typeface="Trebuchet MS"/>
                <a:ea typeface="+mn-ea"/>
              </a:rPr>
              <a:t>Output</a:t>
            </a:r>
          </a:p>
        </p:txBody>
      </p:sp>
      <p:graphicFrame>
        <p:nvGraphicFramePr>
          <p:cNvPr id="122" name="Group 119"/>
          <p:cNvGraphicFramePr>
            <a:graphicFrameLocks noGrp="1"/>
          </p:cNvGraphicFramePr>
          <p:nvPr>
            <p:extLst>
              <p:ext uri="{D42A27DB-BD31-4B8C-83A1-F6EECF244321}">
                <p14:modId xmlns:p14="http://schemas.microsoft.com/office/powerpoint/2010/main" val="1942489963"/>
              </p:ext>
            </p:extLst>
          </p:nvPr>
        </p:nvGraphicFramePr>
        <p:xfrm>
          <a:off x="1377982" y="5523504"/>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152" name="Group 119"/>
          <p:cNvGraphicFramePr>
            <a:graphicFrameLocks noGrp="1"/>
          </p:cNvGraphicFramePr>
          <p:nvPr>
            <p:extLst>
              <p:ext uri="{D42A27DB-BD31-4B8C-83A1-F6EECF244321}">
                <p14:modId xmlns:p14="http://schemas.microsoft.com/office/powerpoint/2010/main" val="4291645888"/>
              </p:ext>
            </p:extLst>
          </p:nvPr>
        </p:nvGraphicFramePr>
        <p:xfrm>
          <a:off x="1384944" y="6381328"/>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50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Tree>
    <p:extLst>
      <p:ext uri="{BB962C8B-B14F-4D97-AF65-F5344CB8AC3E}">
        <p14:creationId xmlns:p14="http://schemas.microsoft.com/office/powerpoint/2010/main" val="247892087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important related trends</a:t>
            </a:r>
            <a:endParaRPr lang="en-GB" dirty="0"/>
          </a:p>
        </p:txBody>
      </p:sp>
      <p:sp>
        <p:nvSpPr>
          <p:cNvPr id="3" name="Content Placeholder 2"/>
          <p:cNvSpPr>
            <a:spLocks noGrp="1"/>
          </p:cNvSpPr>
          <p:nvPr>
            <p:ph idx="1"/>
          </p:nvPr>
        </p:nvSpPr>
        <p:spPr>
          <a:xfrm>
            <a:off x="287016" y="1314293"/>
            <a:ext cx="8510143" cy="5141168"/>
          </a:xfrm>
        </p:spPr>
        <p:txBody>
          <a:bodyPr>
            <a:normAutofit fontScale="85000" lnSpcReduction="20000"/>
          </a:bodyPr>
          <a:lstStyle/>
          <a:p>
            <a:r>
              <a:rPr lang="en-GB" dirty="0" err="1" smtClean="0"/>
              <a:t>OpenCL’s</a:t>
            </a:r>
            <a:r>
              <a:rPr lang="en-GB" dirty="0" smtClean="0"/>
              <a:t> </a:t>
            </a:r>
            <a:r>
              <a:rPr lang="en-GB" dirty="0"/>
              <a:t>Standard Portable Intermediate Representation (SPIR)</a:t>
            </a:r>
          </a:p>
          <a:p>
            <a:pPr lvl="1"/>
            <a:r>
              <a:rPr lang="en-GB" dirty="0"/>
              <a:t>Based on LLVM’s IR</a:t>
            </a:r>
          </a:p>
          <a:p>
            <a:pPr lvl="1"/>
            <a:r>
              <a:rPr lang="en-GB" dirty="0"/>
              <a:t>Makes interchangeable front- and back-ends straightforward</a:t>
            </a:r>
          </a:p>
          <a:p>
            <a:endParaRPr lang="en-GB" dirty="0"/>
          </a:p>
          <a:p>
            <a:r>
              <a:rPr lang="en-GB" dirty="0"/>
              <a:t>OpenCL 2.0</a:t>
            </a:r>
          </a:p>
          <a:p>
            <a:pPr lvl="1"/>
            <a:r>
              <a:rPr lang="en-GB" dirty="0"/>
              <a:t>Adding High Level Model (HLM)</a:t>
            </a:r>
          </a:p>
          <a:p>
            <a:pPr lvl="1"/>
            <a:r>
              <a:rPr lang="en-GB" dirty="0"/>
              <a:t>Lots of other improvements</a:t>
            </a:r>
          </a:p>
          <a:p>
            <a:endParaRPr lang="en-GB" dirty="0" smtClean="0"/>
          </a:p>
          <a:p>
            <a:r>
              <a:rPr lang="en-GB" dirty="0" smtClean="0"/>
              <a:t>For the latest news on SPIR and new OpenCL versions see:</a:t>
            </a:r>
          </a:p>
          <a:p>
            <a:pPr lvl="1"/>
            <a:r>
              <a:rPr lang="en-GB" dirty="0">
                <a:hlinkClick r:id="rId2"/>
              </a:rPr>
              <a:t>http://www.khronos.org/opencl</a:t>
            </a:r>
            <a:r>
              <a:rPr lang="en-GB" dirty="0" smtClean="0">
                <a:hlinkClick r:id="rId2"/>
              </a:rPr>
              <a:t>/</a:t>
            </a:r>
            <a:r>
              <a:rPr lang="en-GB" dirty="0" smtClean="0"/>
              <a:t> </a:t>
            </a:r>
            <a:endParaRPr lang="en-GB" dirty="0"/>
          </a:p>
        </p:txBody>
      </p:sp>
      <p:sp>
        <p:nvSpPr>
          <p:cNvPr id="4" name="Content Placeholder 7"/>
          <p:cNvSpPr txBox="1">
            <a:spLocks/>
          </p:cNvSpPr>
          <p:nvPr/>
        </p:nvSpPr>
        <p:spPr>
          <a:xfrm>
            <a:off x="4283968"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317944268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Resources: https://www.khronos.org/opencl/</a:t>
            </a:r>
          </a:p>
        </p:txBody>
      </p:sp>
      <p:sp>
        <p:nvSpPr>
          <p:cNvPr id="4" name="TextBox 3"/>
          <p:cNvSpPr txBox="1"/>
          <p:nvPr/>
        </p:nvSpPr>
        <p:spPr>
          <a:xfrm>
            <a:off x="2270234" y="1953344"/>
            <a:ext cx="6526925" cy="1189710"/>
          </a:xfrm>
          <a:prstGeom prst="rect">
            <a:avLst/>
          </a:prstGeom>
          <a:noFill/>
        </p:spPr>
        <p:txBody>
          <a:bodyPr wrap="square" rtlCol="0">
            <a:spAutoFit/>
          </a:bodyPr>
          <a:lstStyle/>
          <a:p>
            <a:pPr fontAlgn="auto">
              <a:spcBef>
                <a:spcPts val="0"/>
              </a:spcBef>
              <a:spcAft>
                <a:spcPts val="0"/>
              </a:spcAft>
            </a:pPr>
            <a:r>
              <a:rPr lang="en-US" sz="1800" b="1" dirty="0" smtClean="0">
                <a:solidFill>
                  <a:prstClr val="black"/>
                </a:solidFill>
                <a:latin typeface="Trebuchet MS"/>
                <a:ea typeface="+mn-ea"/>
              </a:rPr>
              <a:t>OpenCL Programming Guide</a:t>
            </a:r>
            <a:r>
              <a:rPr lang="en-US" sz="1800" dirty="0" smtClean="0">
                <a:solidFill>
                  <a:prstClr val="black"/>
                </a:solidFill>
                <a:latin typeface="Trebuchet MS"/>
                <a:ea typeface="+mn-ea"/>
              </a:rPr>
              <a:t>: </a:t>
            </a:r>
          </a:p>
          <a:p>
            <a:pPr fontAlgn="auto">
              <a:spcBef>
                <a:spcPts val="0"/>
              </a:spcBef>
              <a:spcAft>
                <a:spcPts val="0"/>
              </a:spcAft>
            </a:pPr>
            <a:r>
              <a:rPr lang="en-US" sz="1800" dirty="0" smtClean="0">
                <a:solidFill>
                  <a:prstClr val="black"/>
                </a:solidFill>
                <a:latin typeface="Trebuchet MS"/>
                <a:ea typeface="+mn-ea"/>
              </a:rPr>
              <a:t>Aaftab Munshi, Benedict Gaster, Timothy G. Mattson and James Fung, 2011 </a:t>
            </a:r>
            <a:br>
              <a:rPr lang="en-US" sz="1800" dirty="0" smtClean="0">
                <a:solidFill>
                  <a:prstClr val="black"/>
                </a:solidFill>
                <a:latin typeface="Trebuchet MS"/>
                <a:ea typeface="+mn-ea"/>
              </a:rPr>
            </a:br>
            <a:endParaRPr lang="en-US" sz="1800" dirty="0">
              <a:solidFill>
                <a:prstClr val="black"/>
              </a:solidFill>
              <a:latin typeface="Trebuchet MS"/>
              <a:ea typeface="+mn-ea"/>
            </a:endParaRPr>
          </a:p>
        </p:txBody>
      </p:sp>
      <p:sp>
        <p:nvSpPr>
          <p:cNvPr id="5" name="TextBox 4"/>
          <p:cNvSpPr txBox="1"/>
          <p:nvPr/>
        </p:nvSpPr>
        <p:spPr>
          <a:xfrm>
            <a:off x="2328041" y="4943537"/>
            <a:ext cx="6526925" cy="1189710"/>
          </a:xfrm>
          <a:prstGeom prst="rect">
            <a:avLst/>
          </a:prstGeom>
          <a:noFill/>
        </p:spPr>
        <p:txBody>
          <a:bodyPr wrap="square" rtlCol="0">
            <a:spAutoFit/>
          </a:bodyPr>
          <a:lstStyle/>
          <a:p>
            <a:pPr fontAlgn="auto">
              <a:spcBef>
                <a:spcPts val="0"/>
              </a:spcBef>
              <a:spcAft>
                <a:spcPts val="0"/>
              </a:spcAft>
            </a:pPr>
            <a:r>
              <a:rPr lang="en-US" sz="1800" b="1" dirty="0" smtClean="0">
                <a:solidFill>
                  <a:prstClr val="black"/>
                </a:solidFill>
                <a:latin typeface="Trebuchet MS"/>
                <a:ea typeface="+mn-ea"/>
              </a:rPr>
              <a:t>Heterogeneous Computing with OpenCL</a:t>
            </a:r>
          </a:p>
          <a:p>
            <a:pPr fontAlgn="auto">
              <a:spcBef>
                <a:spcPts val="0"/>
              </a:spcBef>
              <a:spcAft>
                <a:spcPts val="0"/>
              </a:spcAft>
            </a:pPr>
            <a:r>
              <a:rPr lang="en-US" sz="1800" dirty="0" smtClean="0">
                <a:solidFill>
                  <a:prstClr val="black"/>
                </a:solidFill>
                <a:latin typeface="Trebuchet MS"/>
                <a:ea typeface="+mn-ea"/>
              </a:rPr>
              <a:t>Benedict Gaster, Lee Howes, David R. </a:t>
            </a:r>
            <a:r>
              <a:rPr lang="en-US" sz="1800" dirty="0" err="1" smtClean="0">
                <a:solidFill>
                  <a:prstClr val="black"/>
                </a:solidFill>
                <a:latin typeface="Trebuchet MS"/>
                <a:ea typeface="+mn-ea"/>
              </a:rPr>
              <a:t>Kaeli</a:t>
            </a:r>
            <a:r>
              <a:rPr lang="en-US" sz="1800" dirty="0" smtClean="0">
                <a:solidFill>
                  <a:prstClr val="black"/>
                </a:solidFill>
                <a:latin typeface="Trebuchet MS"/>
                <a:ea typeface="+mn-ea"/>
              </a:rPr>
              <a:t>, </a:t>
            </a:r>
            <a:r>
              <a:rPr lang="en-US" sz="1800" dirty="0" err="1" smtClean="0">
                <a:solidFill>
                  <a:prstClr val="black"/>
                </a:solidFill>
                <a:latin typeface="Trebuchet MS"/>
                <a:ea typeface="+mn-ea"/>
              </a:rPr>
              <a:t>Perhaad</a:t>
            </a:r>
            <a:r>
              <a:rPr lang="en-US" sz="1800" dirty="0" smtClean="0">
                <a:solidFill>
                  <a:prstClr val="black"/>
                </a:solidFill>
                <a:latin typeface="Trebuchet MS"/>
                <a:ea typeface="+mn-ea"/>
              </a:rPr>
              <a:t> </a:t>
            </a:r>
            <a:r>
              <a:rPr lang="en-US" sz="1800" dirty="0" err="1" smtClean="0">
                <a:solidFill>
                  <a:prstClr val="black"/>
                </a:solidFill>
                <a:latin typeface="Trebuchet MS"/>
                <a:ea typeface="+mn-ea"/>
              </a:rPr>
              <a:t>Mistry</a:t>
            </a:r>
            <a:r>
              <a:rPr lang="en-US" sz="1800" dirty="0" smtClean="0">
                <a:solidFill>
                  <a:prstClr val="black"/>
                </a:solidFill>
                <a:latin typeface="Trebuchet MS"/>
                <a:ea typeface="+mn-ea"/>
              </a:rPr>
              <a:t> and Dana </a:t>
            </a:r>
            <a:r>
              <a:rPr lang="en-US" sz="1800" dirty="0" err="1" smtClean="0">
                <a:solidFill>
                  <a:prstClr val="black"/>
                </a:solidFill>
                <a:latin typeface="Trebuchet MS"/>
                <a:ea typeface="+mn-ea"/>
              </a:rPr>
              <a:t>Schaa</a:t>
            </a:r>
            <a:r>
              <a:rPr lang="en-US" sz="1800" dirty="0" smtClean="0">
                <a:solidFill>
                  <a:prstClr val="black"/>
                </a:solidFill>
                <a:latin typeface="Trebuchet MS"/>
                <a:ea typeface="+mn-ea"/>
              </a:rPr>
              <a:t>, 2011</a:t>
            </a:r>
            <a:br>
              <a:rPr lang="en-US" sz="1800" dirty="0" smtClean="0">
                <a:solidFill>
                  <a:prstClr val="black"/>
                </a:solidFill>
                <a:latin typeface="Trebuchet MS"/>
                <a:ea typeface="+mn-ea"/>
              </a:rPr>
            </a:br>
            <a:endParaRPr lang="en-US" sz="1800" dirty="0">
              <a:solidFill>
                <a:prstClr val="black"/>
              </a:solidFill>
              <a:latin typeface="Trebuchet MS"/>
              <a:ea typeface="+mn-ea"/>
            </a:endParaRPr>
          </a:p>
        </p:txBody>
      </p:sp>
      <p:grpSp>
        <p:nvGrpSpPr>
          <p:cNvPr id="6" name="Group 9"/>
          <p:cNvGrpSpPr/>
          <p:nvPr/>
        </p:nvGrpSpPr>
        <p:grpSpPr>
          <a:xfrm>
            <a:off x="376238" y="4357585"/>
            <a:ext cx="1817664" cy="2167759"/>
            <a:chOff x="376238" y="3239813"/>
            <a:chExt cx="1817664" cy="2167759"/>
          </a:xfrm>
        </p:grpSpPr>
        <p:pic>
          <p:nvPicPr>
            <p:cNvPr id="7" name="Picture 2"/>
            <p:cNvPicPr>
              <a:picLocks noChangeAspect="1" noChangeArrowheads="1"/>
            </p:cNvPicPr>
            <p:nvPr/>
          </p:nvPicPr>
          <p:blipFill>
            <a:blip r:embed="rId2" cstate="print"/>
            <a:srcRect/>
            <a:stretch>
              <a:fillRect/>
            </a:stretch>
          </p:blipFill>
          <p:spPr bwMode="auto">
            <a:xfrm>
              <a:off x="376238" y="3239813"/>
              <a:ext cx="1765410" cy="2167759"/>
            </a:xfrm>
            <a:prstGeom prst="rect">
              <a:avLst/>
            </a:prstGeom>
            <a:noFill/>
            <a:ln w="9525">
              <a:noFill/>
              <a:miter lim="800000"/>
              <a:headEnd/>
              <a:tailEnd/>
            </a:ln>
          </p:spPr>
        </p:pic>
        <p:sp>
          <p:nvSpPr>
            <p:cNvPr id="8" name="Rectangle 7"/>
            <p:cNvSpPr/>
            <p:nvPr/>
          </p:nvSpPr>
          <p:spPr>
            <a:xfrm>
              <a:off x="2032731" y="3269473"/>
              <a:ext cx="161171" cy="1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cxnSp>
          <p:nvCxnSpPr>
            <p:cNvPr id="9" name="Straight Connector 8"/>
            <p:cNvCxnSpPr>
              <a:endCxn id="8" idx="0"/>
            </p:cNvCxnSpPr>
            <p:nvPr/>
          </p:nvCxnSpPr>
          <p:spPr>
            <a:xfrm rot="16200000" flipV="1">
              <a:off x="1058161" y="4324629"/>
              <a:ext cx="2111216" cy="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 name="Group 12"/>
          <p:cNvGrpSpPr/>
          <p:nvPr/>
        </p:nvGrpSpPr>
        <p:grpSpPr>
          <a:xfrm>
            <a:off x="376239" y="1846107"/>
            <a:ext cx="1751583" cy="2225491"/>
            <a:chOff x="376239" y="728335"/>
            <a:chExt cx="1751583" cy="2225491"/>
          </a:xfrm>
        </p:grpSpPr>
        <p:pic>
          <p:nvPicPr>
            <p:cNvPr id="11" name="Picture 10"/>
            <p:cNvPicPr>
              <a:picLocks noChangeAspect="1" noChangeArrowheads="1"/>
            </p:cNvPicPr>
            <p:nvPr/>
          </p:nvPicPr>
          <p:blipFill>
            <a:blip r:embed="rId3" cstate="print"/>
            <a:srcRect/>
            <a:stretch>
              <a:fillRect/>
            </a:stretch>
          </p:blipFill>
          <p:spPr bwMode="auto">
            <a:xfrm>
              <a:off x="376239" y="728335"/>
              <a:ext cx="1704810" cy="2225491"/>
            </a:xfrm>
            <a:prstGeom prst="rect">
              <a:avLst/>
            </a:prstGeom>
            <a:noFill/>
            <a:ln w="9525">
              <a:noFill/>
              <a:miter lim="800000"/>
              <a:headEnd/>
              <a:tailEnd/>
            </a:ln>
          </p:spPr>
        </p:pic>
        <p:sp>
          <p:nvSpPr>
            <p:cNvPr id="12" name="Rectangle 11"/>
            <p:cNvSpPr/>
            <p:nvPr/>
          </p:nvSpPr>
          <p:spPr>
            <a:xfrm>
              <a:off x="1984811" y="749721"/>
              <a:ext cx="112675" cy="199348"/>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3" name="Rectangle 12"/>
            <p:cNvSpPr/>
            <p:nvPr/>
          </p:nvSpPr>
          <p:spPr>
            <a:xfrm>
              <a:off x="2062817" y="736720"/>
              <a:ext cx="65005" cy="27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spTree>
    <p:extLst>
      <p:ext uri="{BB962C8B-B14F-4D97-AF65-F5344CB8AC3E}">
        <p14:creationId xmlns:p14="http://schemas.microsoft.com/office/powerpoint/2010/main" val="25585855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p:txBody>
          <a:bodyPr>
            <a:normAutofit/>
          </a:bodyPr>
          <a:lstStyle/>
          <a:p>
            <a:r>
              <a:rPr lang="en-GB" dirty="0"/>
              <a:t>New OpenCL user group</a:t>
            </a:r>
          </a:p>
          <a:p>
            <a:pPr lvl="1"/>
            <a:r>
              <a:rPr lang="en-GB" dirty="0"/>
              <a:t>http://comportability.org</a:t>
            </a:r>
          </a:p>
          <a:p>
            <a:pPr lvl="1"/>
            <a:r>
              <a:rPr lang="en-GB" dirty="0"/>
              <a:t>Forums</a:t>
            </a:r>
          </a:p>
          <a:p>
            <a:pPr lvl="1"/>
            <a:r>
              <a:rPr lang="en-GB" dirty="0"/>
              <a:t>Downloaded examples</a:t>
            </a:r>
          </a:p>
          <a:p>
            <a:pPr lvl="1"/>
            <a:r>
              <a:rPr lang="en-GB" dirty="0"/>
              <a:t>Training</a:t>
            </a:r>
          </a:p>
          <a:p>
            <a:pPr lvl="1"/>
            <a:r>
              <a:rPr lang="en-GB" dirty="0"/>
              <a:t>Launched </a:t>
            </a:r>
            <a:r>
              <a:rPr lang="en-GB" dirty="0" smtClean="0"/>
              <a:t>SC</a:t>
            </a:r>
            <a:r>
              <a:rPr lang="en-GB" dirty="0"/>
              <a:t>’12 in November</a:t>
            </a:r>
          </a:p>
          <a:p>
            <a:pPr lvl="1"/>
            <a:r>
              <a:rPr lang="en-GB" dirty="0">
                <a:solidFill>
                  <a:schemeClr val="accent1"/>
                </a:solidFill>
              </a:rPr>
              <a:t>ACTION: register and become part of the community!!</a:t>
            </a:r>
          </a:p>
          <a:p>
            <a:endParaRPr lang="en-GB" dirty="0"/>
          </a:p>
          <a:p>
            <a:endParaRPr lang="en-GB" dirty="0"/>
          </a:p>
        </p:txBody>
      </p:sp>
      <p:pic>
        <p:nvPicPr>
          <p:cNvPr id="4" name="Picture 3"/>
          <p:cNvPicPr>
            <a:picLocks noChangeAspect="1"/>
          </p:cNvPicPr>
          <p:nvPr/>
        </p:nvPicPr>
        <p:blipFill>
          <a:blip r:embed="rId2" cstate="print"/>
          <a:stretch>
            <a:fillRect/>
          </a:stretch>
        </p:blipFill>
        <p:spPr>
          <a:xfrm>
            <a:off x="5652120" y="2780928"/>
            <a:ext cx="2882081" cy="691699"/>
          </a:xfrm>
          <a:prstGeom prst="rect">
            <a:avLst/>
          </a:prstGeom>
        </p:spPr>
      </p:pic>
    </p:spTree>
    <p:extLst>
      <p:ext uri="{BB962C8B-B14F-4D97-AF65-F5344CB8AC3E}">
        <p14:creationId xmlns:p14="http://schemas.microsoft.com/office/powerpoint/2010/main" val="219435580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 you for coming!</a:t>
            </a:r>
            <a:endParaRPr lang="en-GB" dirty="0"/>
          </a:p>
        </p:txBody>
      </p:sp>
    </p:spTree>
    <p:extLst>
      <p:ext uri="{BB962C8B-B14F-4D97-AF65-F5344CB8AC3E}">
        <p14:creationId xmlns:p14="http://schemas.microsoft.com/office/powerpoint/2010/main" val="328650927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3361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Vector operations within kernels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A</a:t>
            </a:r>
            <a:endParaRPr lang="en-GB" dirty="0">
              <a:solidFill>
                <a:schemeClr val="tx1"/>
              </a:solidFill>
            </a:endParaRPr>
          </a:p>
        </p:txBody>
      </p:sp>
    </p:spTree>
    <p:extLst>
      <p:ext uri="{BB962C8B-B14F-4D97-AF65-F5344CB8AC3E}">
        <p14:creationId xmlns:p14="http://schemas.microsoft.com/office/powerpoint/2010/main" val="23419218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Before we continue...</a:t>
            </a:r>
            <a:endParaRPr lang="en-GB" dirty="0"/>
          </a:p>
        </p:txBody>
      </p:sp>
      <p:sp>
        <p:nvSpPr>
          <p:cNvPr id="5" name="Content Placeholder 4"/>
          <p:cNvSpPr>
            <a:spLocks noGrp="1"/>
          </p:cNvSpPr>
          <p:nvPr>
            <p:ph idx="1"/>
          </p:nvPr>
        </p:nvSpPr>
        <p:spPr/>
        <p:txBody>
          <a:bodyPr>
            <a:normAutofit lnSpcReduction="10000"/>
          </a:bodyPr>
          <a:lstStyle/>
          <a:p>
            <a:r>
              <a:rPr lang="en-GB" dirty="0" smtClean="0"/>
              <a:t>The </a:t>
            </a:r>
            <a:r>
              <a:rPr lang="en-GB" dirty="0" err="1" smtClean="0"/>
              <a:t>OpenCL</a:t>
            </a:r>
            <a:r>
              <a:rPr lang="en-GB" dirty="0" smtClean="0"/>
              <a:t> device compilers are good at auto-</a:t>
            </a:r>
            <a:r>
              <a:rPr lang="en-GB" dirty="0" err="1" smtClean="0"/>
              <a:t>vectorizing</a:t>
            </a:r>
            <a:r>
              <a:rPr lang="en-GB" dirty="0" smtClean="0"/>
              <a:t> your code</a:t>
            </a:r>
          </a:p>
          <a:p>
            <a:pPr lvl="1"/>
            <a:r>
              <a:rPr lang="en-GB" dirty="0" smtClean="0"/>
              <a:t>Adjacent work-items may be packed to produce </a:t>
            </a:r>
            <a:r>
              <a:rPr lang="en-GB" dirty="0" err="1" smtClean="0"/>
              <a:t>vectorized</a:t>
            </a:r>
            <a:r>
              <a:rPr lang="en-GB" dirty="0" smtClean="0"/>
              <a:t> code</a:t>
            </a:r>
          </a:p>
          <a:p>
            <a:r>
              <a:rPr lang="en-GB" dirty="0" smtClean="0"/>
              <a:t>By using vector operations the compiler may not optimize as successfully</a:t>
            </a:r>
          </a:p>
          <a:p>
            <a:r>
              <a:rPr lang="en-GB" dirty="0" smtClean="0"/>
              <a:t>So think twice before you explicitly </a:t>
            </a:r>
            <a:r>
              <a:rPr lang="en-GB" dirty="0" err="1" smtClean="0"/>
              <a:t>vectorize</a:t>
            </a:r>
            <a:r>
              <a:rPr lang="en-GB" dirty="0" smtClean="0"/>
              <a:t> your OpenCL kernels, you might end up hurting performance!</a:t>
            </a:r>
            <a:endParaRPr lang="en-GB" dirty="0"/>
          </a:p>
        </p:txBody>
      </p:sp>
    </p:spTree>
    <p:extLst>
      <p:ext uri="{BB962C8B-B14F-4D97-AF65-F5344CB8AC3E}">
        <p14:creationId xmlns:p14="http://schemas.microsoft.com/office/powerpoint/2010/main" val="2362468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2272"/>
            <a:ext cx="8229600" cy="1143000"/>
          </a:xfrm>
        </p:spPr>
        <p:txBody>
          <a:bodyPr>
            <a:normAutofit/>
          </a:bodyPr>
          <a:lstStyle/>
          <a:p>
            <a:r>
              <a:rPr lang="en-GB" dirty="0" smtClean="0"/>
              <a:t>Vector operations</a:t>
            </a:r>
            <a:endParaRPr lang="en-GB" dirty="0"/>
          </a:p>
        </p:txBody>
      </p:sp>
      <p:sp>
        <p:nvSpPr>
          <p:cNvPr id="5" name="Content Placeholder 4"/>
          <p:cNvSpPr>
            <a:spLocks noGrp="1"/>
          </p:cNvSpPr>
          <p:nvPr>
            <p:ph idx="1"/>
          </p:nvPr>
        </p:nvSpPr>
        <p:spPr>
          <a:xfrm>
            <a:off x="107504" y="836712"/>
            <a:ext cx="8928992" cy="4464495"/>
          </a:xfrm>
        </p:spPr>
        <p:txBody>
          <a:bodyPr>
            <a:normAutofit fontScale="77500" lnSpcReduction="20000"/>
          </a:bodyPr>
          <a:lstStyle/>
          <a:p>
            <a:r>
              <a:rPr lang="en-GB" dirty="0"/>
              <a:t>Modern microprocessors include vector units:</a:t>
            </a:r>
          </a:p>
          <a:p>
            <a:pPr marL="457200" lvl="1" indent="0">
              <a:buNone/>
            </a:pPr>
            <a:r>
              <a:rPr lang="en-GB" dirty="0"/>
              <a:t>Functional units that carry out operations on blocks of numbers</a:t>
            </a:r>
          </a:p>
          <a:p>
            <a:r>
              <a:rPr lang="en-GB" dirty="0"/>
              <a:t>For example, x86 CPUs have over the years introduced MMX, SSE, and AVX instruction sets </a:t>
            </a:r>
            <a:r>
              <a:rPr lang="en-GB" dirty="0" smtClean="0"/>
              <a:t>…</a:t>
            </a:r>
          </a:p>
          <a:p>
            <a:pPr marL="457200" lvl="1" indent="0">
              <a:buNone/>
            </a:pPr>
            <a:r>
              <a:rPr lang="en-GB" dirty="0" smtClean="0"/>
              <a:t>characterized in part by their widths (e.g. SSE operates on 128 bits at a time, AVX 256 bits </a:t>
            </a:r>
            <a:r>
              <a:rPr lang="en-GB" dirty="0" err="1" smtClean="0"/>
              <a:t>etc</a:t>
            </a:r>
            <a:r>
              <a:rPr lang="en-GB" dirty="0" smtClean="0"/>
              <a:t>)</a:t>
            </a:r>
          </a:p>
          <a:p>
            <a:r>
              <a:rPr lang="en-GB" dirty="0" smtClean="0"/>
              <a:t>To </a:t>
            </a:r>
            <a:r>
              <a:rPr lang="en-GB" dirty="0"/>
              <a:t>gain full performance from these processors it is important to exploit these vector units</a:t>
            </a:r>
          </a:p>
          <a:p>
            <a:r>
              <a:rPr lang="en-GB" dirty="0"/>
              <a:t>Compilers can sometimes automatically exploit vector </a:t>
            </a:r>
            <a:r>
              <a:rPr lang="en-GB" dirty="0" smtClean="0"/>
              <a:t>units.</a:t>
            </a:r>
          </a:p>
          <a:p>
            <a:pPr marL="457200" lvl="1" indent="0">
              <a:buNone/>
            </a:pPr>
            <a:r>
              <a:rPr lang="en-GB" dirty="0" smtClean="0"/>
              <a:t>Experience </a:t>
            </a:r>
            <a:r>
              <a:rPr lang="en-GB" dirty="0"/>
              <a:t>over the years has shown, however, that you all too often have to code vector operations by hand.</a:t>
            </a:r>
          </a:p>
          <a:p>
            <a:r>
              <a:rPr lang="en-GB" dirty="0"/>
              <a:t>Example using 128 bit wide SSE:</a:t>
            </a:r>
          </a:p>
          <a:p>
            <a:endParaRPr lang="en-GB" dirty="0"/>
          </a:p>
        </p:txBody>
      </p:sp>
      <p:sp>
        <p:nvSpPr>
          <p:cNvPr id="8" name="TextBox 7"/>
          <p:cNvSpPr txBox="1"/>
          <p:nvPr/>
        </p:nvSpPr>
        <p:spPr>
          <a:xfrm>
            <a:off x="82550" y="5373216"/>
            <a:ext cx="9061450" cy="1015663"/>
          </a:xfrm>
          <a:prstGeom prst="rect">
            <a:avLst/>
          </a:prstGeom>
          <a:noFill/>
        </p:spPr>
        <p:txBody>
          <a:bodyPr wrap="square" rtlCol="0">
            <a:spAutoFit/>
          </a:bodyPr>
          <a:lstStyle/>
          <a:p>
            <a:pPr fontAlgn="auto">
              <a:spcBef>
                <a:spcPts val="0"/>
              </a:spcBef>
              <a:spcAft>
                <a:spcPts val="0"/>
              </a:spcAft>
            </a:pPr>
            <a:r>
              <a:rPr lang="en-US" sz="1200" b="1" dirty="0" smtClean="0">
                <a:solidFill>
                  <a:prstClr val="black"/>
                </a:solidFill>
                <a:latin typeface="Courier"/>
                <a:ea typeface="+mn-ea"/>
              </a:rPr>
              <a:t>#include "</a:t>
            </a:r>
            <a:r>
              <a:rPr lang="en-US" sz="1200" b="1" dirty="0" err="1" smtClean="0">
                <a:solidFill>
                  <a:prstClr val="black"/>
                </a:solidFill>
                <a:latin typeface="Courier"/>
                <a:ea typeface="+mn-ea"/>
              </a:rPr>
              <a:t>xmmintrin.h</a:t>
            </a:r>
            <a:r>
              <a:rPr lang="en-US" sz="1200" b="1" dirty="0" smtClean="0">
                <a:solidFill>
                  <a:prstClr val="black"/>
                </a:solidFill>
                <a:latin typeface="Courier"/>
                <a:ea typeface="+mn-ea"/>
              </a:rPr>
              <a:t> "     // vector </a:t>
            </a:r>
            <a:r>
              <a:rPr lang="en-US" sz="1200" b="1" dirty="0" err="1" smtClean="0">
                <a:solidFill>
                  <a:prstClr val="black"/>
                </a:solidFill>
                <a:latin typeface="Courier"/>
                <a:ea typeface="+mn-ea"/>
              </a:rPr>
              <a:t>intrinsics</a:t>
            </a:r>
            <a:r>
              <a:rPr lang="en-US" sz="1200" b="1" dirty="0" smtClean="0">
                <a:solidFill>
                  <a:prstClr val="black"/>
                </a:solidFill>
                <a:latin typeface="Courier"/>
                <a:ea typeface="+mn-ea"/>
              </a:rPr>
              <a:t> from </a:t>
            </a:r>
            <a:r>
              <a:rPr lang="en-US" sz="1200" b="1" dirty="0" err="1" smtClean="0">
                <a:solidFill>
                  <a:prstClr val="black"/>
                </a:solidFill>
                <a:latin typeface="Courier"/>
                <a:ea typeface="+mn-ea"/>
              </a:rPr>
              <a:t>gcc</a:t>
            </a:r>
            <a:r>
              <a:rPr lang="en-US" sz="1200" b="1" dirty="0" smtClean="0">
                <a:solidFill>
                  <a:prstClr val="black"/>
                </a:solidFill>
                <a:latin typeface="Courier"/>
                <a:ea typeface="+mn-ea"/>
              </a:rPr>
              <a:t> for SSE (128 bit wide)</a:t>
            </a:r>
          </a:p>
          <a:p>
            <a:pPr fontAlgn="auto">
              <a:spcBef>
                <a:spcPts val="0"/>
              </a:spcBef>
              <a:spcAft>
                <a:spcPts val="0"/>
              </a:spcAft>
            </a:pPr>
            <a:endParaRPr lang="en-US" sz="1200" b="1" dirty="0" smtClean="0">
              <a:solidFill>
                <a:prstClr val="black"/>
              </a:solidFill>
              <a:latin typeface="Courier"/>
              <a:ea typeface="+mn-ea"/>
            </a:endParaRPr>
          </a:p>
          <a:p>
            <a:pPr fontAlgn="auto">
              <a:spcBef>
                <a:spcPts val="0"/>
              </a:spcBef>
              <a:spcAft>
                <a:spcPts val="0"/>
              </a:spcAft>
            </a:pPr>
            <a:r>
              <a:rPr lang="en-US" sz="1200" b="1" dirty="0" smtClean="0">
                <a:solidFill>
                  <a:prstClr val="black"/>
                </a:solidFill>
                <a:latin typeface="Courier"/>
                <a:ea typeface="+mn-ea"/>
              </a:rPr>
              <a:t>__m128 ramp = _</a:t>
            </a:r>
            <a:r>
              <a:rPr lang="en-US" sz="1200" b="1" dirty="0" err="1" smtClean="0">
                <a:solidFill>
                  <a:prstClr val="black"/>
                </a:solidFill>
                <a:latin typeface="Courier"/>
                <a:ea typeface="+mn-ea"/>
              </a:rPr>
              <a:t>mm_setr_ps</a:t>
            </a:r>
            <a:r>
              <a:rPr lang="en-US" sz="1200" b="1" dirty="0" smtClean="0">
                <a:solidFill>
                  <a:prstClr val="black"/>
                </a:solidFill>
                <a:latin typeface="Courier"/>
                <a:ea typeface="+mn-ea"/>
              </a:rPr>
              <a:t>(0.5, 1.5, 2.5, 3.5);   </a:t>
            </a:r>
            <a:r>
              <a:rPr lang="en-US" sz="1100" b="1" dirty="0" smtClean="0">
                <a:solidFill>
                  <a:prstClr val="black"/>
                </a:solidFill>
                <a:latin typeface="Courier"/>
                <a:ea typeface="+mn-ea"/>
              </a:rPr>
              <a:t>// pack 4 floats into vector register</a:t>
            </a:r>
          </a:p>
          <a:p>
            <a:pPr fontAlgn="auto">
              <a:spcBef>
                <a:spcPts val="0"/>
              </a:spcBef>
              <a:spcAft>
                <a:spcPts val="0"/>
              </a:spcAft>
            </a:pPr>
            <a:r>
              <a:rPr lang="en-US" sz="1200" b="1" dirty="0" smtClean="0">
                <a:solidFill>
                  <a:prstClr val="black"/>
                </a:solidFill>
                <a:latin typeface="Courier"/>
                <a:ea typeface="+mn-ea"/>
              </a:rPr>
              <a:t>__m128 </a:t>
            </a:r>
            <a:r>
              <a:rPr lang="en-US" sz="1200" b="1" dirty="0" err="1" smtClean="0">
                <a:solidFill>
                  <a:prstClr val="black"/>
                </a:solidFill>
                <a:latin typeface="Courier"/>
                <a:ea typeface="+mn-ea"/>
              </a:rPr>
              <a:t>vstep</a:t>
            </a:r>
            <a:r>
              <a:rPr lang="en-US" sz="1200" b="1" dirty="0" smtClean="0">
                <a:solidFill>
                  <a:prstClr val="black"/>
                </a:solidFill>
                <a:latin typeface="Courier"/>
                <a:ea typeface="+mn-ea"/>
              </a:rPr>
              <a:t> = _mm_load1_ps(&amp;step);      </a:t>
            </a:r>
            <a:r>
              <a:rPr lang="en-US" sz="1100" b="1" dirty="0" smtClean="0">
                <a:solidFill>
                  <a:prstClr val="black"/>
                </a:solidFill>
                <a:latin typeface="Courier"/>
                <a:ea typeface="+mn-ea"/>
              </a:rPr>
              <a:t>// pack step into each of r 32 bit slots in a vector register</a:t>
            </a:r>
          </a:p>
          <a:p>
            <a:pPr fontAlgn="auto">
              <a:spcBef>
                <a:spcPts val="0"/>
              </a:spcBef>
              <a:spcAft>
                <a:spcPts val="0"/>
              </a:spcAft>
            </a:pPr>
            <a:r>
              <a:rPr lang="en-US" sz="1200" b="1" dirty="0" smtClean="0">
                <a:solidFill>
                  <a:prstClr val="black"/>
                </a:solidFill>
                <a:latin typeface="Courier"/>
                <a:ea typeface="+mn-ea"/>
              </a:rPr>
              <a:t>__m128 </a:t>
            </a:r>
            <a:r>
              <a:rPr lang="en-US" sz="1200" b="1" dirty="0" err="1" smtClean="0">
                <a:solidFill>
                  <a:prstClr val="black"/>
                </a:solidFill>
                <a:latin typeface="Courier"/>
                <a:ea typeface="+mn-ea"/>
              </a:rPr>
              <a:t>xvec</a:t>
            </a:r>
            <a:r>
              <a:rPr lang="en-US" sz="1200" b="1" dirty="0" smtClean="0">
                <a:solidFill>
                  <a:prstClr val="black"/>
                </a:solidFill>
                <a:latin typeface="Courier"/>
                <a:ea typeface="+mn-ea"/>
              </a:rPr>
              <a:t>; = _</a:t>
            </a:r>
            <a:r>
              <a:rPr lang="en-US" sz="1200" b="1" dirty="0" err="1" smtClean="0">
                <a:solidFill>
                  <a:prstClr val="black"/>
                </a:solidFill>
                <a:latin typeface="Courier"/>
                <a:ea typeface="+mn-ea"/>
              </a:rPr>
              <a:t>mm_mul_ps</a:t>
            </a:r>
            <a:r>
              <a:rPr lang="en-US" sz="1200" b="1" dirty="0" smtClean="0">
                <a:solidFill>
                  <a:prstClr val="black"/>
                </a:solidFill>
                <a:latin typeface="Courier"/>
                <a:ea typeface="+mn-ea"/>
              </a:rPr>
              <a:t>(</a:t>
            </a:r>
            <a:r>
              <a:rPr lang="en-US" sz="1200" b="1" dirty="0" err="1" smtClean="0">
                <a:solidFill>
                  <a:prstClr val="black"/>
                </a:solidFill>
                <a:latin typeface="Courier"/>
                <a:ea typeface="+mn-ea"/>
              </a:rPr>
              <a:t>ramp,vstep</a:t>
            </a:r>
            <a:r>
              <a:rPr lang="en-US" sz="1200" b="1" dirty="0" smtClean="0">
                <a:solidFill>
                  <a:prstClr val="black"/>
                </a:solidFill>
                <a:latin typeface="Courier"/>
                <a:ea typeface="+mn-ea"/>
              </a:rPr>
              <a:t>);   </a:t>
            </a:r>
            <a:r>
              <a:rPr lang="en-US" sz="1100" b="1" dirty="0" smtClean="0">
                <a:solidFill>
                  <a:prstClr val="black"/>
                </a:solidFill>
                <a:latin typeface="Courier"/>
                <a:ea typeface="+mn-ea"/>
              </a:rPr>
              <a:t>// multiple corresponding 32 bit floats and assign to </a:t>
            </a:r>
            <a:r>
              <a:rPr lang="en-US" sz="1100" b="1" dirty="0" err="1" smtClean="0">
                <a:solidFill>
                  <a:prstClr val="black"/>
                </a:solidFill>
                <a:latin typeface="Courier"/>
                <a:ea typeface="+mn-ea"/>
              </a:rPr>
              <a:t>xvec</a:t>
            </a:r>
            <a:endParaRPr lang="en-US" sz="1100" b="1" dirty="0" smtClean="0">
              <a:solidFill>
                <a:prstClr val="black"/>
              </a:solidFill>
              <a:latin typeface="Courier"/>
              <a:ea typeface="+mn-ea"/>
            </a:endParaRPr>
          </a:p>
        </p:txBody>
      </p:sp>
      <p:sp>
        <p:nvSpPr>
          <p:cNvPr id="6" name="Content Placeholder 7"/>
          <p:cNvSpPr txBox="1">
            <a:spLocks/>
          </p:cNvSpPr>
          <p:nvPr/>
        </p:nvSpPr>
        <p:spPr>
          <a:xfrm>
            <a:off x="107504"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113729493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Vector </a:t>
            </a:r>
            <a:r>
              <a:rPr lang="en-GB" dirty="0" err="1" smtClean="0"/>
              <a:t>intrinsics</a:t>
            </a:r>
            <a:r>
              <a:rPr lang="en-GB" dirty="0" smtClean="0"/>
              <a:t> challenges</a:t>
            </a:r>
            <a:endParaRPr lang="en-GB" dirty="0"/>
          </a:p>
        </p:txBody>
      </p:sp>
      <p:sp>
        <p:nvSpPr>
          <p:cNvPr id="3" name="Content Placeholder 2"/>
          <p:cNvSpPr>
            <a:spLocks noGrp="1"/>
          </p:cNvSpPr>
          <p:nvPr>
            <p:ph idx="1"/>
          </p:nvPr>
        </p:nvSpPr>
        <p:spPr>
          <a:xfrm>
            <a:off x="107504" y="1412776"/>
            <a:ext cx="8856984" cy="4525963"/>
          </a:xfrm>
        </p:spPr>
        <p:txBody>
          <a:bodyPr>
            <a:normAutofit fontScale="77500" lnSpcReduction="20000"/>
          </a:bodyPr>
          <a:lstStyle/>
          <a:p>
            <a:r>
              <a:rPr lang="en-GB" dirty="0"/>
              <a:t>Requires an assembly code style of programming:</a:t>
            </a:r>
          </a:p>
          <a:p>
            <a:pPr lvl="1"/>
            <a:r>
              <a:rPr lang="en-GB" dirty="0"/>
              <a:t>Load into registers</a:t>
            </a:r>
          </a:p>
          <a:p>
            <a:pPr lvl="1"/>
            <a:r>
              <a:rPr lang="en-GB" dirty="0"/>
              <a:t>Operate with register operands to produce values in another vector register</a:t>
            </a:r>
          </a:p>
          <a:p>
            <a:r>
              <a:rPr lang="en-GB" dirty="0"/>
              <a:t>Non portable</a:t>
            </a:r>
          </a:p>
          <a:p>
            <a:pPr lvl="1"/>
            <a:r>
              <a:rPr lang="en-GB" dirty="0"/>
              <a:t>Change vector instruction set (even from the same vendor) and code must be re-written. Compilers might treat them differently too</a:t>
            </a:r>
          </a:p>
          <a:p>
            <a:r>
              <a:rPr lang="en-GB" dirty="0"/>
              <a:t>Consequences:</a:t>
            </a:r>
          </a:p>
          <a:p>
            <a:pPr lvl="1"/>
            <a:r>
              <a:rPr lang="en-GB" dirty="0"/>
              <a:t>Very few programmers are willing to code with </a:t>
            </a:r>
            <a:r>
              <a:rPr lang="en-GB" dirty="0" err="1"/>
              <a:t>intrinsics</a:t>
            </a:r>
            <a:endParaRPr lang="en-GB" dirty="0"/>
          </a:p>
          <a:p>
            <a:pPr lvl="1"/>
            <a:r>
              <a:rPr lang="en-GB" dirty="0"/>
              <a:t>Most programs only exploit vector instructions that the compiler can automatically generate – which can be hit or miss</a:t>
            </a:r>
          </a:p>
          <a:p>
            <a:pPr lvl="1"/>
            <a:r>
              <a:rPr lang="en-GB" dirty="0"/>
              <a:t>Most programs grossly under exploit available performance.</a:t>
            </a:r>
          </a:p>
          <a:p>
            <a:endParaRPr lang="en-GB" dirty="0"/>
          </a:p>
        </p:txBody>
      </p:sp>
      <p:sp>
        <p:nvSpPr>
          <p:cNvPr id="4" name="TextBox 3"/>
          <p:cNvSpPr txBox="1"/>
          <p:nvPr/>
        </p:nvSpPr>
        <p:spPr>
          <a:xfrm>
            <a:off x="1403648" y="5805264"/>
            <a:ext cx="6552728" cy="1015663"/>
          </a:xfrm>
          <a:prstGeom prst="rect">
            <a:avLst/>
          </a:prstGeom>
          <a:noFill/>
        </p:spPr>
        <p:txBody>
          <a:bodyPr wrap="square" rtlCol="0">
            <a:spAutoFit/>
          </a:bodyPr>
          <a:lstStyle/>
          <a:p>
            <a:pPr fontAlgn="auto">
              <a:spcBef>
                <a:spcPts val="0"/>
              </a:spcBef>
              <a:spcAft>
                <a:spcPts val="0"/>
              </a:spcAft>
            </a:pPr>
            <a:r>
              <a:rPr lang="en-GB" sz="2000" dirty="0">
                <a:solidFill>
                  <a:srgbClr val="4F81BD"/>
                </a:solidFill>
                <a:latin typeface="Trebuchet MS"/>
                <a:ea typeface="+mn-ea"/>
              </a:rPr>
              <a:t>Solution: a  high level portable vector instruction set … which is precisely what OpenCL provides. </a:t>
            </a:r>
          </a:p>
          <a:p>
            <a:pPr fontAlgn="auto">
              <a:spcBef>
                <a:spcPts val="0"/>
              </a:spcBef>
              <a:spcAft>
                <a:spcPts val="0"/>
              </a:spcAft>
            </a:pPr>
            <a:endParaRPr lang="en-GB" sz="2000" dirty="0">
              <a:solidFill>
                <a:srgbClr val="4F81BD"/>
              </a:solidFill>
              <a:latin typeface="Trebuchet MS"/>
              <a:ea typeface="+mn-ea"/>
            </a:endParaRPr>
          </a:p>
        </p:txBody>
      </p:sp>
    </p:spTree>
    <p:extLst>
      <p:ext uri="{BB962C8B-B14F-4D97-AF65-F5344CB8AC3E}">
        <p14:creationId xmlns:p14="http://schemas.microsoft.com/office/powerpoint/2010/main" val="6162040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Types</a:t>
            </a:r>
            <a:endParaRPr lang="en-GB" dirty="0"/>
          </a:p>
        </p:txBody>
      </p:sp>
      <p:sp>
        <p:nvSpPr>
          <p:cNvPr id="3" name="Content Placeholder 2"/>
          <p:cNvSpPr>
            <a:spLocks noGrp="1"/>
          </p:cNvSpPr>
          <p:nvPr>
            <p:ph idx="1"/>
          </p:nvPr>
        </p:nvSpPr>
        <p:spPr/>
        <p:txBody>
          <a:bodyPr>
            <a:normAutofit fontScale="85000" lnSpcReduction="20000"/>
          </a:bodyPr>
          <a:lstStyle/>
          <a:p>
            <a:r>
              <a:rPr lang="en-GB" dirty="0"/>
              <a:t>The OpenCL C kernel programming language provides a set of vector instructions:</a:t>
            </a:r>
          </a:p>
          <a:p>
            <a:pPr lvl="1"/>
            <a:r>
              <a:rPr lang="en-GB" dirty="0"/>
              <a:t>These are portable between different vector instruction sets</a:t>
            </a:r>
          </a:p>
          <a:p>
            <a:r>
              <a:rPr lang="en-GB" dirty="0"/>
              <a:t>These instructions support vector lengths of 2, 4, 8, and 16 … for example:</a:t>
            </a:r>
          </a:p>
          <a:p>
            <a:pPr lvl="1"/>
            <a:r>
              <a:rPr lang="en-GB" b="1" dirty="0">
                <a:latin typeface="Courier"/>
              </a:rPr>
              <a:t>char2, ushort4, int8, float16, double2</a:t>
            </a:r>
            <a:r>
              <a:rPr lang="en-GB" dirty="0"/>
              <a:t>, …</a:t>
            </a:r>
          </a:p>
          <a:p>
            <a:r>
              <a:rPr lang="en-GB" dirty="0"/>
              <a:t>Properties of these types include:</a:t>
            </a:r>
          </a:p>
          <a:p>
            <a:pPr lvl="1"/>
            <a:r>
              <a:rPr lang="en-GB" dirty="0"/>
              <a:t>Endian safe</a:t>
            </a:r>
          </a:p>
          <a:p>
            <a:pPr lvl="1"/>
            <a:r>
              <a:rPr lang="en-GB" dirty="0"/>
              <a:t>Aligned at vector length</a:t>
            </a:r>
          </a:p>
          <a:p>
            <a:pPr lvl="1"/>
            <a:r>
              <a:rPr lang="en-GB" dirty="0"/>
              <a:t>Vector operations (</a:t>
            </a:r>
            <a:r>
              <a:rPr lang="en-GB" dirty="0" err="1"/>
              <a:t>elementwise</a:t>
            </a:r>
            <a:r>
              <a:rPr lang="en-GB" dirty="0"/>
              <a:t>) and built-in functions</a:t>
            </a:r>
          </a:p>
          <a:p>
            <a:endParaRPr lang="en-GB" dirty="0"/>
          </a:p>
        </p:txBody>
      </p:sp>
      <p:sp>
        <p:nvSpPr>
          <p:cNvPr id="5" name="TextBox 4"/>
          <p:cNvSpPr txBox="1"/>
          <p:nvPr/>
        </p:nvSpPr>
        <p:spPr>
          <a:xfrm>
            <a:off x="4355976" y="6002977"/>
            <a:ext cx="4382979" cy="646331"/>
          </a:xfrm>
          <a:prstGeom prst="rect">
            <a:avLst/>
          </a:prstGeom>
          <a:noFill/>
        </p:spPr>
        <p:txBody>
          <a:bodyPr wrap="square" rtlCol="0">
            <a:spAutoFit/>
          </a:bodyPr>
          <a:lstStyle/>
          <a:p>
            <a:pPr fontAlgn="auto">
              <a:spcBef>
                <a:spcPts val="0"/>
              </a:spcBef>
              <a:spcAft>
                <a:spcPts val="0"/>
              </a:spcAft>
            </a:pPr>
            <a:r>
              <a:rPr lang="en-GB" sz="1800" dirty="0" smtClean="0">
                <a:solidFill>
                  <a:srgbClr val="4F81BD"/>
                </a:solidFill>
                <a:latin typeface="Trebuchet MS"/>
                <a:ea typeface="+mn-ea"/>
              </a:rPr>
              <a:t>Remember, double (and hence vectors of double) are optional in OpenCL</a:t>
            </a:r>
            <a:endParaRPr lang="en-GB" sz="1800" dirty="0">
              <a:solidFill>
                <a:srgbClr val="4F81BD"/>
              </a:solidFill>
              <a:latin typeface="Trebuchet MS"/>
              <a:ea typeface="+mn-ea"/>
            </a:endParaRPr>
          </a:p>
        </p:txBody>
      </p:sp>
    </p:spTree>
    <p:extLst>
      <p:ext uri="{BB962C8B-B14F-4D97-AF65-F5344CB8AC3E}">
        <p14:creationId xmlns:p14="http://schemas.microsoft.com/office/powerpoint/2010/main" val="2814938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fontAlgn="auto">
              <a:spcBef>
                <a:spcPts val="0"/>
              </a:spcBef>
              <a:spcAft>
                <a:spcPts val="0"/>
              </a:spcAft>
              <a:tabLst>
                <a:tab pos="55563" algn="l"/>
                <a:tab pos="627063" algn="l"/>
                <a:tab pos="1198563" algn="l"/>
                <a:tab pos="1768475" algn="l"/>
                <a:tab pos="2333625" algn="l"/>
              </a:tabLst>
            </a:pPr>
            <a:r>
              <a:rPr lang="en-US" sz="1400" b="1" dirty="0" smtClean="0">
                <a:solidFill>
                  <a:srgbClr val="4F81BD"/>
                </a:solidFill>
                <a:latin typeface="Courier"/>
                <a:ea typeface="+mn-ea"/>
                <a:sym typeface="Monaco" charset="0"/>
              </a:rPr>
              <a:t>__kernel</a:t>
            </a:r>
            <a:r>
              <a:rPr lang="en-US" sz="1400" b="1" dirty="0" smtClean="0">
                <a:solidFill>
                  <a:prstClr val="black"/>
                </a:solidFill>
                <a:latin typeface="Courier"/>
                <a:ea typeface="+mn-ea"/>
                <a:sym typeface="Monaco" charset="0"/>
              </a:rPr>
              <a:t> </a:t>
            </a:r>
            <a:r>
              <a:rPr lang="en-US" sz="1400" b="1" dirty="0">
                <a:solidFill>
                  <a:srgbClr val="C0504D"/>
                </a:solidFill>
                <a:latin typeface="Courier"/>
                <a:ea typeface="+mn-ea"/>
                <a:sym typeface="Monaco" charset="0"/>
              </a:rPr>
              <a:t>void </a:t>
            </a:r>
          </a:p>
          <a:p>
            <a:pPr marL="31750" fontAlgn="auto">
              <a:spcBef>
                <a:spcPts val="0"/>
              </a:spcBef>
              <a:spcAft>
                <a:spcPts val="0"/>
              </a:spcAft>
              <a:tabLst>
                <a:tab pos="55563" algn="l"/>
                <a:tab pos="627063" algn="l"/>
                <a:tab pos="1198563" algn="l"/>
                <a:tab pos="1768475" algn="l"/>
                <a:tab pos="2333625" algn="l"/>
              </a:tabLst>
            </a:pPr>
            <a:r>
              <a:rPr lang="en-US" sz="1400" b="1" dirty="0" err="1">
                <a:solidFill>
                  <a:srgbClr val="1F497D">
                    <a:lumMod val="75000"/>
                  </a:srgbClr>
                </a:solidFill>
                <a:latin typeface="Courier"/>
                <a:ea typeface="+mn-ea"/>
                <a:sym typeface="Monaco" charset="0"/>
              </a:rPr>
              <a:t>horizontal_reflect</a:t>
            </a:r>
            <a:r>
              <a:rPr lang="en-US" sz="1400" b="1" dirty="0">
                <a:solidFill>
                  <a:prstClr val="black"/>
                </a:solidFill>
                <a:latin typeface="Courier"/>
                <a:ea typeface="+mn-ea"/>
                <a:sym typeface="Monaco" charset="0"/>
              </a:rPr>
              <a:t>(</a:t>
            </a:r>
            <a:r>
              <a:rPr lang="en-US" sz="1400" b="1" dirty="0" err="1">
                <a:solidFill>
                  <a:srgbClr val="4F81BD"/>
                </a:solidFill>
                <a:latin typeface="Courier"/>
                <a:ea typeface="+mn-ea"/>
                <a:sym typeface="Monaco" charset="0"/>
              </a:rPr>
              <a:t>read_only</a:t>
            </a:r>
            <a:r>
              <a:rPr lang="en-US" sz="1400" b="1" dirty="0">
                <a:solidFill>
                  <a:srgbClr val="4F81BD"/>
                </a:solidFill>
                <a:latin typeface="Courier"/>
                <a:ea typeface="+mn-ea"/>
                <a:sym typeface="Monaco" charset="0"/>
              </a:rPr>
              <a:t> image2d_t </a:t>
            </a:r>
            <a:r>
              <a:rPr lang="en-US" sz="1400" b="1" dirty="0" err="1">
                <a:solidFill>
                  <a:prstClr val="black"/>
                </a:solidFill>
                <a:latin typeface="Courier"/>
                <a:ea typeface="+mn-ea"/>
                <a:sym typeface="Monaco" charset="0"/>
              </a:rPr>
              <a:t>src</a:t>
            </a:r>
            <a:r>
              <a:rPr lang="en-US" sz="1400" b="1" dirty="0">
                <a:solidFill>
                  <a:prstClr val="black"/>
                </a:solidFill>
                <a:latin typeface="Courier"/>
                <a:ea typeface="+mn-ea"/>
                <a:sym typeface="Monaco" charset="0"/>
              </a:rPr>
              <a:t>,</a:t>
            </a:r>
          </a:p>
          <a:p>
            <a:pPr marL="31750" fontAlgn="auto">
              <a:spcBef>
                <a:spcPts val="0"/>
              </a:spcBef>
              <a:spcAft>
                <a:spcPts val="0"/>
              </a:spcAft>
              <a:tabLst>
                <a:tab pos="55563" algn="l"/>
                <a:tab pos="627063" algn="l"/>
                <a:tab pos="1198563" algn="l"/>
                <a:tab pos="1768475" algn="l"/>
                <a:tab pos="2333625" algn="l"/>
              </a:tabLst>
            </a:pPr>
            <a:r>
              <a:rPr lang="en-US" sz="1400" b="1" dirty="0">
                <a:solidFill>
                  <a:prstClr val="black"/>
                </a:solidFill>
                <a:latin typeface="Courier"/>
                <a:ea typeface="+mn-ea"/>
                <a:sym typeface="Monaco" charset="0"/>
              </a:rPr>
              <a:t>                   </a:t>
            </a:r>
            <a:r>
              <a:rPr lang="en-US" sz="1400" b="1" dirty="0" err="1">
                <a:solidFill>
                  <a:srgbClr val="4F81BD"/>
                </a:solidFill>
                <a:latin typeface="Courier"/>
                <a:ea typeface="+mn-ea"/>
                <a:sym typeface="Monaco" charset="0"/>
              </a:rPr>
              <a:t>write_only</a:t>
            </a:r>
            <a:r>
              <a:rPr lang="en-US" sz="1400" b="1" dirty="0">
                <a:solidFill>
                  <a:srgbClr val="4F81BD"/>
                </a:solidFill>
                <a:latin typeface="Courier"/>
                <a:ea typeface="+mn-ea"/>
                <a:sym typeface="Monaco" charset="0"/>
              </a:rPr>
              <a:t> image2d_t </a:t>
            </a:r>
            <a:r>
              <a:rPr lang="en-US" sz="1400" b="1" dirty="0" err="1">
                <a:solidFill>
                  <a:prstClr val="black"/>
                </a:solidFill>
                <a:latin typeface="Courier"/>
                <a:ea typeface="+mn-ea"/>
                <a:sym typeface="Monaco" charset="0"/>
              </a:rPr>
              <a:t>dst</a:t>
            </a:r>
            <a:r>
              <a:rPr lang="en-US" sz="1400" b="1" dirty="0">
                <a:solidFill>
                  <a:prstClr val="black"/>
                </a:solidFill>
                <a:latin typeface="Courier"/>
                <a:ea typeface="+mn-ea"/>
                <a:sym typeface="Monaco" charset="0"/>
              </a:rPr>
              <a:t>) </a:t>
            </a:r>
          </a:p>
          <a:p>
            <a:pPr marL="31750" fontAlgn="auto">
              <a:spcBef>
                <a:spcPts val="0"/>
              </a:spcBef>
              <a:spcAft>
                <a:spcPts val="0"/>
              </a:spcAft>
              <a:tabLst>
                <a:tab pos="55563" algn="l"/>
                <a:tab pos="627063" algn="l"/>
                <a:tab pos="1198563" algn="l"/>
                <a:tab pos="1768475" algn="l"/>
                <a:tab pos="2333625" algn="l"/>
              </a:tabLst>
            </a:pPr>
            <a:r>
              <a:rPr lang="en-US" sz="1400" b="1" dirty="0">
                <a:solidFill>
                  <a:prstClr val="black"/>
                </a:solidFill>
                <a:latin typeface="Courier"/>
                <a:ea typeface="+mn-ea"/>
                <a:cs typeface="Courier New Bold" charset="0"/>
                <a:sym typeface="Courier New Bold" charset="0"/>
              </a:rPr>
              <a:t>{</a:t>
            </a:r>
          </a:p>
          <a:p>
            <a:pPr marL="31750" fontAlgn="auto">
              <a:spcBef>
                <a:spcPts val="0"/>
              </a:spcBef>
              <a:spcAft>
                <a:spcPts val="0"/>
              </a:spcAft>
              <a:tabLst>
                <a:tab pos="55563" algn="l"/>
                <a:tab pos="627063" algn="l"/>
                <a:tab pos="1198563" algn="l"/>
                <a:tab pos="1768475" algn="l"/>
                <a:tab pos="2333625" algn="l"/>
              </a:tabLst>
            </a:pPr>
            <a:r>
              <a:rPr lang="en-US" sz="1400" b="1" dirty="0">
                <a:solidFill>
                  <a:prstClr val="black"/>
                </a:solidFill>
                <a:latin typeface="Courier"/>
                <a:ea typeface="+mn-ea"/>
                <a:sym typeface="Monaco" charset="0"/>
              </a:rPr>
              <a:t>  </a:t>
            </a:r>
            <a:r>
              <a:rPr lang="en-US" sz="1400" b="1" dirty="0" err="1">
                <a:solidFill>
                  <a:srgbClr val="C0504D"/>
                </a:solidFill>
                <a:latin typeface="Courier"/>
                <a:ea typeface="+mn-ea"/>
                <a:sym typeface="Monaco" charset="0"/>
              </a:rPr>
              <a:t>int</a:t>
            </a:r>
            <a:r>
              <a:rPr lang="en-US" sz="1400" b="1" dirty="0">
                <a:solidFill>
                  <a:srgbClr val="C0504D"/>
                </a:solidFill>
                <a:latin typeface="Courier"/>
                <a:ea typeface="+mn-ea"/>
                <a:sym typeface="Monaco" charset="0"/>
              </a:rPr>
              <a:t> </a:t>
            </a:r>
            <a:r>
              <a:rPr lang="en-US" sz="1400" b="1" dirty="0">
                <a:solidFill>
                  <a:prstClr val="black"/>
                </a:solidFill>
                <a:latin typeface="Courier"/>
                <a:ea typeface="+mn-ea"/>
                <a:sym typeface="Monaco" charset="0"/>
              </a:rPr>
              <a:t>x = </a:t>
            </a:r>
            <a:r>
              <a:rPr lang="en-US" sz="1400" b="1" dirty="0" err="1">
                <a:solidFill>
                  <a:srgbClr val="1F497D">
                    <a:lumMod val="75000"/>
                  </a:srgbClr>
                </a:solidFill>
                <a:latin typeface="Courier"/>
                <a:ea typeface="+mn-ea"/>
                <a:sym typeface="Monaco" charset="0"/>
              </a:rPr>
              <a:t>get_global_id</a:t>
            </a:r>
            <a:r>
              <a:rPr lang="en-US" sz="1400" b="1" dirty="0">
                <a:solidFill>
                  <a:prstClr val="black"/>
                </a:solidFill>
                <a:latin typeface="Courier"/>
                <a:ea typeface="+mn-ea"/>
                <a:sym typeface="Monaco" charset="0"/>
              </a:rPr>
              <a:t>(0);  </a:t>
            </a:r>
            <a:r>
              <a:rPr lang="en-US" sz="1400" b="1" dirty="0">
                <a:solidFill>
                  <a:prstClr val="black">
                    <a:lumMod val="65000"/>
                  </a:prstClr>
                </a:solidFill>
                <a:latin typeface="Courier"/>
                <a:ea typeface="+mn-ea"/>
                <a:sym typeface="Monaco" charset="0"/>
              </a:rPr>
              <a:t>// x-</a:t>
            </a:r>
            <a:r>
              <a:rPr lang="en-US" sz="1400" b="1" dirty="0" err="1">
                <a:solidFill>
                  <a:prstClr val="black">
                    <a:lumMod val="65000"/>
                  </a:prstClr>
                </a:solidFill>
                <a:latin typeface="Courier"/>
                <a:ea typeface="+mn-ea"/>
                <a:sym typeface="Monaco" charset="0"/>
              </a:rPr>
              <a:t>coord</a:t>
            </a:r>
            <a:r>
              <a:rPr lang="en-US" sz="1400" b="1" dirty="0">
                <a:solidFill>
                  <a:prstClr val="black">
                    <a:lumMod val="65000"/>
                  </a:prstClr>
                </a:solidFill>
                <a:latin typeface="Courier"/>
                <a:ea typeface="+mn-ea"/>
                <a:sym typeface="Monaco" charset="0"/>
              </a:rPr>
              <a:t>  </a:t>
            </a:r>
          </a:p>
          <a:p>
            <a:pPr marL="31750" fontAlgn="auto">
              <a:spcBef>
                <a:spcPts val="0"/>
              </a:spcBef>
              <a:spcAft>
                <a:spcPts val="0"/>
              </a:spcAft>
              <a:tabLst>
                <a:tab pos="55563" algn="l"/>
                <a:tab pos="627063" algn="l"/>
                <a:tab pos="1198563" algn="l"/>
                <a:tab pos="1768475" algn="l"/>
                <a:tab pos="2333625" algn="l"/>
              </a:tabLst>
            </a:pPr>
            <a:r>
              <a:rPr lang="en-US" sz="1400" b="1" dirty="0">
                <a:solidFill>
                  <a:prstClr val="black"/>
                </a:solidFill>
                <a:latin typeface="Courier"/>
                <a:ea typeface="+mn-ea"/>
                <a:sym typeface="Monaco" charset="0"/>
              </a:rPr>
              <a:t>  </a:t>
            </a:r>
            <a:r>
              <a:rPr lang="en-US" sz="1400" b="1" dirty="0" err="1">
                <a:solidFill>
                  <a:srgbClr val="C0504D"/>
                </a:solidFill>
                <a:latin typeface="Courier"/>
                <a:ea typeface="+mn-ea"/>
                <a:sym typeface="Monaco" charset="0"/>
              </a:rPr>
              <a:t>int</a:t>
            </a:r>
            <a:r>
              <a:rPr lang="en-US" sz="1400" b="1" dirty="0">
                <a:solidFill>
                  <a:srgbClr val="C0504D"/>
                </a:solidFill>
                <a:latin typeface="Courier"/>
                <a:ea typeface="+mn-ea"/>
                <a:sym typeface="Monaco" charset="0"/>
              </a:rPr>
              <a:t> </a:t>
            </a:r>
            <a:r>
              <a:rPr lang="en-US" sz="1400" b="1" dirty="0">
                <a:solidFill>
                  <a:prstClr val="black"/>
                </a:solidFill>
                <a:latin typeface="Courier"/>
                <a:ea typeface="+mn-ea"/>
                <a:sym typeface="Monaco" charset="0"/>
              </a:rPr>
              <a:t>y = </a:t>
            </a:r>
            <a:r>
              <a:rPr lang="en-US" sz="1400" b="1" dirty="0" err="1">
                <a:solidFill>
                  <a:srgbClr val="1F497D">
                    <a:lumMod val="75000"/>
                  </a:srgbClr>
                </a:solidFill>
                <a:latin typeface="Courier"/>
                <a:ea typeface="+mn-ea"/>
                <a:sym typeface="Monaco" charset="0"/>
              </a:rPr>
              <a:t>get_global_id</a:t>
            </a:r>
            <a:r>
              <a:rPr lang="en-US" sz="1400" b="1" dirty="0">
                <a:solidFill>
                  <a:prstClr val="black"/>
                </a:solidFill>
                <a:latin typeface="Courier"/>
                <a:ea typeface="+mn-ea"/>
                <a:sym typeface="Monaco" charset="0"/>
              </a:rPr>
              <a:t>(1);  </a:t>
            </a:r>
            <a:r>
              <a:rPr lang="en-US" sz="1400" b="1" dirty="0">
                <a:solidFill>
                  <a:prstClr val="black">
                    <a:lumMod val="65000"/>
                  </a:prstClr>
                </a:solidFill>
                <a:latin typeface="Courier"/>
                <a:ea typeface="+mn-ea"/>
                <a:sym typeface="Monaco" charset="0"/>
              </a:rPr>
              <a:t>// y-</a:t>
            </a:r>
            <a:r>
              <a:rPr lang="en-US" sz="1400" b="1" dirty="0" err="1">
                <a:solidFill>
                  <a:prstClr val="black">
                    <a:lumMod val="65000"/>
                  </a:prstClr>
                </a:solidFill>
                <a:latin typeface="Courier"/>
                <a:ea typeface="+mn-ea"/>
                <a:sym typeface="Monaco" charset="0"/>
              </a:rPr>
              <a:t>coord</a:t>
            </a:r>
            <a:r>
              <a:rPr lang="en-US" sz="1400" b="1" dirty="0">
                <a:solidFill>
                  <a:prstClr val="black">
                    <a:lumMod val="65000"/>
                  </a:prstClr>
                </a:solidFill>
                <a:latin typeface="Courier"/>
                <a:ea typeface="+mn-ea"/>
                <a:sym typeface="Monaco" charset="0"/>
              </a:rPr>
              <a:t>  </a:t>
            </a:r>
          </a:p>
          <a:p>
            <a:pPr marL="31750" fontAlgn="auto">
              <a:spcBef>
                <a:spcPts val="0"/>
              </a:spcBef>
              <a:spcAft>
                <a:spcPts val="0"/>
              </a:spcAft>
              <a:tabLst>
                <a:tab pos="55563" algn="l"/>
                <a:tab pos="627063" algn="l"/>
                <a:tab pos="1198563" algn="l"/>
                <a:tab pos="1768475" algn="l"/>
                <a:tab pos="2333625" algn="l"/>
              </a:tabLst>
            </a:pPr>
            <a:r>
              <a:rPr lang="en-US" sz="1400" b="1" dirty="0">
                <a:solidFill>
                  <a:prstClr val="black"/>
                </a:solidFill>
                <a:latin typeface="Courier"/>
                <a:ea typeface="+mn-ea"/>
                <a:sym typeface="Monaco" charset="0"/>
              </a:rPr>
              <a:t>  </a:t>
            </a:r>
            <a:r>
              <a:rPr lang="en-US" sz="1400" b="1" dirty="0" err="1">
                <a:solidFill>
                  <a:srgbClr val="C0504D"/>
                </a:solidFill>
                <a:latin typeface="Courier"/>
                <a:ea typeface="+mn-ea"/>
                <a:sym typeface="Monaco" charset="0"/>
              </a:rPr>
              <a:t>int</a:t>
            </a:r>
            <a:r>
              <a:rPr lang="en-US" sz="1400" b="1" dirty="0">
                <a:solidFill>
                  <a:srgbClr val="C0504D"/>
                </a:solidFill>
                <a:latin typeface="Courier"/>
                <a:ea typeface="+mn-ea"/>
                <a:sym typeface="Monaco" charset="0"/>
              </a:rPr>
              <a:t> </a:t>
            </a:r>
            <a:r>
              <a:rPr lang="en-US" sz="1400" b="1" dirty="0">
                <a:solidFill>
                  <a:prstClr val="black"/>
                </a:solidFill>
                <a:latin typeface="Courier"/>
                <a:ea typeface="+mn-ea"/>
                <a:sym typeface="Monaco" charset="0"/>
              </a:rPr>
              <a:t>width = </a:t>
            </a:r>
            <a:r>
              <a:rPr lang="en-US" sz="1400" b="1" dirty="0" err="1">
                <a:solidFill>
                  <a:srgbClr val="1F497D">
                    <a:lumMod val="75000"/>
                  </a:srgbClr>
                </a:solidFill>
                <a:latin typeface="Courier"/>
                <a:ea typeface="+mn-ea"/>
                <a:sym typeface="Monaco" charset="0"/>
              </a:rPr>
              <a:t>get_image_width</a:t>
            </a:r>
            <a:r>
              <a:rPr lang="en-US" sz="1400" b="1" dirty="0">
                <a:solidFill>
                  <a:prstClr val="black"/>
                </a:solidFill>
                <a:latin typeface="Courier"/>
                <a:ea typeface="+mn-ea"/>
                <a:sym typeface="Monaco" charset="0"/>
              </a:rPr>
              <a:t>(</a:t>
            </a:r>
            <a:r>
              <a:rPr lang="en-US" sz="1400" b="1" dirty="0" err="1">
                <a:solidFill>
                  <a:prstClr val="black"/>
                </a:solidFill>
                <a:latin typeface="Courier"/>
                <a:ea typeface="+mn-ea"/>
                <a:sym typeface="Monaco" charset="0"/>
              </a:rPr>
              <a:t>src</a:t>
            </a:r>
            <a:r>
              <a:rPr lang="en-US" sz="1400" b="1" dirty="0">
                <a:solidFill>
                  <a:prstClr val="black"/>
                </a:solidFill>
                <a:latin typeface="Courier"/>
                <a:ea typeface="+mn-ea"/>
                <a:sym typeface="Monaco" charset="0"/>
              </a:rPr>
              <a:t>);  </a:t>
            </a:r>
          </a:p>
          <a:p>
            <a:pPr marL="31750" fontAlgn="auto">
              <a:spcBef>
                <a:spcPts val="0"/>
              </a:spcBef>
              <a:spcAft>
                <a:spcPts val="0"/>
              </a:spcAft>
              <a:tabLst>
                <a:tab pos="55563" algn="l"/>
                <a:tab pos="627063" algn="l"/>
                <a:tab pos="1198563" algn="l"/>
                <a:tab pos="1768475" algn="l"/>
                <a:tab pos="2333625" algn="l"/>
              </a:tabLst>
            </a:pPr>
            <a:r>
              <a:rPr lang="en-US" sz="1400" b="1" dirty="0">
                <a:solidFill>
                  <a:prstClr val="black"/>
                </a:solidFill>
                <a:latin typeface="Courier"/>
                <a:ea typeface="+mn-ea"/>
                <a:sym typeface="Monaco" charset="0"/>
              </a:rPr>
              <a:t>  </a:t>
            </a:r>
            <a:r>
              <a:rPr lang="en-US" sz="1400" b="1" dirty="0">
                <a:solidFill>
                  <a:srgbClr val="4F81BD"/>
                </a:solidFill>
                <a:latin typeface="Courier"/>
                <a:ea typeface="+mn-ea"/>
                <a:sym typeface="Monaco" charset="0"/>
              </a:rPr>
              <a:t>float4</a:t>
            </a:r>
            <a:r>
              <a:rPr lang="en-US" sz="1400" b="1" dirty="0">
                <a:solidFill>
                  <a:prstClr val="black"/>
                </a:solidFill>
                <a:latin typeface="Courier"/>
                <a:ea typeface="+mn-ea"/>
                <a:sym typeface="Monaco" charset="0"/>
              </a:rPr>
              <a:t> </a:t>
            </a:r>
            <a:r>
              <a:rPr lang="en-US" sz="1400" b="1" dirty="0" err="1">
                <a:solidFill>
                  <a:prstClr val="black"/>
                </a:solidFill>
                <a:latin typeface="Courier"/>
                <a:ea typeface="+mn-ea"/>
                <a:sym typeface="Monaco" charset="0"/>
              </a:rPr>
              <a:t>src_val</a:t>
            </a:r>
            <a:r>
              <a:rPr lang="en-US" sz="1400" b="1" dirty="0">
                <a:solidFill>
                  <a:prstClr val="black"/>
                </a:solidFill>
                <a:latin typeface="Courier"/>
                <a:ea typeface="+mn-ea"/>
                <a:sym typeface="Monaco" charset="0"/>
              </a:rPr>
              <a:t> = </a:t>
            </a:r>
            <a:r>
              <a:rPr lang="en-US" sz="1400" b="1" dirty="0" err="1">
                <a:solidFill>
                  <a:srgbClr val="1F497D">
                    <a:lumMod val="75000"/>
                  </a:srgbClr>
                </a:solidFill>
                <a:latin typeface="Courier"/>
                <a:ea typeface="+mn-ea"/>
                <a:sym typeface="Monaco" charset="0"/>
              </a:rPr>
              <a:t>read_imagef</a:t>
            </a:r>
            <a:r>
              <a:rPr lang="en-US" sz="1400" b="1" dirty="0">
                <a:solidFill>
                  <a:prstClr val="black"/>
                </a:solidFill>
                <a:latin typeface="Courier"/>
                <a:ea typeface="+mn-ea"/>
                <a:sym typeface="Monaco" charset="0"/>
              </a:rPr>
              <a:t>(</a:t>
            </a:r>
            <a:r>
              <a:rPr lang="en-US" sz="1400" b="1" dirty="0" err="1">
                <a:solidFill>
                  <a:prstClr val="black"/>
                </a:solidFill>
                <a:latin typeface="Courier"/>
                <a:ea typeface="+mn-ea"/>
                <a:sym typeface="Monaco" charset="0"/>
              </a:rPr>
              <a:t>src</a:t>
            </a:r>
            <a:r>
              <a:rPr lang="en-US" sz="1400" b="1" dirty="0">
                <a:solidFill>
                  <a:prstClr val="black"/>
                </a:solidFill>
                <a:latin typeface="Courier"/>
                <a:ea typeface="+mn-ea"/>
                <a:sym typeface="Monaco" charset="0"/>
              </a:rPr>
              <a:t>, sampler, </a:t>
            </a:r>
          </a:p>
          <a:p>
            <a:pPr marL="31750" fontAlgn="auto">
              <a:spcBef>
                <a:spcPts val="0"/>
              </a:spcBef>
              <a:spcAft>
                <a:spcPts val="0"/>
              </a:spcAft>
              <a:tabLst>
                <a:tab pos="55563" algn="l"/>
                <a:tab pos="627063" algn="l"/>
                <a:tab pos="1198563" algn="l"/>
                <a:tab pos="1768475" algn="l"/>
                <a:tab pos="2333625" algn="l"/>
              </a:tabLst>
            </a:pPr>
            <a:r>
              <a:rPr lang="en-US" sz="1400" b="1" dirty="0">
                <a:solidFill>
                  <a:prstClr val="black"/>
                </a:solidFill>
                <a:latin typeface="Courier"/>
                <a:ea typeface="+mn-ea"/>
                <a:sym typeface="Monaco" charset="0"/>
              </a:rPr>
              <a:t>                       </a:t>
            </a:r>
            <a:r>
              <a:rPr lang="en-US" sz="1400" b="1" dirty="0" smtClean="0">
                <a:solidFill>
                  <a:prstClr val="black"/>
                </a:solidFill>
                <a:latin typeface="Courier"/>
                <a:ea typeface="+mn-ea"/>
                <a:sym typeface="Monaco" charset="0"/>
              </a:rPr>
              <a:t>(</a:t>
            </a:r>
            <a:r>
              <a:rPr lang="en-US" sz="1400" b="1" dirty="0">
                <a:solidFill>
                  <a:srgbClr val="4F81BD"/>
                </a:solidFill>
                <a:latin typeface="Courier"/>
                <a:ea typeface="+mn-ea"/>
                <a:sym typeface="Monaco" charset="0"/>
              </a:rPr>
              <a:t>int2</a:t>
            </a:r>
            <a:r>
              <a:rPr lang="en-US" sz="1400" b="1" dirty="0">
                <a:solidFill>
                  <a:prstClr val="black"/>
                </a:solidFill>
                <a:latin typeface="Courier"/>
                <a:ea typeface="+mn-ea"/>
                <a:sym typeface="Monaco" charset="0"/>
              </a:rPr>
              <a:t>)(width-1-x, y));  </a:t>
            </a:r>
          </a:p>
          <a:p>
            <a:pPr marL="31750" fontAlgn="auto">
              <a:spcBef>
                <a:spcPts val="0"/>
              </a:spcBef>
              <a:spcAft>
                <a:spcPts val="0"/>
              </a:spcAft>
              <a:tabLst>
                <a:tab pos="55563" algn="l"/>
                <a:tab pos="627063" algn="l"/>
                <a:tab pos="1198563" algn="l"/>
                <a:tab pos="1768475" algn="l"/>
                <a:tab pos="2333625" algn="l"/>
              </a:tabLst>
            </a:pPr>
            <a:r>
              <a:rPr lang="en-US" sz="1400" b="1" dirty="0">
                <a:solidFill>
                  <a:prstClr val="black"/>
                </a:solidFill>
                <a:latin typeface="Courier"/>
                <a:ea typeface="+mn-ea"/>
                <a:sym typeface="Monaco" charset="0"/>
              </a:rPr>
              <a:t>  </a:t>
            </a:r>
            <a:r>
              <a:rPr lang="en-US" sz="1400" b="1" dirty="0" err="1">
                <a:solidFill>
                  <a:srgbClr val="1F497D">
                    <a:lumMod val="75000"/>
                  </a:srgbClr>
                </a:solidFill>
                <a:latin typeface="Courier"/>
                <a:ea typeface="+mn-ea"/>
                <a:sym typeface="Monaco" charset="0"/>
              </a:rPr>
              <a:t>write_imagef</a:t>
            </a:r>
            <a:r>
              <a:rPr lang="en-US" sz="1400" b="1" dirty="0">
                <a:solidFill>
                  <a:prstClr val="black"/>
                </a:solidFill>
                <a:latin typeface="Courier"/>
                <a:ea typeface="+mn-ea"/>
                <a:sym typeface="Monaco" charset="0"/>
              </a:rPr>
              <a:t>(</a:t>
            </a:r>
            <a:r>
              <a:rPr lang="en-US" sz="1400" b="1" dirty="0" err="1">
                <a:solidFill>
                  <a:prstClr val="black"/>
                </a:solidFill>
                <a:latin typeface="Courier"/>
                <a:ea typeface="+mn-ea"/>
                <a:sym typeface="Monaco" charset="0"/>
              </a:rPr>
              <a:t>dst</a:t>
            </a:r>
            <a:r>
              <a:rPr lang="en-US" sz="1400" b="1" dirty="0">
                <a:solidFill>
                  <a:prstClr val="black"/>
                </a:solidFill>
                <a:latin typeface="Courier"/>
                <a:ea typeface="+mn-ea"/>
                <a:sym typeface="Monaco" charset="0"/>
              </a:rPr>
              <a:t>, (</a:t>
            </a:r>
            <a:r>
              <a:rPr lang="en-US" sz="1400" b="1" dirty="0">
                <a:solidFill>
                  <a:srgbClr val="4F81BD"/>
                </a:solidFill>
                <a:latin typeface="Courier"/>
                <a:ea typeface="+mn-ea"/>
                <a:sym typeface="Monaco" charset="0"/>
              </a:rPr>
              <a:t>int2</a:t>
            </a:r>
            <a:r>
              <a:rPr lang="en-US" sz="1400" b="1" dirty="0">
                <a:solidFill>
                  <a:prstClr val="black"/>
                </a:solidFill>
                <a:latin typeface="Courier"/>
                <a:ea typeface="+mn-ea"/>
                <a:sym typeface="Monaco" charset="0"/>
              </a:rPr>
              <a:t>)(x, y), </a:t>
            </a:r>
            <a:r>
              <a:rPr lang="en-US" sz="1400" b="1" dirty="0" err="1">
                <a:solidFill>
                  <a:prstClr val="black"/>
                </a:solidFill>
                <a:latin typeface="Courier"/>
                <a:ea typeface="+mn-ea"/>
                <a:sym typeface="Monaco" charset="0"/>
              </a:rPr>
              <a:t>src_val</a:t>
            </a:r>
            <a:r>
              <a:rPr lang="en-US" sz="1400" b="1" dirty="0">
                <a:solidFill>
                  <a:prstClr val="black"/>
                </a:solidFill>
                <a:latin typeface="Courier"/>
                <a:ea typeface="+mn-ea"/>
                <a:sym typeface="Monaco" charset="0"/>
              </a:rPr>
              <a:t>);</a:t>
            </a:r>
            <a:endParaRPr lang="en-US" sz="1400" b="1" dirty="0">
              <a:solidFill>
                <a:prstClr val="black"/>
              </a:solidFill>
              <a:latin typeface="Courier"/>
              <a:ea typeface="+mn-ea"/>
              <a:sym typeface="Courier New Bold" charset="0"/>
            </a:endParaRPr>
          </a:p>
          <a:p>
            <a:pPr marL="31750" fontAlgn="auto">
              <a:spcBef>
                <a:spcPts val="0"/>
              </a:spcBef>
              <a:spcAft>
                <a:spcPts val="0"/>
              </a:spcAft>
              <a:tabLst>
                <a:tab pos="55563" algn="l"/>
                <a:tab pos="627063" algn="l"/>
                <a:tab pos="1198563" algn="l"/>
                <a:tab pos="1768475" algn="l"/>
                <a:tab pos="2333625" algn="l"/>
              </a:tabLst>
            </a:pPr>
            <a:r>
              <a:rPr lang="en-US" sz="1400" b="1" dirty="0">
                <a:solidFill>
                  <a:prstClr val="black"/>
                </a:solidFill>
                <a:latin typeface="Courier"/>
                <a:ea typeface="+mn-ea"/>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smtClean="0"/>
              <a:t>Building Program Objects</a:t>
            </a:r>
            <a:endParaRPr lang="en-GB" dirty="0"/>
          </a:p>
        </p:txBody>
      </p:sp>
      <p:sp>
        <p:nvSpPr>
          <p:cNvPr id="3" name="Content Placeholder 2"/>
          <p:cNvSpPr>
            <a:spLocks noGrp="1"/>
          </p:cNvSpPr>
          <p:nvPr>
            <p:ph idx="1"/>
          </p:nvPr>
        </p:nvSpPr>
        <p:spPr>
          <a:xfrm>
            <a:off x="107504" y="870367"/>
            <a:ext cx="6264696" cy="2976416"/>
          </a:xfrm>
        </p:spPr>
        <p:txBody>
          <a:bodyPr>
            <a:normAutofit fontScale="85000" lnSpcReduction="10000"/>
          </a:bodyPr>
          <a:lstStyle/>
          <a:p>
            <a:r>
              <a:rPr lang="en-GB" dirty="0"/>
              <a:t>The </a:t>
            </a:r>
            <a:r>
              <a:rPr lang="en-GB" u="sng" dirty="0"/>
              <a:t>program object</a:t>
            </a:r>
            <a:r>
              <a:rPr lang="en-GB" dirty="0"/>
              <a:t> encapsulates:</a:t>
            </a:r>
          </a:p>
          <a:p>
            <a:pPr lvl="1"/>
            <a:r>
              <a:rPr lang="en-GB" dirty="0"/>
              <a:t>A context</a:t>
            </a:r>
          </a:p>
          <a:p>
            <a:pPr lvl="1"/>
            <a:r>
              <a:rPr lang="en-GB" dirty="0"/>
              <a:t>The program source or binary, and</a:t>
            </a:r>
          </a:p>
          <a:p>
            <a:pPr lvl="1"/>
            <a:r>
              <a:rPr lang="en-GB" dirty="0"/>
              <a:t>List of target devices and build options</a:t>
            </a:r>
          </a:p>
          <a:p>
            <a:r>
              <a:rPr lang="en-GB" dirty="0"/>
              <a:t>The </a:t>
            </a:r>
            <a:r>
              <a:rPr lang="en-GB" dirty="0" smtClean="0"/>
              <a:t>build </a:t>
            </a:r>
            <a:r>
              <a:rPr lang="en-GB" dirty="0"/>
              <a:t>process to create a program </a:t>
            </a:r>
            <a:r>
              <a:rPr lang="en-GB" dirty="0" smtClean="0"/>
              <a:t>object:</a:t>
            </a:r>
            <a:endParaRPr lang="en-GB" dirty="0"/>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OpenCL uses </a:t>
            </a:r>
            <a:r>
              <a:rPr lang="en-GB" sz="1800" b="1" dirty="0" smtClean="0">
                <a:solidFill>
                  <a:srgbClr val="9A7500"/>
                </a:solidFill>
                <a:latin typeface="Trebuchet MS"/>
                <a:ea typeface="+mn-ea"/>
              </a:rPr>
              <a:t>runtime</a:t>
            </a:r>
            <a:r>
              <a:rPr lang="en-GB" sz="1800" dirty="0" smtClean="0">
                <a:solidFill>
                  <a:srgbClr val="F79646"/>
                </a:solidFill>
                <a:latin typeface="Trebuchet MS"/>
                <a:ea typeface="+mn-ea"/>
              </a:rPr>
              <a:t> </a:t>
            </a:r>
            <a:r>
              <a:rPr lang="en-GB" sz="1800" b="1" dirty="0" smtClean="0">
                <a:solidFill>
                  <a:srgbClr val="9A7500"/>
                </a:solidFill>
                <a:latin typeface="Trebuchet MS"/>
                <a:ea typeface="+mn-ea"/>
              </a:rPr>
              <a:t>compilation</a:t>
            </a:r>
            <a:r>
              <a:rPr lang="en-GB" sz="1800" dirty="0" smtClean="0">
                <a:solidFill>
                  <a:srgbClr val="F79646"/>
                </a:solidFill>
                <a:latin typeface="Trebuchet MS"/>
                <a:ea typeface="+mn-ea"/>
              </a:rPr>
              <a:t> </a:t>
            </a:r>
            <a:r>
              <a:rPr lang="en-GB" sz="1800" dirty="0" smtClean="0">
                <a:solidFill>
                  <a:prstClr val="black"/>
                </a:solidFill>
                <a:latin typeface="Trebuchet MS"/>
                <a:ea typeface="+mn-ea"/>
              </a:rPr>
              <a:t>… because in general you don’t know the details of the target device when you ship the program</a:t>
            </a:r>
          </a:p>
          <a:p>
            <a:pPr fontAlgn="auto">
              <a:spcBef>
                <a:spcPts val="0"/>
              </a:spcBef>
              <a:spcAft>
                <a:spcPts val="0"/>
              </a:spcAft>
            </a:pPr>
            <a:endParaRPr lang="en-GB" sz="1800" dirty="0">
              <a:solidFill>
                <a:prstClr val="black"/>
              </a:solidFill>
              <a:latin typeface="Trebuchet MS"/>
              <a:ea typeface="+mn-ea"/>
            </a:endParaRPr>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fontAlgn="auto">
                <a:spcBef>
                  <a:spcPts val="0"/>
                </a:spcBef>
                <a:spcAft>
                  <a:spcPts val="0"/>
                </a:spcAft>
                <a:tabLst>
                  <a:tab pos="55563" algn="l"/>
                  <a:tab pos="627063" algn="l"/>
                  <a:tab pos="1198563" algn="l"/>
                  <a:tab pos="1768475" algn="l"/>
                  <a:tab pos="2333625" algn="l"/>
                </a:tabLst>
              </a:pPr>
              <a:r>
                <a:rPr lang="en-US" sz="1800" b="1" dirty="0">
                  <a:solidFill>
                    <a:prstClr val="white"/>
                  </a:solidFill>
                  <a:latin typeface="Trebuchet MS"/>
                  <a:ea typeface="+mn-ea"/>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fontAlgn="auto">
                <a:spcBef>
                  <a:spcPts val="0"/>
                </a:spcBef>
                <a:spcAft>
                  <a:spcPts val="0"/>
                </a:spcAft>
                <a:tabLst>
                  <a:tab pos="55563" algn="l"/>
                  <a:tab pos="627063" algn="l"/>
                  <a:tab pos="1198563" algn="l"/>
                  <a:tab pos="1768475" algn="l"/>
                  <a:tab pos="2333625" algn="l"/>
                </a:tabLst>
              </a:pPr>
              <a:r>
                <a:rPr lang="en-US" sz="1800" b="1" dirty="0">
                  <a:solidFill>
                    <a:prstClr val="white"/>
                  </a:solidFill>
                  <a:latin typeface="Trebuchet MS"/>
                  <a:ea typeface="+mn-ea"/>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pPr fontAlgn="auto">
                <a:spcBef>
                  <a:spcPts val="0"/>
                </a:spcBef>
                <a:spcAft>
                  <a:spcPts val="0"/>
                </a:spcAft>
              </a:pPr>
              <a:endParaRPr lang="en-US" sz="1800" b="1">
                <a:solidFill>
                  <a:prstClr val="black"/>
                </a:solidFill>
                <a:latin typeface="Trebuchet MS"/>
                <a:ea typeface="+mn-ea"/>
              </a:endParaRPr>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pPr fontAlgn="auto">
                <a:spcBef>
                  <a:spcPts val="0"/>
                </a:spcBef>
                <a:spcAft>
                  <a:spcPts val="0"/>
                </a:spcAft>
              </a:pPr>
              <a:endParaRPr lang="en-US" sz="1800" b="1">
                <a:solidFill>
                  <a:prstClr val="black"/>
                </a:solidFill>
                <a:latin typeface="Trebuchet MS"/>
                <a:ea typeface="+mn-ea"/>
              </a:endParaRPr>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pPr fontAlgn="auto">
              <a:spcBef>
                <a:spcPts val="0"/>
              </a:spcBef>
              <a:spcAft>
                <a:spcPts val="0"/>
              </a:spcAft>
            </a:pPr>
            <a:endParaRPr lang="en-US" sz="1800" b="1">
              <a:solidFill>
                <a:prstClr val="black"/>
              </a:solidFill>
              <a:latin typeface="Trebuchet MS"/>
              <a:ea typeface="+mn-ea"/>
            </a:endParaRPr>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pPr fontAlgn="auto">
              <a:spcBef>
                <a:spcPts val="0"/>
              </a:spcBef>
              <a:spcAft>
                <a:spcPts val="0"/>
              </a:spcAft>
            </a:pPr>
            <a:endParaRPr lang="en-US" sz="1800" b="1">
              <a:solidFill>
                <a:prstClr val="black"/>
              </a:solidFill>
              <a:latin typeface="Trebuchet MS"/>
              <a:ea typeface="+mn-ea"/>
            </a:endParaRPr>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fontAlgn="auto">
              <a:spcBef>
                <a:spcPts val="0"/>
              </a:spcBef>
              <a:spcAft>
                <a:spcPts val="0"/>
              </a:spcAft>
              <a:tabLst>
                <a:tab pos="55563" algn="l"/>
                <a:tab pos="627063" algn="l"/>
                <a:tab pos="1198563" algn="l"/>
                <a:tab pos="1768475" algn="l"/>
                <a:tab pos="2333625" algn="l"/>
              </a:tabLst>
            </a:pPr>
            <a:r>
              <a:rPr lang="en-US" sz="1800" b="1" dirty="0">
                <a:solidFill>
                  <a:prstClr val="black"/>
                </a:solidFill>
                <a:latin typeface="Trebuchet MS"/>
                <a:ea typeface="+mn-ea"/>
              </a:rPr>
              <a:t>GPU</a:t>
            </a:r>
          </a:p>
          <a:p>
            <a:pPr marL="31750" algn="ctr" fontAlgn="auto">
              <a:spcBef>
                <a:spcPts val="0"/>
              </a:spcBef>
              <a:spcAft>
                <a:spcPts val="0"/>
              </a:spcAft>
              <a:tabLst>
                <a:tab pos="55563" algn="l"/>
                <a:tab pos="627063" algn="l"/>
                <a:tab pos="1198563" algn="l"/>
                <a:tab pos="1768475" algn="l"/>
                <a:tab pos="2333625" algn="l"/>
              </a:tabLst>
            </a:pPr>
            <a:r>
              <a:rPr lang="en-US" sz="1800" b="1" dirty="0">
                <a:solidFill>
                  <a:prstClr val="black"/>
                </a:solidFill>
                <a:latin typeface="Trebuchet MS"/>
                <a:ea typeface="+mn-ea"/>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fontAlgn="auto">
              <a:spcBef>
                <a:spcPts val="0"/>
              </a:spcBef>
              <a:spcAft>
                <a:spcPts val="0"/>
              </a:spcAft>
              <a:tabLst>
                <a:tab pos="55563" algn="l"/>
                <a:tab pos="627063" algn="l"/>
                <a:tab pos="1198563" algn="l"/>
                <a:tab pos="1768475" algn="l"/>
                <a:tab pos="2333625" algn="l"/>
              </a:tabLst>
            </a:pPr>
            <a:r>
              <a:rPr lang="en-US" sz="1800" b="1" dirty="0">
                <a:solidFill>
                  <a:prstClr val="black"/>
                </a:solidFill>
                <a:latin typeface="Trebuchet MS"/>
                <a:ea typeface="+mn-ea"/>
              </a:rPr>
              <a:t>CPU</a:t>
            </a:r>
          </a:p>
          <a:p>
            <a:pPr marL="31750" algn="ctr" fontAlgn="auto">
              <a:spcBef>
                <a:spcPts val="0"/>
              </a:spcBef>
              <a:spcAft>
                <a:spcPts val="0"/>
              </a:spcAft>
              <a:tabLst>
                <a:tab pos="55563" algn="l"/>
                <a:tab pos="627063" algn="l"/>
                <a:tab pos="1198563" algn="l"/>
                <a:tab pos="1768475" algn="l"/>
                <a:tab pos="2333625" algn="l"/>
              </a:tabLst>
            </a:pPr>
            <a:r>
              <a:rPr lang="en-US" sz="1800" b="1" dirty="0">
                <a:solidFill>
                  <a:prstClr val="black"/>
                </a:solidFill>
                <a:latin typeface="Trebuchet MS"/>
                <a:ea typeface="+mn-ea"/>
              </a:rPr>
              <a:t>code</a:t>
            </a:r>
          </a:p>
        </p:txBody>
      </p:sp>
      <p:sp>
        <p:nvSpPr>
          <p:cNvPr id="17" name="TextBox 16"/>
          <p:cNvSpPr txBox="1"/>
          <p:nvPr/>
        </p:nvSpPr>
        <p:spPr>
          <a:xfrm>
            <a:off x="819366" y="3740807"/>
            <a:ext cx="8513379" cy="461665"/>
          </a:xfrm>
          <a:prstGeom prst="rect">
            <a:avLst/>
          </a:prstGeom>
          <a:noFill/>
        </p:spPr>
        <p:txBody>
          <a:bodyPr wrap="square" rtlCol="0">
            <a:spAutoFit/>
          </a:bodyPr>
          <a:lstStyle/>
          <a:p>
            <a:pPr marL="0" lvl="1"/>
            <a:r>
              <a:rPr lang="en-GB" b="1" dirty="0">
                <a:solidFill>
                  <a:srgbClr val="1F497D"/>
                </a:solidFill>
                <a:latin typeface="Courier"/>
              </a:rPr>
              <a:t>cl::Program program(context, </a:t>
            </a:r>
            <a:r>
              <a:rPr lang="en-GB" b="1" dirty="0" err="1">
                <a:solidFill>
                  <a:srgbClr val="1F497D"/>
                </a:solidFill>
                <a:latin typeface="Courier"/>
              </a:rPr>
              <a:t>KernelSource</a:t>
            </a:r>
            <a:r>
              <a:rPr lang="en-GB" b="1" dirty="0">
                <a:solidFill>
                  <a:srgbClr val="1F497D"/>
                </a:solidFill>
                <a:latin typeface="Courier"/>
              </a:rPr>
              <a:t>, true</a:t>
            </a:r>
            <a:r>
              <a:rPr lang="en-GB" b="1" dirty="0" smtClean="0">
                <a:solidFill>
                  <a:srgbClr val="1F497D"/>
                </a:solidFill>
                <a:latin typeface="Courier"/>
              </a:rPr>
              <a:t>);</a:t>
            </a:r>
            <a:endParaRPr lang="en-GB" sz="1800" b="1" dirty="0">
              <a:solidFill>
                <a:srgbClr val="1F497D"/>
              </a:solidFill>
              <a:latin typeface="Courier"/>
            </a:endParaRPr>
          </a:p>
        </p:txBody>
      </p:sp>
    </p:spTree>
    <p:extLst>
      <p:ext uri="{BB962C8B-B14F-4D97-AF65-F5344CB8AC3E}">
        <p14:creationId xmlns:p14="http://schemas.microsoft.com/office/powerpoint/2010/main" val="357318498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smtClean="0"/>
              <a:t>Vector Operations</a:t>
            </a:r>
            <a:endParaRPr lang="en-GB" dirty="0"/>
          </a:p>
        </p:txBody>
      </p:sp>
      <p:sp>
        <p:nvSpPr>
          <p:cNvPr id="3" name="Content Placeholder 2"/>
          <p:cNvSpPr>
            <a:spLocks noGrp="1"/>
          </p:cNvSpPr>
          <p:nvPr>
            <p:ph idx="1"/>
          </p:nvPr>
        </p:nvSpPr>
        <p:spPr>
          <a:xfrm>
            <a:off x="457200" y="952128"/>
            <a:ext cx="3106688" cy="676672"/>
          </a:xfrm>
        </p:spPr>
        <p:txBody>
          <a:bodyPr/>
          <a:lstStyle/>
          <a:p>
            <a:r>
              <a:rPr lang="en-GB" dirty="0" smtClean="0"/>
              <a:t>Vector literal</a:t>
            </a:r>
            <a:endParaRPr lang="en-GB" dirty="0"/>
          </a:p>
        </p:txBody>
      </p:sp>
      <p:sp>
        <p:nvSpPr>
          <p:cNvPr id="4" name="Content Placeholder 2"/>
          <p:cNvSpPr txBox="1">
            <a:spLocks/>
          </p:cNvSpPr>
          <p:nvPr/>
        </p:nvSpPr>
        <p:spPr>
          <a:xfrm>
            <a:off x="467290" y="2924944"/>
            <a:ext cx="5040814" cy="67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GB" dirty="0" smtClean="0">
                <a:solidFill>
                  <a:prstClr val="black"/>
                </a:solidFill>
              </a:rPr>
              <a:t>Vector components</a:t>
            </a:r>
            <a:endParaRPr lang="en-GB" dirty="0">
              <a:solidFill>
                <a:prstClr val="black"/>
              </a:solidFill>
            </a:endParaRPr>
          </a:p>
        </p:txBody>
      </p:sp>
      <p:sp>
        <p:nvSpPr>
          <p:cNvPr id="5" name="Content Placeholder 2"/>
          <p:cNvSpPr txBox="1">
            <a:spLocks/>
          </p:cNvSpPr>
          <p:nvPr/>
        </p:nvSpPr>
        <p:spPr>
          <a:xfrm>
            <a:off x="457200" y="4912568"/>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GB" dirty="0" smtClean="0">
                <a:solidFill>
                  <a:prstClr val="black"/>
                </a:solidFill>
              </a:rPr>
              <a:t>Vector ops</a:t>
            </a:r>
            <a:endParaRPr lang="en-GB" dirty="0">
              <a:solidFill>
                <a:prstClr val="black"/>
              </a:solidFill>
            </a:endParaRPr>
          </a:p>
        </p:txBody>
      </p:sp>
      <p:sp>
        <p:nvSpPr>
          <p:cNvPr id="6" name="TextBox 5"/>
          <p:cNvSpPr txBox="1"/>
          <p:nvPr/>
        </p:nvSpPr>
        <p:spPr>
          <a:xfrm>
            <a:off x="949960" y="1638092"/>
            <a:ext cx="2364750" cy="400110"/>
          </a:xfrm>
          <a:prstGeom prst="rect">
            <a:avLst/>
          </a:prstGeom>
          <a:noFill/>
        </p:spPr>
        <p:txBody>
          <a:bodyPr wrap="none" rtlCol="0">
            <a:spAutoFit/>
          </a:bodyPr>
          <a:lstStyle/>
          <a:p>
            <a:pPr fontAlgn="auto">
              <a:spcBef>
                <a:spcPts val="0"/>
              </a:spcBef>
              <a:spcAft>
                <a:spcPts val="0"/>
              </a:spcAft>
            </a:pPr>
            <a:r>
              <a:rPr lang="en-GB" sz="2000" b="1" dirty="0">
                <a:solidFill>
                  <a:srgbClr val="9BBB59"/>
                </a:solidFill>
                <a:latin typeface="Courier"/>
                <a:ea typeface="+mn-ea"/>
              </a:rPr>
              <a:t>i</a:t>
            </a:r>
            <a:r>
              <a:rPr lang="en-GB" sz="2000" b="1" dirty="0" smtClean="0">
                <a:solidFill>
                  <a:srgbClr val="9BBB59"/>
                </a:solidFill>
                <a:latin typeface="Courier"/>
                <a:ea typeface="+mn-ea"/>
              </a:rPr>
              <a:t>nt4</a:t>
            </a:r>
            <a:r>
              <a:rPr lang="en-GB" sz="2000" b="1" dirty="0" smtClean="0">
                <a:solidFill>
                  <a:prstClr val="black"/>
                </a:solidFill>
                <a:latin typeface="Courier"/>
                <a:ea typeface="+mn-ea"/>
              </a:rPr>
              <a:t> vi0 = (</a:t>
            </a:r>
            <a:r>
              <a:rPr lang="en-GB" sz="2000" b="1" dirty="0" smtClean="0">
                <a:solidFill>
                  <a:srgbClr val="9BBB59"/>
                </a:solidFill>
                <a:latin typeface="Courier"/>
                <a:ea typeface="+mn-ea"/>
              </a:rPr>
              <a:t>int4</a:t>
            </a:r>
            <a:r>
              <a:rPr lang="en-GB" sz="2000" b="1" dirty="0" smtClean="0">
                <a:solidFill>
                  <a:prstClr val="black"/>
                </a:solidFill>
                <a:latin typeface="Courier"/>
                <a:ea typeface="+mn-ea"/>
              </a:rPr>
              <a:t>) -7;</a:t>
            </a:r>
          </a:p>
        </p:txBody>
      </p:sp>
      <p:sp>
        <p:nvSpPr>
          <p:cNvPr id="7" name="TextBox 6"/>
          <p:cNvSpPr txBox="1"/>
          <p:nvPr/>
        </p:nvSpPr>
        <p:spPr>
          <a:xfrm>
            <a:off x="949960" y="2348880"/>
            <a:ext cx="3300904" cy="400110"/>
          </a:xfrm>
          <a:prstGeom prst="rect">
            <a:avLst/>
          </a:prstGeom>
          <a:noFill/>
        </p:spPr>
        <p:txBody>
          <a:bodyPr wrap="none" rtlCol="0">
            <a:spAutoFit/>
          </a:bodyPr>
          <a:lstStyle/>
          <a:p>
            <a:pPr fontAlgn="auto">
              <a:spcBef>
                <a:spcPts val="0"/>
              </a:spcBef>
              <a:spcAft>
                <a:spcPts val="0"/>
              </a:spcAft>
            </a:pPr>
            <a:r>
              <a:rPr lang="en-GB" sz="2000" b="1" dirty="0">
                <a:solidFill>
                  <a:srgbClr val="9BBB59"/>
                </a:solidFill>
                <a:latin typeface="Courier"/>
                <a:ea typeface="+mn-ea"/>
              </a:rPr>
              <a:t>i</a:t>
            </a:r>
            <a:r>
              <a:rPr lang="en-GB" sz="2000" b="1" dirty="0" smtClean="0">
                <a:solidFill>
                  <a:srgbClr val="9BBB59"/>
                </a:solidFill>
                <a:latin typeface="Courier"/>
                <a:ea typeface="+mn-ea"/>
              </a:rPr>
              <a:t>nt4</a:t>
            </a:r>
            <a:r>
              <a:rPr lang="en-GB" sz="2000" b="1" dirty="0" smtClean="0">
                <a:solidFill>
                  <a:prstClr val="black"/>
                </a:solidFill>
                <a:latin typeface="Courier"/>
                <a:ea typeface="+mn-ea"/>
              </a:rPr>
              <a:t> vi1 = (</a:t>
            </a:r>
            <a:r>
              <a:rPr lang="en-GB" sz="2000" b="1" dirty="0" smtClean="0">
                <a:solidFill>
                  <a:srgbClr val="9BBB59"/>
                </a:solidFill>
                <a:latin typeface="Courier"/>
                <a:ea typeface="+mn-ea"/>
              </a:rPr>
              <a:t>int4</a:t>
            </a:r>
            <a:r>
              <a:rPr lang="en-GB" sz="2000" b="1" dirty="0" smtClean="0">
                <a:solidFill>
                  <a:prstClr val="black"/>
                </a:solidFill>
                <a:latin typeface="Courier"/>
                <a:ea typeface="+mn-ea"/>
              </a:rPr>
              <a:t>) (0, 1, 2, 3);</a:t>
            </a:r>
          </a:p>
        </p:txBody>
      </p:sp>
      <p:sp>
        <p:nvSpPr>
          <p:cNvPr id="8" name="TextBox 7"/>
          <p:cNvSpPr txBox="1"/>
          <p:nvPr/>
        </p:nvSpPr>
        <p:spPr>
          <a:xfrm>
            <a:off x="949960" y="3604954"/>
            <a:ext cx="1867819" cy="400110"/>
          </a:xfrm>
          <a:prstGeom prst="rect">
            <a:avLst/>
          </a:prstGeom>
          <a:noFill/>
        </p:spPr>
        <p:txBody>
          <a:bodyPr wrap="none" rtlCol="0">
            <a:spAutoFit/>
          </a:bodyPr>
          <a:lstStyle/>
          <a:p>
            <a:pPr fontAlgn="auto">
              <a:spcBef>
                <a:spcPts val="0"/>
              </a:spcBef>
              <a:spcAft>
                <a:spcPts val="0"/>
              </a:spcAft>
            </a:pPr>
            <a:r>
              <a:rPr lang="en-GB" sz="2000" b="1" dirty="0">
                <a:solidFill>
                  <a:prstClr val="black"/>
                </a:solidFill>
                <a:latin typeface="Courier"/>
                <a:ea typeface="+mn-ea"/>
              </a:rPr>
              <a:t>v</a:t>
            </a:r>
            <a:r>
              <a:rPr lang="en-GB" sz="2000" b="1" dirty="0" smtClean="0">
                <a:solidFill>
                  <a:prstClr val="black"/>
                </a:solidFill>
                <a:latin typeface="Courier"/>
                <a:ea typeface="+mn-ea"/>
              </a:rPr>
              <a:t>i0.lo = vi1.hi;</a:t>
            </a:r>
          </a:p>
        </p:txBody>
      </p:sp>
      <p:sp>
        <p:nvSpPr>
          <p:cNvPr id="9" name="TextBox 8"/>
          <p:cNvSpPr txBox="1"/>
          <p:nvPr/>
        </p:nvSpPr>
        <p:spPr>
          <a:xfrm>
            <a:off x="755576" y="4253026"/>
            <a:ext cx="4626588" cy="400110"/>
          </a:xfrm>
          <a:prstGeom prst="rect">
            <a:avLst/>
          </a:prstGeom>
          <a:noFill/>
        </p:spPr>
        <p:txBody>
          <a:bodyPr wrap="none" rtlCol="0">
            <a:spAutoFit/>
          </a:bodyPr>
          <a:lstStyle/>
          <a:p>
            <a:pPr fontAlgn="auto">
              <a:spcBef>
                <a:spcPts val="0"/>
              </a:spcBef>
              <a:spcAft>
                <a:spcPts val="0"/>
              </a:spcAft>
            </a:pPr>
            <a:r>
              <a:rPr lang="en-GB" sz="2000" b="1" dirty="0" smtClean="0">
                <a:solidFill>
                  <a:srgbClr val="9BBB59"/>
                </a:solidFill>
                <a:latin typeface="Courier"/>
                <a:ea typeface="+mn-ea"/>
              </a:rPr>
              <a:t>int8</a:t>
            </a:r>
            <a:r>
              <a:rPr lang="en-GB" sz="2000" b="1" dirty="0" smtClean="0">
                <a:solidFill>
                  <a:prstClr val="black"/>
                </a:solidFill>
                <a:latin typeface="Courier"/>
                <a:ea typeface="+mn-ea"/>
              </a:rPr>
              <a:t> v8 = (</a:t>
            </a:r>
            <a:r>
              <a:rPr lang="en-GB" sz="2000" b="1" dirty="0" smtClean="0">
                <a:solidFill>
                  <a:srgbClr val="9BBB59"/>
                </a:solidFill>
                <a:latin typeface="Courier"/>
                <a:ea typeface="+mn-ea"/>
              </a:rPr>
              <a:t>int8</a:t>
            </a:r>
            <a:r>
              <a:rPr lang="en-GB" sz="2000" b="1" dirty="0" smtClean="0">
                <a:solidFill>
                  <a:prstClr val="black"/>
                </a:solidFill>
                <a:latin typeface="Courier"/>
                <a:ea typeface="+mn-ea"/>
              </a:rPr>
              <a:t>) (vi0, vi1.s01, vi1.odd);</a:t>
            </a:r>
          </a:p>
        </p:txBody>
      </p:sp>
      <p:sp>
        <p:nvSpPr>
          <p:cNvPr id="10" name="TextBox 9"/>
          <p:cNvSpPr txBox="1"/>
          <p:nvPr/>
        </p:nvSpPr>
        <p:spPr>
          <a:xfrm>
            <a:off x="949960" y="5589240"/>
            <a:ext cx="1420582" cy="400110"/>
          </a:xfrm>
          <a:prstGeom prst="rect">
            <a:avLst/>
          </a:prstGeom>
          <a:noFill/>
        </p:spPr>
        <p:txBody>
          <a:bodyPr wrap="none" rtlCol="0">
            <a:spAutoFit/>
          </a:bodyPr>
          <a:lstStyle/>
          <a:p>
            <a:pPr fontAlgn="auto">
              <a:spcBef>
                <a:spcPts val="0"/>
              </a:spcBef>
              <a:spcAft>
                <a:spcPts val="0"/>
              </a:spcAft>
            </a:pPr>
            <a:r>
              <a:rPr lang="en-GB" sz="2000" b="1" dirty="0" smtClean="0">
                <a:solidFill>
                  <a:prstClr val="black"/>
                </a:solidFill>
                <a:latin typeface="Courier"/>
                <a:ea typeface="+mn-ea"/>
              </a:rPr>
              <a:t>vi0 += vi1;</a:t>
            </a:r>
          </a:p>
        </p:txBody>
      </p:sp>
      <p:sp>
        <p:nvSpPr>
          <p:cNvPr id="11" name="TextBox 10"/>
          <p:cNvSpPr txBox="1"/>
          <p:nvPr/>
        </p:nvSpPr>
        <p:spPr>
          <a:xfrm>
            <a:off x="949960" y="6169571"/>
            <a:ext cx="1883849" cy="400110"/>
          </a:xfrm>
          <a:prstGeom prst="rect">
            <a:avLst/>
          </a:prstGeom>
          <a:noFill/>
        </p:spPr>
        <p:txBody>
          <a:bodyPr wrap="none" rtlCol="0">
            <a:spAutoFit/>
          </a:bodyPr>
          <a:lstStyle/>
          <a:p>
            <a:pPr fontAlgn="auto">
              <a:spcBef>
                <a:spcPts val="0"/>
              </a:spcBef>
              <a:spcAft>
                <a:spcPts val="0"/>
              </a:spcAft>
            </a:pPr>
            <a:r>
              <a:rPr lang="en-GB" sz="2000" b="1" dirty="0" smtClean="0">
                <a:solidFill>
                  <a:prstClr val="black"/>
                </a:solidFill>
                <a:latin typeface="Courier"/>
                <a:ea typeface="+mn-ea"/>
              </a:rPr>
              <a:t>vi0 = </a:t>
            </a:r>
            <a:r>
              <a:rPr lang="en-GB" sz="2000" b="1" dirty="0" smtClean="0">
                <a:solidFill>
                  <a:srgbClr val="1F497D">
                    <a:lumMod val="75000"/>
                  </a:srgbClr>
                </a:solidFill>
                <a:latin typeface="Courier"/>
                <a:ea typeface="+mn-ea"/>
              </a:rPr>
              <a:t>abs</a:t>
            </a:r>
            <a:r>
              <a:rPr lang="en-GB" sz="2000" b="1" dirty="0" smtClean="0">
                <a:solidFill>
                  <a:prstClr val="black"/>
                </a:solidFill>
                <a:latin typeface="Courier"/>
                <a:ea typeface="+mn-ea"/>
              </a:rPr>
              <a:t>(vi0);</a:t>
            </a:r>
          </a:p>
        </p:txBody>
      </p:sp>
      <p:graphicFrame>
        <p:nvGraphicFramePr>
          <p:cNvPr id="12" name="Group 140"/>
          <p:cNvGraphicFramePr>
            <a:graphicFrameLocks noGrp="1"/>
          </p:cNvGraphicFramePr>
          <p:nvPr>
            <p:extLst>
              <p:ext uri="{D42A27DB-BD31-4B8C-83A1-F6EECF244321}">
                <p14:modId xmlns:p14="http://schemas.microsoft.com/office/powerpoint/2010/main" val="641188272"/>
              </p:ext>
            </p:extLst>
          </p:nvPr>
        </p:nvGraphicFramePr>
        <p:xfrm>
          <a:off x="4470007" y="1638092"/>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graphicFrame>
        <p:nvGraphicFramePr>
          <p:cNvPr id="13" name="Group 140"/>
          <p:cNvGraphicFramePr>
            <a:graphicFrameLocks noGrp="1"/>
          </p:cNvGraphicFramePr>
          <p:nvPr>
            <p:extLst>
              <p:ext uri="{D42A27DB-BD31-4B8C-83A1-F6EECF244321}">
                <p14:modId xmlns:p14="http://schemas.microsoft.com/office/powerpoint/2010/main" val="2303437233"/>
              </p:ext>
            </p:extLst>
          </p:nvPr>
        </p:nvGraphicFramePr>
        <p:xfrm>
          <a:off x="4932040" y="237532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graphicFrame>
        <p:nvGraphicFramePr>
          <p:cNvPr id="14" name="Group 140"/>
          <p:cNvGraphicFramePr>
            <a:graphicFrameLocks noGrp="1"/>
          </p:cNvGraphicFramePr>
          <p:nvPr>
            <p:extLst>
              <p:ext uri="{D42A27DB-BD31-4B8C-83A1-F6EECF244321}">
                <p14:modId xmlns:p14="http://schemas.microsoft.com/office/powerpoint/2010/main" val="1916382153"/>
              </p:ext>
            </p:extLst>
          </p:nvPr>
        </p:nvGraphicFramePr>
        <p:xfrm>
          <a:off x="4932040" y="352934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16" name="Straight Arrow Connector 15"/>
          <p:cNvCxnSpPr/>
          <p:nvPr/>
        </p:nvCxnSpPr>
        <p:spPr>
          <a:xfrm flipH="1">
            <a:off x="5148064"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44562"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9" name="Group 140"/>
          <p:cNvGraphicFramePr>
            <a:graphicFrameLocks noGrp="1"/>
          </p:cNvGraphicFramePr>
          <p:nvPr>
            <p:extLst>
              <p:ext uri="{D42A27DB-BD31-4B8C-83A1-F6EECF244321}">
                <p14:modId xmlns:p14="http://schemas.microsoft.com/office/powerpoint/2010/main" val="588048295"/>
              </p:ext>
            </p:extLst>
          </p:nvPr>
        </p:nvGraphicFramePr>
        <p:xfrm>
          <a:off x="5357904" y="4291610"/>
          <a:ext cx="3462566" cy="322942"/>
        </p:xfrm>
        <a:graphic>
          <a:graphicData uri="http://schemas.openxmlformats.org/drawingml/2006/table">
            <a:tbl>
              <a:tblPr/>
              <a:tblGrid>
                <a:gridCol w="432619"/>
                <a:gridCol w="432621"/>
                <a:gridCol w="434231"/>
                <a:gridCol w="432619"/>
                <a:gridCol w="432619"/>
                <a:gridCol w="432619"/>
                <a:gridCol w="432619"/>
                <a:gridCol w="432619"/>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20" name="Straight Arrow Connector 19"/>
          <p:cNvCxnSpPr/>
          <p:nvPr/>
        </p:nvCxnSpPr>
        <p:spPr>
          <a:xfrm>
            <a:off x="5544562"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19074"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148064" y="3877017"/>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616116" y="3877014"/>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051039" y="3877016"/>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25551" y="3877015"/>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48064" y="2748990"/>
            <a:ext cx="2196698"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2886769132"/>
              </p:ext>
            </p:extLst>
          </p:nvPr>
        </p:nvGraphicFramePr>
        <p:xfrm>
          <a:off x="7100714" y="4291610"/>
          <a:ext cx="855662" cy="322942"/>
        </p:xfrm>
        <a:graphic>
          <a:graphicData uri="http://schemas.openxmlformats.org/drawingml/2006/table">
            <a:tbl>
              <a:tblPr/>
              <a:tblGrid>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1" name="Straight Arrow Connector 30"/>
          <p:cNvCxnSpPr/>
          <p:nvPr/>
        </p:nvCxnSpPr>
        <p:spPr>
          <a:xfrm>
            <a:off x="5508104" y="2685507"/>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795741623"/>
              </p:ext>
            </p:extLst>
          </p:nvPr>
        </p:nvGraphicFramePr>
        <p:xfrm>
          <a:off x="7956376" y="4291610"/>
          <a:ext cx="855662" cy="322942"/>
        </p:xfrm>
        <a:graphic>
          <a:graphicData uri="http://schemas.openxmlformats.org/drawingml/2006/table">
            <a:tbl>
              <a:tblPr/>
              <a:tblGrid>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4" name="Straight Arrow Connector 33"/>
          <p:cNvCxnSpPr/>
          <p:nvPr/>
        </p:nvCxnSpPr>
        <p:spPr>
          <a:xfrm>
            <a:off x="5508104" y="2685504"/>
            <a:ext cx="2542918" cy="15675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04529" y="2685504"/>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8" name="Group 140"/>
          <p:cNvGraphicFramePr>
            <a:graphicFrameLocks noGrp="1"/>
          </p:cNvGraphicFramePr>
          <p:nvPr>
            <p:extLst>
              <p:ext uri="{D42A27DB-BD31-4B8C-83A1-F6EECF244321}">
                <p14:modId xmlns:p14="http://schemas.microsoft.com/office/powerpoint/2010/main" val="1758400701"/>
              </p:ext>
            </p:extLst>
          </p:nvPr>
        </p:nvGraphicFramePr>
        <p:xfrm>
          <a:off x="5324876" y="4774051"/>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graphicFrame>
        <p:nvGraphicFramePr>
          <p:cNvPr id="39" name="Group 140"/>
          <p:cNvGraphicFramePr>
            <a:graphicFrameLocks noGrp="1"/>
          </p:cNvGraphicFramePr>
          <p:nvPr>
            <p:extLst>
              <p:ext uri="{D42A27DB-BD31-4B8C-83A1-F6EECF244321}">
                <p14:modId xmlns:p14="http://schemas.microsoft.com/office/powerpoint/2010/main" val="1419574205"/>
              </p:ext>
            </p:extLst>
          </p:nvPr>
        </p:nvGraphicFramePr>
        <p:xfrm>
          <a:off x="5324876" y="519429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graphicFrame>
        <p:nvGraphicFramePr>
          <p:cNvPr id="40" name="Group 140"/>
          <p:cNvGraphicFramePr>
            <a:graphicFrameLocks noGrp="1"/>
          </p:cNvGraphicFramePr>
          <p:nvPr>
            <p:extLst>
              <p:ext uri="{D42A27DB-BD31-4B8C-83A1-F6EECF244321}">
                <p14:modId xmlns:p14="http://schemas.microsoft.com/office/powerpoint/2010/main" val="2444431201"/>
              </p:ext>
            </p:extLst>
          </p:nvPr>
        </p:nvGraphicFramePr>
        <p:xfrm>
          <a:off x="5324876" y="5842362"/>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sp>
        <p:nvSpPr>
          <p:cNvPr id="41" name="TextBox 40"/>
          <p:cNvSpPr txBox="1"/>
          <p:nvPr/>
        </p:nvSpPr>
        <p:spPr>
          <a:xfrm>
            <a:off x="4644008" y="5383669"/>
            <a:ext cx="302155" cy="523220"/>
          </a:xfrm>
          <a:prstGeom prst="rect">
            <a:avLst/>
          </a:prstGeom>
          <a:noFill/>
        </p:spPr>
        <p:txBody>
          <a:bodyPr wrap="square" rtlCol="0">
            <a:spAutoFit/>
          </a:bodyPr>
          <a:lstStyle/>
          <a:p>
            <a:pPr fontAlgn="auto">
              <a:spcBef>
                <a:spcPts val="0"/>
              </a:spcBef>
              <a:spcAft>
                <a:spcPts val="0"/>
              </a:spcAft>
            </a:pPr>
            <a:r>
              <a:rPr lang="en-GB" sz="2800" dirty="0" smtClean="0">
                <a:solidFill>
                  <a:prstClr val="black"/>
                </a:solidFill>
                <a:latin typeface="Trebuchet MS"/>
                <a:ea typeface="+mn-ea"/>
              </a:rPr>
              <a:t>+</a:t>
            </a:r>
            <a:endParaRPr lang="en-GB" sz="2800" dirty="0">
              <a:solidFill>
                <a:prstClr val="black"/>
              </a:solidFill>
              <a:latin typeface="Trebuchet MS"/>
              <a:ea typeface="+mn-ea"/>
            </a:endParaRPr>
          </a:p>
        </p:txBody>
      </p:sp>
      <p:cxnSp>
        <p:nvCxnSpPr>
          <p:cNvPr id="42" name="Straight Arrow Connector 41"/>
          <p:cNvCxnSpPr/>
          <p:nvPr/>
        </p:nvCxnSpPr>
        <p:spPr>
          <a:xfrm>
            <a:off x="5467940"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1854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09225"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75428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47" name="Group 140"/>
          <p:cNvGraphicFramePr>
            <a:graphicFrameLocks noGrp="1"/>
          </p:cNvGraphicFramePr>
          <p:nvPr>
            <p:extLst>
              <p:ext uri="{D42A27DB-BD31-4B8C-83A1-F6EECF244321}">
                <p14:modId xmlns:p14="http://schemas.microsoft.com/office/powerpoint/2010/main" val="2551710194"/>
              </p:ext>
            </p:extLst>
          </p:nvPr>
        </p:nvGraphicFramePr>
        <p:xfrm>
          <a:off x="5310535" y="6453336"/>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48" name="Straight Arrow Connector 47"/>
          <p:cNvCxnSpPr/>
          <p:nvPr/>
        </p:nvCxnSpPr>
        <p:spPr>
          <a:xfrm>
            <a:off x="5517905"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96850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59190"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80424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91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0" presetClass="entr" presetSubtype="0" fill="hold" nodeType="withEffect">
                                  <p:stCondLst>
                                    <p:cond delay="9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20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20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20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nodeType="withEffect">
                                  <p:stCondLst>
                                    <p:cond delay="20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0"/>
                                        </p:tgtEl>
                                        <p:attrNameLst>
                                          <p:attrName>style.visibility</p:attrName>
                                        </p:attrNameLst>
                                      </p:cBhvr>
                                      <p:to>
                                        <p:strVal val="visible"/>
                                      </p:to>
                                    </p:set>
                                    <p:animEffect transition="in" filter="fade">
                                      <p:cBhvr>
                                        <p:cTn id="110" dur="500"/>
                                        <p:tgtEl>
                                          <p:spTgt spid="50"/>
                                        </p:tgtEl>
                                      </p:cBhvr>
                                    </p:animEffect>
                                  </p:childTnLst>
                                </p:cTn>
                              </p:par>
                              <p:par>
                                <p:cTn id="111" presetID="10" presetClass="entr" presetSubtype="0" fill="hold" nodeType="withEffect">
                                  <p:stCondLst>
                                    <p:cond delay="20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90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4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Using vector operations</a:t>
            </a:r>
            <a:endParaRPr lang="en-GB" dirty="0"/>
          </a:p>
        </p:txBody>
      </p:sp>
      <p:sp>
        <p:nvSpPr>
          <p:cNvPr id="3" name="Content Placeholder 2"/>
          <p:cNvSpPr>
            <a:spLocks noGrp="1"/>
          </p:cNvSpPr>
          <p:nvPr>
            <p:ph idx="1"/>
          </p:nvPr>
        </p:nvSpPr>
        <p:spPr>
          <a:xfrm>
            <a:off x="107504" y="1196752"/>
            <a:ext cx="8856984" cy="5472608"/>
          </a:xfrm>
        </p:spPr>
        <p:txBody>
          <a:bodyPr>
            <a:normAutofit fontScale="85000" lnSpcReduction="10000"/>
          </a:bodyPr>
          <a:lstStyle/>
          <a:p>
            <a:r>
              <a:rPr lang="en-GB" dirty="0"/>
              <a:t>You can convert a scalar loop into a vector loop using the following steps:</a:t>
            </a:r>
          </a:p>
          <a:p>
            <a:pPr lvl="1"/>
            <a:r>
              <a:rPr lang="en-GB" dirty="0"/>
              <a:t>Based on the width of your vector instruction set and your problem, choose the number of values you can pack into a vector register (the width):  </a:t>
            </a:r>
          </a:p>
          <a:p>
            <a:pPr lvl="2"/>
            <a:r>
              <a:rPr lang="en-GB" dirty="0"/>
              <a:t>E.g. for a 128 bit wide SSE instruction set and float data (32 bit), you can pack four values (128 bits =4*32 bits) into a vector register</a:t>
            </a:r>
          </a:p>
          <a:p>
            <a:pPr lvl="1"/>
            <a:r>
              <a:rPr lang="en-GB" dirty="0"/>
              <a:t>Unroll the loop to match your width (in our example, 4)</a:t>
            </a:r>
          </a:p>
          <a:p>
            <a:pPr lvl="1"/>
            <a:r>
              <a:rPr lang="en-GB" dirty="0"/>
              <a:t>Set up the loop preamble and postscript. For example, if the number of loop iterations doesn’t evenly divide the width, you’ll need to cover the extra iterations in a loop postscript or pad your vectors in a preamble</a:t>
            </a:r>
          </a:p>
          <a:p>
            <a:pPr lvl="1"/>
            <a:r>
              <a:rPr lang="en-GB" dirty="0"/>
              <a:t>Replace instructions in the body of the loop with their vector instruction counter parts</a:t>
            </a:r>
          </a:p>
          <a:p>
            <a:endParaRPr lang="en-GB" dirty="0"/>
          </a:p>
        </p:txBody>
      </p:sp>
      <p:sp>
        <p:nvSpPr>
          <p:cNvPr id="4" name="Content Placeholder 7"/>
          <p:cNvSpPr txBox="1">
            <a:spLocks/>
          </p:cNvSpPr>
          <p:nvPr/>
        </p:nvSpPr>
        <p:spPr>
          <a:xfrm>
            <a:off x="107504"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99657110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Vector instructions example</a:t>
            </a:r>
            <a:endParaRPr lang="en-GB" dirty="0"/>
          </a:p>
        </p:txBody>
      </p:sp>
      <p:sp>
        <p:nvSpPr>
          <p:cNvPr id="3" name="Content Placeholder 2"/>
          <p:cNvSpPr>
            <a:spLocks noGrp="1"/>
          </p:cNvSpPr>
          <p:nvPr>
            <p:ph idx="1"/>
          </p:nvPr>
        </p:nvSpPr>
        <p:spPr>
          <a:xfrm>
            <a:off x="179512" y="908720"/>
            <a:ext cx="8784976" cy="5760640"/>
          </a:xfrm>
        </p:spPr>
        <p:txBody>
          <a:bodyPr>
            <a:normAutofit fontScale="77500" lnSpcReduction="20000"/>
          </a:bodyPr>
          <a:lstStyle/>
          <a:p>
            <a:r>
              <a:rPr lang="en-GB" dirty="0" smtClean="0"/>
              <a:t>Scalar loop:</a:t>
            </a:r>
          </a:p>
          <a:p>
            <a:pPr marL="457200" lvl="1" indent="0">
              <a:buNone/>
            </a:pPr>
            <a:r>
              <a:rPr lang="en-GB" b="1" dirty="0">
                <a:solidFill>
                  <a:schemeClr val="accent1"/>
                </a:solidFill>
                <a:latin typeface="Courier"/>
              </a:rPr>
              <a:t>f</a:t>
            </a:r>
            <a:r>
              <a:rPr lang="en-GB" b="1" dirty="0" smtClean="0">
                <a:solidFill>
                  <a:schemeClr val="accent1"/>
                </a:solidFill>
                <a:latin typeface="Courier"/>
              </a:rPr>
              <a:t>or</a:t>
            </a:r>
            <a:r>
              <a:rPr lang="en-GB" b="1" dirty="0" smtClean="0">
                <a:latin typeface="Courier"/>
              </a:rPr>
              <a:t> (</a:t>
            </a:r>
            <a:r>
              <a:rPr lang="en-GB" b="1" dirty="0" err="1" smtClean="0">
                <a:latin typeface="Courier"/>
              </a:rPr>
              <a:t>i</a:t>
            </a:r>
            <a:r>
              <a:rPr lang="en-GB" b="1" dirty="0" smtClean="0">
                <a:latin typeface="Courier"/>
              </a:rPr>
              <a:t> = 0; </a:t>
            </a:r>
            <a:r>
              <a:rPr lang="en-GB" b="1" dirty="0" err="1" smtClean="0">
                <a:latin typeface="Courier"/>
              </a:rPr>
              <a:t>i</a:t>
            </a:r>
            <a:r>
              <a:rPr lang="en-GB" b="1" dirty="0" smtClean="0">
                <a:latin typeface="Courier"/>
              </a:rPr>
              <a:t> &lt; 34; </a:t>
            </a:r>
            <a:r>
              <a:rPr lang="en-GB" b="1" dirty="0" err="1" smtClean="0">
                <a:latin typeface="Courier"/>
              </a:rPr>
              <a:t>i</a:t>
            </a:r>
            <a:r>
              <a:rPr lang="en-GB" b="1" dirty="0" smtClean="0">
                <a:latin typeface="Courier"/>
              </a:rPr>
              <a:t>++) x[</a:t>
            </a:r>
            <a:r>
              <a:rPr lang="en-GB" b="1" dirty="0" err="1" smtClean="0">
                <a:latin typeface="Courier"/>
              </a:rPr>
              <a:t>i</a:t>
            </a:r>
            <a:r>
              <a:rPr lang="en-GB" b="1" dirty="0" smtClean="0">
                <a:latin typeface="Courier"/>
              </a:rPr>
              <a:t>] = y[</a:t>
            </a:r>
            <a:r>
              <a:rPr lang="en-GB" b="1" dirty="0" err="1" smtClean="0">
                <a:latin typeface="Courier"/>
              </a:rPr>
              <a:t>i</a:t>
            </a:r>
            <a:r>
              <a:rPr lang="en-GB" b="1" dirty="0" smtClean="0">
                <a:latin typeface="Courier"/>
              </a:rPr>
              <a:t>] * y[</a:t>
            </a:r>
            <a:r>
              <a:rPr lang="en-GB" b="1" dirty="0" err="1" smtClean="0">
                <a:latin typeface="Courier"/>
              </a:rPr>
              <a:t>i</a:t>
            </a:r>
            <a:r>
              <a:rPr lang="en-GB" b="1" dirty="0" smtClean="0">
                <a:latin typeface="Courier"/>
              </a:rPr>
              <a:t>];</a:t>
            </a:r>
          </a:p>
          <a:p>
            <a:r>
              <a:rPr lang="en-GB" dirty="0" smtClean="0"/>
              <a:t>Width for a 128-bit SSE is 128/32=4</a:t>
            </a:r>
          </a:p>
          <a:p>
            <a:r>
              <a:rPr lang="en-GB" dirty="0" smtClean="0"/>
              <a:t>Unroll the loop, then add postscript and </a:t>
            </a:r>
            <a:r>
              <a:rPr lang="en-GB" dirty="0" err="1" smtClean="0"/>
              <a:t>premable</a:t>
            </a:r>
            <a:r>
              <a:rPr lang="en-GB" dirty="0" smtClean="0"/>
              <a:t> as needed:</a:t>
            </a:r>
          </a:p>
          <a:p>
            <a:pPr marL="457200" lvl="1" indent="0">
              <a:buNone/>
            </a:pPr>
            <a:r>
              <a:rPr lang="en-GB" sz="2300" b="1" dirty="0" smtClean="0">
                <a:latin typeface="Courier"/>
              </a:rPr>
              <a:t>NLP = 34+2; x[34]=x[35]=y[34]=y[35]=0.0f </a:t>
            </a:r>
            <a:r>
              <a:rPr lang="en-GB" sz="2300" b="1" dirty="0" smtClean="0">
                <a:solidFill>
                  <a:schemeClr val="tx1">
                    <a:lumMod val="85000"/>
                  </a:schemeClr>
                </a:solidFill>
                <a:latin typeface="Courier"/>
              </a:rPr>
              <a:t>// preamble to zero pad arrays</a:t>
            </a:r>
          </a:p>
          <a:p>
            <a:pPr marL="457200" lvl="1" indent="0">
              <a:buNone/>
            </a:pPr>
            <a:r>
              <a:rPr lang="en-GB" sz="2300" b="1" dirty="0">
                <a:solidFill>
                  <a:schemeClr val="accent1"/>
                </a:solidFill>
                <a:latin typeface="Courier"/>
              </a:rPr>
              <a:t>f</a:t>
            </a:r>
            <a:r>
              <a:rPr lang="en-GB" sz="2300" b="1" dirty="0" smtClean="0">
                <a:solidFill>
                  <a:schemeClr val="accent1"/>
                </a:solidFill>
                <a:latin typeface="Courier"/>
              </a:rPr>
              <a:t>or</a:t>
            </a:r>
            <a:r>
              <a:rPr lang="en-GB" sz="2300" b="1" dirty="0" smtClean="0">
                <a:latin typeface="Courier"/>
              </a:rPr>
              <a:t> (</a:t>
            </a:r>
            <a:r>
              <a:rPr lang="en-GB" sz="2300" b="1" dirty="0" err="1" smtClean="0">
                <a:latin typeface="Courier"/>
              </a:rPr>
              <a:t>i</a:t>
            </a:r>
            <a:r>
              <a:rPr lang="en-GB" sz="2300" b="1" dirty="0" smtClean="0">
                <a:latin typeface="Courier"/>
              </a:rPr>
              <a:t> = 0; </a:t>
            </a:r>
            <a:r>
              <a:rPr lang="en-GB" sz="2300" b="1" dirty="0">
                <a:latin typeface="Courier"/>
              </a:rPr>
              <a:t>i</a:t>
            </a:r>
            <a:r>
              <a:rPr lang="en-GB" sz="2300" b="1" dirty="0" smtClean="0">
                <a:latin typeface="Courier"/>
              </a:rPr>
              <a:t> &lt; NLP; </a:t>
            </a:r>
            <a:r>
              <a:rPr lang="en-GB" sz="2300" b="1" dirty="0">
                <a:latin typeface="Courier"/>
              </a:rPr>
              <a:t>i</a:t>
            </a:r>
            <a:r>
              <a:rPr lang="en-GB" sz="2300" b="1" dirty="0" smtClean="0">
                <a:latin typeface="Courier"/>
              </a:rPr>
              <a:t> = </a:t>
            </a:r>
            <a:r>
              <a:rPr lang="en-GB" sz="2300" b="1" dirty="0" err="1" smtClean="0">
                <a:latin typeface="Courier"/>
              </a:rPr>
              <a:t>i</a:t>
            </a:r>
            <a:r>
              <a:rPr lang="en-GB" sz="2300" b="1" dirty="0" smtClean="0">
                <a:latin typeface="Courier"/>
              </a:rPr>
              <a:t> + 4) {</a:t>
            </a:r>
          </a:p>
          <a:p>
            <a:pPr marL="457200" lvl="1" indent="0">
              <a:buNone/>
            </a:pPr>
            <a:r>
              <a:rPr lang="en-GB" sz="2300" b="1" dirty="0">
                <a:latin typeface="Courier"/>
              </a:rPr>
              <a:t> </a:t>
            </a:r>
            <a:r>
              <a:rPr lang="en-GB" sz="2300" b="1" dirty="0" smtClean="0">
                <a:latin typeface="Courier"/>
              </a:rPr>
              <a:t> x[</a:t>
            </a:r>
            <a:r>
              <a:rPr lang="en-GB" sz="2300" b="1" dirty="0" err="1" smtClean="0">
                <a:latin typeface="Courier"/>
              </a:rPr>
              <a:t>i</a:t>
            </a:r>
            <a:r>
              <a:rPr lang="en-GB" sz="2300" b="1" dirty="0" smtClean="0">
                <a:latin typeface="Courier"/>
              </a:rPr>
              <a:t>] = y[</a:t>
            </a:r>
            <a:r>
              <a:rPr lang="en-GB" sz="2300" b="1" dirty="0" err="1" smtClean="0">
                <a:latin typeface="Courier"/>
              </a:rPr>
              <a:t>i</a:t>
            </a:r>
            <a:r>
              <a:rPr lang="en-GB" sz="2300" b="1" dirty="0" smtClean="0">
                <a:latin typeface="Courier"/>
              </a:rPr>
              <a:t>] * y[</a:t>
            </a:r>
            <a:r>
              <a:rPr lang="en-GB" sz="2300" b="1" dirty="0" err="1" smtClean="0">
                <a:latin typeface="Courier"/>
              </a:rPr>
              <a:t>i</a:t>
            </a:r>
            <a:r>
              <a:rPr lang="en-GB" sz="2300" b="1" dirty="0" smtClean="0">
                <a:latin typeface="Courier"/>
              </a:rPr>
              <a:t>];  x[i+1] = y[i+1] * y[</a:t>
            </a:r>
            <a:r>
              <a:rPr lang="en-GB" sz="2300" b="1" dirty="0" err="1" smtClean="0">
                <a:latin typeface="Courier"/>
              </a:rPr>
              <a:t>i</a:t>
            </a:r>
            <a:r>
              <a:rPr lang="en-GB" sz="2300" b="1" dirty="0" smtClean="0">
                <a:latin typeface="Courier"/>
              </a:rPr>
              <a:t>*1];</a:t>
            </a:r>
          </a:p>
          <a:p>
            <a:pPr marL="457200" lvl="1" indent="0">
              <a:buNone/>
            </a:pPr>
            <a:r>
              <a:rPr lang="en-GB" sz="2300" b="1" dirty="0">
                <a:latin typeface="Courier"/>
              </a:rPr>
              <a:t> </a:t>
            </a:r>
            <a:r>
              <a:rPr lang="en-GB" sz="2300" b="1" dirty="0" smtClean="0">
                <a:latin typeface="Courier"/>
              </a:rPr>
              <a:t> x[i+2] = y[i+2] * y[</a:t>
            </a:r>
            <a:r>
              <a:rPr lang="en-GB" sz="2300" b="1" dirty="0" err="1" smtClean="0">
                <a:latin typeface="Courier"/>
              </a:rPr>
              <a:t>i</a:t>
            </a:r>
            <a:r>
              <a:rPr lang="en-GB" sz="2300" b="1" dirty="0" smtClean="0">
                <a:latin typeface="Courier"/>
              </a:rPr>
              <a:t>*2];  x[i+3] = y[i+3] * y[</a:t>
            </a:r>
            <a:r>
              <a:rPr lang="en-GB" sz="2300" b="1" dirty="0" err="1" smtClean="0">
                <a:latin typeface="Courier"/>
              </a:rPr>
              <a:t>i</a:t>
            </a:r>
            <a:r>
              <a:rPr lang="en-GB" sz="2300" b="1" dirty="0" smtClean="0">
                <a:latin typeface="Courier"/>
              </a:rPr>
              <a:t>*3];</a:t>
            </a:r>
          </a:p>
          <a:p>
            <a:pPr marL="457200" lvl="1" indent="0">
              <a:buNone/>
            </a:pPr>
            <a:r>
              <a:rPr lang="en-GB" sz="2300" b="1" dirty="0">
                <a:latin typeface="Courier"/>
              </a:rPr>
              <a:t>}</a:t>
            </a:r>
            <a:endParaRPr lang="en-GB" sz="2300" b="1" dirty="0" smtClean="0">
              <a:latin typeface="Courier"/>
            </a:endParaRPr>
          </a:p>
          <a:p>
            <a:r>
              <a:rPr lang="en-GB" dirty="0" smtClean="0"/>
              <a:t>Replace unrolled loop with associated vector instructions:</a:t>
            </a:r>
          </a:p>
          <a:p>
            <a:pPr marL="0" indent="0">
              <a:buNone/>
            </a:pPr>
            <a:r>
              <a:rPr lang="en-GB" sz="2600" b="1" dirty="0" smtClean="0">
                <a:solidFill>
                  <a:schemeClr val="accent3"/>
                </a:solidFill>
                <a:latin typeface="Courier"/>
              </a:rPr>
              <a:t>float4 </a:t>
            </a:r>
            <a:r>
              <a:rPr lang="en-GB" sz="2600" b="1" dirty="0" smtClean="0">
                <a:latin typeface="Courier"/>
              </a:rPr>
              <a:t>x4[DIM], y4[DIM];</a:t>
            </a:r>
          </a:p>
          <a:p>
            <a:pPr marL="0" indent="0">
              <a:buNone/>
            </a:pPr>
            <a:r>
              <a:rPr lang="en-GB" sz="2300" b="1" dirty="0" smtClean="0">
                <a:solidFill>
                  <a:schemeClr val="tx1">
                    <a:lumMod val="85000"/>
                  </a:schemeClr>
                </a:solidFill>
                <a:latin typeface="Courier"/>
              </a:rPr>
              <a:t>// DIM set to hold 34 values extended to multiple of 4 (36)</a:t>
            </a:r>
          </a:p>
          <a:p>
            <a:pPr marL="0" indent="0">
              <a:buNone/>
            </a:pPr>
            <a:r>
              <a:rPr lang="en-GB" sz="2600" b="1" dirty="0" smtClean="0">
                <a:solidFill>
                  <a:schemeClr val="accent3"/>
                </a:solidFill>
                <a:latin typeface="Courier"/>
              </a:rPr>
              <a:t>float4</a:t>
            </a:r>
            <a:r>
              <a:rPr lang="en-GB" sz="2600" b="1" dirty="0" smtClean="0">
                <a:latin typeface="Courier"/>
              </a:rPr>
              <a:t> zero = {0.0f, 0.0f, 0.0f, 0.0f};</a:t>
            </a:r>
          </a:p>
          <a:p>
            <a:pPr marL="0" indent="0">
              <a:buNone/>
            </a:pPr>
            <a:r>
              <a:rPr lang="en-GB" sz="2600" b="1" dirty="0" smtClean="0">
                <a:latin typeface="Courier"/>
              </a:rPr>
              <a:t>NLP = 34 % 4 + 1 </a:t>
            </a:r>
            <a:r>
              <a:rPr lang="en-GB" sz="2600" b="1" dirty="0" smtClean="0">
                <a:solidFill>
                  <a:schemeClr val="tx1">
                    <a:lumMod val="85000"/>
                  </a:schemeClr>
                </a:solidFill>
                <a:latin typeface="Courier"/>
              </a:rPr>
              <a:t>// 9 values … to cover the fact 34 isn’t a multiple of 4</a:t>
            </a:r>
          </a:p>
          <a:p>
            <a:pPr marL="0" indent="0">
              <a:buNone/>
            </a:pPr>
            <a:r>
              <a:rPr lang="en-GB" sz="2600" b="1" dirty="0" smtClean="0">
                <a:latin typeface="Courier"/>
              </a:rPr>
              <a:t>x4[NLP-1] = 0.0f; y4[NLP-1] = 0.0f; </a:t>
            </a:r>
            <a:r>
              <a:rPr lang="en-GB" sz="2600" b="1" dirty="0" smtClean="0">
                <a:solidFill>
                  <a:schemeClr val="tx1">
                    <a:lumMod val="85000"/>
                  </a:schemeClr>
                </a:solidFill>
                <a:latin typeface="Courier"/>
              </a:rPr>
              <a:t>// zero pad arrays</a:t>
            </a:r>
          </a:p>
          <a:p>
            <a:pPr marL="0" indent="0">
              <a:buNone/>
            </a:pPr>
            <a:endParaRPr lang="en-GB" sz="2600" b="1" dirty="0" smtClean="0">
              <a:latin typeface="Courier"/>
            </a:endParaRPr>
          </a:p>
          <a:p>
            <a:pPr marL="0" indent="0">
              <a:buNone/>
            </a:pPr>
            <a:r>
              <a:rPr lang="en-GB" sz="2600" b="1" dirty="0" smtClean="0">
                <a:solidFill>
                  <a:schemeClr val="accent2"/>
                </a:solidFill>
                <a:latin typeface="Courier"/>
              </a:rPr>
              <a:t>for</a:t>
            </a:r>
            <a:r>
              <a:rPr lang="en-GB" sz="2600" b="1" dirty="0" smtClean="0">
                <a:latin typeface="Courier"/>
              </a:rPr>
              <a:t> (</a:t>
            </a:r>
            <a:r>
              <a:rPr lang="en-GB" sz="2600" b="1" dirty="0" err="1" smtClean="0">
                <a:latin typeface="Courier"/>
              </a:rPr>
              <a:t>i</a:t>
            </a:r>
            <a:r>
              <a:rPr lang="en-GB" sz="2600" b="1" dirty="0" smtClean="0">
                <a:latin typeface="Courier"/>
              </a:rPr>
              <a:t> = 0; </a:t>
            </a:r>
            <a:r>
              <a:rPr lang="en-GB" sz="2600" b="1" dirty="0" err="1" smtClean="0">
                <a:latin typeface="Courier"/>
              </a:rPr>
              <a:t>i</a:t>
            </a:r>
            <a:r>
              <a:rPr lang="en-GB" sz="2600" b="1" dirty="0" smtClean="0">
                <a:latin typeface="Courier"/>
              </a:rPr>
              <a:t> &lt; NLP; </a:t>
            </a:r>
            <a:r>
              <a:rPr lang="en-GB" sz="2600" b="1" dirty="0" err="1" smtClean="0">
                <a:latin typeface="Courier"/>
              </a:rPr>
              <a:t>i</a:t>
            </a:r>
            <a:r>
              <a:rPr lang="en-GB" sz="2600" b="1" dirty="0" smtClean="0">
                <a:latin typeface="Courier"/>
              </a:rPr>
              <a:t>++) x4[</a:t>
            </a:r>
            <a:r>
              <a:rPr lang="en-GB" sz="2600" b="1" dirty="0" err="1" smtClean="0">
                <a:latin typeface="Courier"/>
              </a:rPr>
              <a:t>i</a:t>
            </a:r>
            <a:r>
              <a:rPr lang="en-GB" sz="2600" b="1" dirty="0" smtClean="0">
                <a:latin typeface="Courier"/>
              </a:rPr>
              <a:t>] = y4[</a:t>
            </a:r>
            <a:r>
              <a:rPr lang="en-GB" sz="2600" b="1" dirty="0" err="1" smtClean="0">
                <a:latin typeface="Courier"/>
              </a:rPr>
              <a:t>i</a:t>
            </a:r>
            <a:r>
              <a:rPr lang="en-GB" sz="2600" b="1" dirty="0" smtClean="0">
                <a:latin typeface="Courier"/>
              </a:rPr>
              <a:t>] * y4[</a:t>
            </a:r>
            <a:r>
              <a:rPr lang="en-GB" sz="2600" b="1" dirty="0" err="1" smtClean="0">
                <a:latin typeface="Courier"/>
              </a:rPr>
              <a:t>i</a:t>
            </a:r>
            <a:r>
              <a:rPr lang="en-GB" sz="2600" b="1" dirty="0" smtClean="0">
                <a:latin typeface="Courier"/>
              </a:rPr>
              <a:t>]; </a:t>
            </a:r>
            <a:r>
              <a:rPr lang="en-GB" sz="2600" b="1" dirty="0" smtClean="0">
                <a:solidFill>
                  <a:schemeClr val="tx1">
                    <a:lumMod val="85000"/>
                  </a:schemeClr>
                </a:solidFill>
                <a:latin typeface="Courier"/>
              </a:rPr>
              <a:t>// actual vector operations</a:t>
            </a:r>
          </a:p>
        </p:txBody>
      </p:sp>
      <p:sp>
        <p:nvSpPr>
          <p:cNvPr id="4" name="Content Placeholder 7"/>
          <p:cNvSpPr txBox="1">
            <a:spLocks/>
          </p:cNvSpPr>
          <p:nvPr/>
        </p:nvSpPr>
        <p:spPr>
          <a:xfrm>
            <a:off x="107504"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52788214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a:t>
            </a:r>
            <a:r>
              <a:rPr lang="en-GB" sz="3600" dirty="0"/>
              <a:t>A</a:t>
            </a:r>
            <a:r>
              <a:rPr lang="en-GB" sz="3600" dirty="0" smtClean="0"/>
              <a:t>: The </a:t>
            </a:r>
            <a:r>
              <a:rPr lang="en-GB" sz="3600" dirty="0" err="1" smtClean="0"/>
              <a:t>vectorized</a:t>
            </a:r>
            <a:r>
              <a:rPr lang="en-GB" sz="3600" dirty="0" smtClean="0"/>
              <a:t> Pi program</a:t>
            </a:r>
            <a:endParaRPr lang="en-GB" sz="3600" dirty="0"/>
          </a:p>
        </p:txBody>
      </p:sp>
      <p:sp>
        <p:nvSpPr>
          <p:cNvPr id="8" name="Content Placeholder 7"/>
          <p:cNvSpPr>
            <a:spLocks noGrp="1"/>
          </p:cNvSpPr>
          <p:nvPr>
            <p:ph idx="1"/>
          </p:nvPr>
        </p:nvSpPr>
        <p:spPr>
          <a:xfrm>
            <a:off x="179512" y="1055494"/>
            <a:ext cx="8784976" cy="5037802"/>
          </a:xfrm>
        </p:spPr>
        <p:txBody>
          <a:bodyPr>
            <a:normAutofit fontScale="85000" lnSpcReduction="20000"/>
          </a:bodyPr>
          <a:lstStyle/>
          <a:p>
            <a:r>
              <a:rPr lang="en-GB" dirty="0">
                <a:solidFill>
                  <a:schemeClr val="accent2"/>
                </a:solidFill>
              </a:rPr>
              <a:t>Goal: </a:t>
            </a:r>
          </a:p>
          <a:p>
            <a:pPr lvl="1"/>
            <a:r>
              <a:rPr lang="en-GB" dirty="0"/>
              <a:t>To understand the vector instructions in the kernel programming language</a:t>
            </a:r>
          </a:p>
          <a:p>
            <a:r>
              <a:rPr lang="en-GB" dirty="0" smtClean="0">
                <a:solidFill>
                  <a:schemeClr val="accent2"/>
                </a:solidFill>
              </a:rPr>
              <a:t>Procedure</a:t>
            </a:r>
            <a:r>
              <a:rPr lang="en-GB" dirty="0">
                <a:solidFill>
                  <a:schemeClr val="accent2"/>
                </a:solidFill>
              </a:rPr>
              <a:t>: </a:t>
            </a:r>
          </a:p>
          <a:p>
            <a:pPr lvl="1"/>
            <a:r>
              <a:rPr lang="en-GB" dirty="0"/>
              <a:t>Start with your best Pi program</a:t>
            </a:r>
          </a:p>
          <a:p>
            <a:pPr lvl="1"/>
            <a:r>
              <a:rPr lang="en-GB" dirty="0"/>
              <a:t>Unroll the loops 4 times.  Verify that the program still works</a:t>
            </a:r>
          </a:p>
          <a:p>
            <a:pPr lvl="1"/>
            <a:r>
              <a:rPr lang="en-GB" dirty="0"/>
              <a:t>Use vector instructions in the body of the loop </a:t>
            </a:r>
          </a:p>
          <a:p>
            <a:r>
              <a:rPr lang="en-GB" dirty="0" smtClean="0">
                <a:solidFill>
                  <a:schemeClr val="accent2"/>
                </a:solidFill>
              </a:rPr>
              <a:t>Expected </a:t>
            </a:r>
            <a:r>
              <a:rPr lang="en-GB" dirty="0">
                <a:solidFill>
                  <a:schemeClr val="accent2"/>
                </a:solidFill>
              </a:rPr>
              <a:t>output:</a:t>
            </a:r>
          </a:p>
          <a:p>
            <a:pPr lvl="1"/>
            <a:r>
              <a:rPr lang="en-GB" dirty="0"/>
              <a:t>Output result plus an estimate of the error in the result</a:t>
            </a:r>
          </a:p>
          <a:p>
            <a:pPr lvl="1"/>
            <a:r>
              <a:rPr lang="en-GB" dirty="0"/>
              <a:t>Report the runtime and compare </a:t>
            </a:r>
            <a:r>
              <a:rPr lang="en-GB" dirty="0" err="1"/>
              <a:t>vectorized</a:t>
            </a:r>
            <a:r>
              <a:rPr lang="en-GB" dirty="0"/>
              <a:t> and scalar versions  of the program</a:t>
            </a:r>
          </a:p>
          <a:p>
            <a:pPr lvl="1"/>
            <a:r>
              <a:rPr lang="en-GB" dirty="0"/>
              <a:t>You could try running this on the CPU as well as the GPU…</a:t>
            </a:r>
          </a:p>
        </p:txBody>
      </p:sp>
    </p:spTree>
    <p:extLst>
      <p:ext uri="{BB962C8B-B14F-4D97-AF65-F5344CB8AC3E}">
        <p14:creationId xmlns:p14="http://schemas.microsoft.com/office/powerpoint/2010/main" val="303544351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The OpenCL event model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B</a:t>
            </a:r>
            <a:endParaRPr lang="en-GB" dirty="0">
              <a:solidFill>
                <a:schemeClr val="tx1"/>
              </a:solidFill>
            </a:endParaRPr>
          </a:p>
        </p:txBody>
      </p:sp>
    </p:spTree>
    <p:extLst>
      <p:ext uri="{BB962C8B-B14F-4D97-AF65-F5344CB8AC3E}">
        <p14:creationId xmlns:p14="http://schemas.microsoft.com/office/powerpoint/2010/main" val="267794532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lstStyle/>
          <a:p>
            <a:r>
              <a:rPr lang="en-GB" dirty="0" smtClean="0"/>
              <a:t>OpenCL Events</a:t>
            </a:r>
            <a:endParaRPr lang="en-GB" dirty="0"/>
          </a:p>
        </p:txBody>
      </p:sp>
      <p:sp>
        <p:nvSpPr>
          <p:cNvPr id="5" name="Content Placeholder 4"/>
          <p:cNvSpPr>
            <a:spLocks noGrp="1"/>
          </p:cNvSpPr>
          <p:nvPr>
            <p:ph idx="1"/>
          </p:nvPr>
        </p:nvSpPr>
        <p:spPr>
          <a:xfrm>
            <a:off x="179512" y="980728"/>
            <a:ext cx="8784976" cy="4277072"/>
          </a:xfrm>
        </p:spPr>
        <p:txBody>
          <a:bodyPr>
            <a:normAutofit fontScale="85000" lnSpcReduction="20000"/>
          </a:bodyPr>
          <a:lstStyle/>
          <a:p>
            <a:r>
              <a:rPr lang="en-GB" dirty="0"/>
              <a:t>An event is an object that communicates the status of commands in OpenCL … legal values for an event:</a:t>
            </a:r>
          </a:p>
          <a:p>
            <a:pPr lvl="1"/>
            <a:r>
              <a:rPr lang="en-GB" dirty="0">
                <a:solidFill>
                  <a:schemeClr val="accent3"/>
                </a:solidFill>
              </a:rPr>
              <a:t>CL_QUEUED</a:t>
            </a:r>
            <a:r>
              <a:rPr lang="en-GB" dirty="0"/>
              <a:t>:	command has been </a:t>
            </a:r>
            <a:r>
              <a:rPr lang="en-GB" dirty="0" err="1"/>
              <a:t>enqueued</a:t>
            </a:r>
            <a:r>
              <a:rPr lang="en-GB" dirty="0"/>
              <a:t>. </a:t>
            </a:r>
          </a:p>
          <a:p>
            <a:pPr lvl="1"/>
            <a:r>
              <a:rPr lang="en-GB" dirty="0">
                <a:solidFill>
                  <a:schemeClr val="accent3"/>
                </a:solidFill>
              </a:rPr>
              <a:t>CL_SUBMITTED</a:t>
            </a:r>
            <a:r>
              <a:rPr lang="en-GB" dirty="0"/>
              <a:t>:	command has been submitted to the compute device</a:t>
            </a:r>
          </a:p>
          <a:p>
            <a:pPr lvl="1"/>
            <a:r>
              <a:rPr lang="en-GB" dirty="0">
                <a:solidFill>
                  <a:schemeClr val="accent3"/>
                </a:solidFill>
              </a:rPr>
              <a:t>CL_RUNNING</a:t>
            </a:r>
            <a:r>
              <a:rPr lang="en-GB" dirty="0"/>
              <a:t>:	compute device is executing the command</a:t>
            </a:r>
          </a:p>
          <a:p>
            <a:pPr lvl="1"/>
            <a:r>
              <a:rPr lang="en-GB" dirty="0">
                <a:solidFill>
                  <a:schemeClr val="accent3"/>
                </a:solidFill>
              </a:rPr>
              <a:t>CL_COMPLETE</a:t>
            </a:r>
            <a:r>
              <a:rPr lang="en-GB" dirty="0"/>
              <a:t>:	command has completed</a:t>
            </a:r>
          </a:p>
          <a:p>
            <a:pPr lvl="1"/>
            <a:r>
              <a:rPr lang="en-GB" dirty="0">
                <a:solidFill>
                  <a:schemeClr val="accent3"/>
                </a:solidFill>
              </a:rPr>
              <a:t>ERROR_CODE</a:t>
            </a:r>
            <a:r>
              <a:rPr lang="en-GB" dirty="0"/>
              <a:t>:	a negative value indicates an error condition occurred. </a:t>
            </a:r>
          </a:p>
          <a:p>
            <a:r>
              <a:rPr lang="en-GB" dirty="0"/>
              <a:t>Can query the value of an event from the host … for example to track the progress of a command.</a:t>
            </a:r>
          </a:p>
          <a:p>
            <a:endParaRPr lang="en-GB" dirty="0"/>
          </a:p>
        </p:txBody>
      </p:sp>
      <p:sp>
        <p:nvSpPr>
          <p:cNvPr id="2" name="TextBox 1"/>
          <p:cNvSpPr txBox="1"/>
          <p:nvPr/>
        </p:nvSpPr>
        <p:spPr>
          <a:xfrm>
            <a:off x="107504" y="5715253"/>
            <a:ext cx="5976664" cy="954107"/>
          </a:xfrm>
          <a:prstGeom prst="rect">
            <a:avLst/>
          </a:prstGeom>
          <a:noFill/>
        </p:spPr>
        <p:txBody>
          <a:bodyPr wrap="square" rtlCol="0">
            <a:spAutoFit/>
          </a:bodyPr>
          <a:lstStyle/>
          <a:p>
            <a:pPr fontAlgn="auto">
              <a:spcBef>
                <a:spcPts val="0"/>
              </a:spcBef>
              <a:spcAft>
                <a:spcPts val="0"/>
              </a:spcAft>
            </a:pPr>
            <a:r>
              <a:rPr lang="en-GB" sz="1400" b="1" dirty="0" err="1">
                <a:solidFill>
                  <a:prstClr val="black"/>
                </a:solidFill>
                <a:latin typeface="Courier"/>
                <a:ea typeface="+mn-ea"/>
              </a:rPr>
              <a:t>cl_int</a:t>
            </a:r>
            <a:r>
              <a:rPr lang="en-GB" sz="1400" b="1" dirty="0">
                <a:solidFill>
                  <a:prstClr val="black"/>
                </a:solidFill>
                <a:latin typeface="Courier"/>
                <a:ea typeface="+mn-ea"/>
              </a:rPr>
              <a:t> </a:t>
            </a:r>
            <a:r>
              <a:rPr lang="en-GB" sz="1400" b="1" dirty="0" err="1">
                <a:solidFill>
                  <a:prstClr val="black"/>
                </a:solidFill>
                <a:latin typeface="Courier"/>
                <a:ea typeface="+mn-ea"/>
              </a:rPr>
              <a:t>clGetEventInfo</a:t>
            </a:r>
            <a:r>
              <a:rPr lang="en-GB" sz="1400" b="1" dirty="0">
                <a:solidFill>
                  <a:prstClr val="black"/>
                </a:solidFill>
                <a:latin typeface="Courier"/>
                <a:ea typeface="+mn-ea"/>
              </a:rPr>
              <a:t> (</a:t>
            </a:r>
          </a:p>
          <a:p>
            <a:pPr fontAlgn="auto">
              <a:spcBef>
                <a:spcPts val="0"/>
              </a:spcBef>
              <a:spcAft>
                <a:spcPts val="0"/>
              </a:spcAft>
            </a:pPr>
            <a:r>
              <a:rPr lang="en-GB" sz="1400" b="1" dirty="0">
                <a:solidFill>
                  <a:prstClr val="black"/>
                </a:solidFill>
                <a:latin typeface="Courier"/>
                <a:ea typeface="+mn-ea"/>
              </a:rPr>
              <a:t>          </a:t>
            </a:r>
            <a:r>
              <a:rPr lang="en-GB" sz="1400" b="1" dirty="0" err="1">
                <a:solidFill>
                  <a:prstClr val="black"/>
                </a:solidFill>
                <a:latin typeface="Courier"/>
                <a:ea typeface="+mn-ea"/>
              </a:rPr>
              <a:t>cl_event</a:t>
            </a:r>
            <a:r>
              <a:rPr lang="en-GB" sz="1400" b="1" dirty="0">
                <a:solidFill>
                  <a:prstClr val="black"/>
                </a:solidFill>
                <a:latin typeface="Courier"/>
                <a:ea typeface="+mn-ea"/>
              </a:rPr>
              <a:t> event,    </a:t>
            </a:r>
            <a:r>
              <a:rPr lang="en-GB" sz="1400" b="1" dirty="0" err="1">
                <a:solidFill>
                  <a:prstClr val="black"/>
                </a:solidFill>
                <a:latin typeface="Courier"/>
                <a:ea typeface="+mn-ea"/>
              </a:rPr>
              <a:t>cl_event_info</a:t>
            </a:r>
            <a:r>
              <a:rPr lang="en-GB" sz="1400" b="1" dirty="0">
                <a:solidFill>
                  <a:prstClr val="black"/>
                </a:solidFill>
                <a:latin typeface="Courier"/>
                <a:ea typeface="+mn-ea"/>
              </a:rPr>
              <a:t> </a:t>
            </a:r>
            <a:r>
              <a:rPr lang="en-GB" sz="1400" b="1" dirty="0" err="1">
                <a:solidFill>
                  <a:prstClr val="black"/>
                </a:solidFill>
                <a:latin typeface="Courier"/>
                <a:ea typeface="+mn-ea"/>
              </a:rPr>
              <a:t>param_name</a:t>
            </a:r>
            <a:r>
              <a:rPr lang="en-GB" sz="1400" b="1" dirty="0">
                <a:solidFill>
                  <a:prstClr val="black"/>
                </a:solidFill>
                <a:latin typeface="Courier"/>
                <a:ea typeface="+mn-ea"/>
              </a:rPr>
              <a:t>,</a:t>
            </a:r>
          </a:p>
          <a:p>
            <a:pPr fontAlgn="auto">
              <a:spcBef>
                <a:spcPts val="0"/>
              </a:spcBef>
              <a:spcAft>
                <a:spcPts val="0"/>
              </a:spcAft>
            </a:pPr>
            <a:r>
              <a:rPr lang="en-GB" sz="1400" b="1" dirty="0">
                <a:solidFill>
                  <a:prstClr val="black"/>
                </a:solidFill>
                <a:latin typeface="Courier"/>
                <a:ea typeface="+mn-ea"/>
              </a:rPr>
              <a:t>          </a:t>
            </a:r>
            <a:r>
              <a:rPr lang="en-GB" sz="1400" b="1" dirty="0" err="1">
                <a:solidFill>
                  <a:prstClr val="black"/>
                </a:solidFill>
                <a:latin typeface="Courier"/>
                <a:ea typeface="+mn-ea"/>
              </a:rPr>
              <a:t>size_t</a:t>
            </a:r>
            <a:r>
              <a:rPr lang="en-GB" sz="1400" b="1" dirty="0">
                <a:solidFill>
                  <a:prstClr val="black"/>
                </a:solidFill>
                <a:latin typeface="Courier"/>
                <a:ea typeface="+mn-ea"/>
              </a:rPr>
              <a:t> </a:t>
            </a:r>
            <a:r>
              <a:rPr lang="en-GB" sz="1400" b="1" dirty="0" err="1">
                <a:solidFill>
                  <a:prstClr val="black"/>
                </a:solidFill>
                <a:latin typeface="Courier"/>
                <a:ea typeface="+mn-ea"/>
              </a:rPr>
              <a:t>param_value_size</a:t>
            </a:r>
            <a:r>
              <a:rPr lang="en-GB" sz="1400" b="1" dirty="0">
                <a:solidFill>
                  <a:prstClr val="black"/>
                </a:solidFill>
                <a:latin typeface="Courier"/>
                <a:ea typeface="+mn-ea"/>
              </a:rPr>
              <a:t>, void *</a:t>
            </a:r>
            <a:r>
              <a:rPr lang="en-GB" sz="1400" b="1" dirty="0" err="1">
                <a:solidFill>
                  <a:prstClr val="black"/>
                </a:solidFill>
                <a:latin typeface="Courier"/>
                <a:ea typeface="+mn-ea"/>
              </a:rPr>
              <a:t>param_value</a:t>
            </a:r>
            <a:r>
              <a:rPr lang="en-GB" sz="1400" b="1" dirty="0">
                <a:solidFill>
                  <a:prstClr val="black"/>
                </a:solidFill>
                <a:latin typeface="Courier"/>
                <a:ea typeface="+mn-ea"/>
              </a:rPr>
              <a:t>,</a:t>
            </a:r>
          </a:p>
          <a:p>
            <a:pPr fontAlgn="auto">
              <a:spcBef>
                <a:spcPts val="0"/>
              </a:spcBef>
              <a:spcAft>
                <a:spcPts val="0"/>
              </a:spcAft>
            </a:pPr>
            <a:r>
              <a:rPr lang="en-GB" sz="1400" b="1" dirty="0">
                <a:solidFill>
                  <a:prstClr val="black"/>
                </a:solidFill>
                <a:latin typeface="Courier"/>
                <a:ea typeface="+mn-ea"/>
              </a:rPr>
              <a:t>          </a:t>
            </a:r>
            <a:r>
              <a:rPr lang="en-GB" sz="1400" b="1" dirty="0" err="1">
                <a:solidFill>
                  <a:prstClr val="black"/>
                </a:solidFill>
                <a:latin typeface="Courier"/>
                <a:ea typeface="+mn-ea"/>
              </a:rPr>
              <a:t>size_t</a:t>
            </a:r>
            <a:r>
              <a:rPr lang="en-GB" sz="1400" b="1" dirty="0">
                <a:solidFill>
                  <a:prstClr val="black"/>
                </a:solidFill>
                <a:latin typeface="Courier"/>
                <a:ea typeface="+mn-ea"/>
              </a:rPr>
              <a:t> *</a:t>
            </a:r>
            <a:r>
              <a:rPr lang="en-GB" sz="1400" b="1" dirty="0" err="1">
                <a:solidFill>
                  <a:prstClr val="black"/>
                </a:solidFill>
                <a:latin typeface="Courier"/>
                <a:ea typeface="+mn-ea"/>
              </a:rPr>
              <a:t>param_value_size_ret</a:t>
            </a:r>
            <a:r>
              <a:rPr lang="en-GB" sz="1400" b="1" dirty="0" smtClean="0">
                <a:solidFill>
                  <a:prstClr val="black"/>
                </a:solidFill>
                <a:latin typeface="Courier"/>
                <a:ea typeface="+mn-ea"/>
              </a:rPr>
              <a:t>)</a:t>
            </a:r>
            <a:endParaRPr lang="en-GB" sz="1400" b="1" dirty="0">
              <a:solidFill>
                <a:prstClr val="black"/>
              </a:solidFill>
              <a:latin typeface="Courier"/>
              <a:ea typeface="+mn-ea"/>
            </a:endParaRPr>
          </a:p>
        </p:txBody>
      </p:sp>
      <p:sp>
        <p:nvSpPr>
          <p:cNvPr id="3" name="TextBox 2"/>
          <p:cNvSpPr txBox="1"/>
          <p:nvPr/>
        </p:nvSpPr>
        <p:spPr>
          <a:xfrm>
            <a:off x="4860032" y="4779729"/>
            <a:ext cx="4343048" cy="1169551"/>
          </a:xfrm>
          <a:prstGeom prst="rect">
            <a:avLst/>
          </a:prstGeom>
          <a:noFill/>
        </p:spPr>
        <p:txBody>
          <a:bodyPr wrap="none" rtlCol="0">
            <a:spAutoFit/>
          </a:bodyPr>
          <a:lstStyle/>
          <a:p>
            <a:pPr fontAlgn="auto">
              <a:spcBef>
                <a:spcPts val="0"/>
              </a:spcBef>
              <a:spcAft>
                <a:spcPts val="0"/>
              </a:spcAft>
            </a:pPr>
            <a:r>
              <a:rPr lang="en-GB" sz="1800" dirty="0" smtClean="0">
                <a:solidFill>
                  <a:srgbClr val="4F81BD"/>
                </a:solidFill>
                <a:latin typeface="Trebuchet MS"/>
                <a:ea typeface="+mn-ea"/>
              </a:rPr>
              <a:t>Examples:</a:t>
            </a:r>
          </a:p>
          <a:p>
            <a:pPr marL="285750" indent="-285750" fontAlgn="auto">
              <a:spcBef>
                <a:spcPts val="0"/>
              </a:spcBef>
              <a:spcAft>
                <a:spcPts val="0"/>
              </a:spcAft>
              <a:buFont typeface="Arial" pitchFamily="34" charset="0"/>
              <a:buChar char="•"/>
            </a:pPr>
            <a:r>
              <a:rPr lang="en-GB" sz="1800" dirty="0" smtClean="0">
                <a:solidFill>
                  <a:srgbClr val="4F81BD"/>
                </a:solidFill>
                <a:latin typeface="Trebuchet MS"/>
                <a:ea typeface="+mn-ea"/>
              </a:rPr>
              <a:t>CL_EVENT_CONTEXT</a:t>
            </a:r>
          </a:p>
          <a:p>
            <a:pPr marL="285750" indent="-285750" fontAlgn="auto">
              <a:spcBef>
                <a:spcPts val="0"/>
              </a:spcBef>
              <a:spcAft>
                <a:spcPts val="0"/>
              </a:spcAft>
              <a:buFont typeface="Arial" pitchFamily="34" charset="0"/>
              <a:buChar char="•"/>
            </a:pPr>
            <a:r>
              <a:rPr lang="en-GB" sz="1600" dirty="0" smtClean="0">
                <a:solidFill>
                  <a:srgbClr val="4F81BD"/>
                </a:solidFill>
                <a:latin typeface="Trebuchet MS"/>
                <a:ea typeface="+mn-ea"/>
              </a:rPr>
              <a:t>CL_EVENT_COMMAND_EXECUTION_STATUS</a:t>
            </a:r>
          </a:p>
          <a:p>
            <a:pPr marL="285750" indent="-285750" fontAlgn="auto">
              <a:spcBef>
                <a:spcPts val="0"/>
              </a:spcBef>
              <a:spcAft>
                <a:spcPts val="0"/>
              </a:spcAft>
              <a:buFont typeface="Arial" pitchFamily="34" charset="0"/>
              <a:buChar char="•"/>
            </a:pPr>
            <a:r>
              <a:rPr lang="en-GB" sz="1800" dirty="0" smtClean="0">
                <a:solidFill>
                  <a:srgbClr val="4F81BD"/>
                </a:solidFill>
                <a:latin typeface="Trebuchet MS"/>
                <a:ea typeface="+mn-ea"/>
              </a:rPr>
              <a:t>CL_EVENT_COMMAND_TYPE</a:t>
            </a:r>
            <a:endParaRPr lang="en-GB" sz="1800" dirty="0">
              <a:solidFill>
                <a:srgbClr val="4F81BD"/>
              </a:solidFill>
              <a:latin typeface="Trebuchet MS"/>
              <a:ea typeface="+mn-ea"/>
            </a:endParaRPr>
          </a:p>
        </p:txBody>
      </p:sp>
      <p:cxnSp>
        <p:nvCxnSpPr>
          <p:cNvPr id="9" name="Straight Arrow Connector 8"/>
          <p:cNvCxnSpPr/>
          <p:nvPr/>
        </p:nvCxnSpPr>
        <p:spPr>
          <a:xfrm flipH="1">
            <a:off x="4355976" y="5364504"/>
            <a:ext cx="504056" cy="5847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37183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a:bodyPr>
          <a:lstStyle/>
          <a:p>
            <a:r>
              <a:rPr lang="en-GB" dirty="0" smtClean="0"/>
              <a:t>Generating and consuming events</a:t>
            </a:r>
            <a:endParaRPr lang="en-GB" dirty="0"/>
          </a:p>
        </p:txBody>
      </p:sp>
      <p:sp>
        <p:nvSpPr>
          <p:cNvPr id="3" name="Content Placeholder 2"/>
          <p:cNvSpPr>
            <a:spLocks noGrp="1"/>
          </p:cNvSpPr>
          <p:nvPr>
            <p:ph idx="1"/>
          </p:nvPr>
        </p:nvSpPr>
        <p:spPr>
          <a:xfrm>
            <a:off x="179512" y="1412776"/>
            <a:ext cx="8784976" cy="748680"/>
          </a:xfrm>
        </p:spPr>
        <p:txBody>
          <a:bodyPr>
            <a:normAutofit fontScale="70000" lnSpcReduction="20000"/>
          </a:bodyPr>
          <a:lstStyle/>
          <a:p>
            <a:r>
              <a:rPr lang="en-GB" dirty="0"/>
              <a:t>Consider the command to </a:t>
            </a:r>
            <a:r>
              <a:rPr lang="en-GB" dirty="0" err="1"/>
              <a:t>enqueue</a:t>
            </a:r>
            <a:r>
              <a:rPr lang="en-GB" dirty="0"/>
              <a:t> a kernel.  The last three arguments optionally expose events (NULL otherwise).</a:t>
            </a:r>
          </a:p>
          <a:p>
            <a:endParaRPr lang="en-GB" dirty="0"/>
          </a:p>
        </p:txBody>
      </p:sp>
      <p:sp>
        <p:nvSpPr>
          <p:cNvPr id="4" name="TextBox 3"/>
          <p:cNvSpPr txBox="1"/>
          <p:nvPr/>
        </p:nvSpPr>
        <p:spPr>
          <a:xfrm>
            <a:off x="467544" y="2708920"/>
            <a:ext cx="5400600" cy="3108543"/>
          </a:xfrm>
          <a:prstGeom prst="rect">
            <a:avLst/>
          </a:prstGeom>
          <a:noFill/>
        </p:spPr>
        <p:txBody>
          <a:bodyPr wrap="square" rtlCol="0">
            <a:spAutoFit/>
          </a:bodyPr>
          <a:lstStyle/>
          <a:p>
            <a:pPr fontAlgn="auto">
              <a:spcBef>
                <a:spcPts val="0"/>
              </a:spcBef>
              <a:spcAft>
                <a:spcPts val="0"/>
              </a:spcAft>
            </a:pPr>
            <a:r>
              <a:rPr lang="en-GB" sz="1800" b="1" dirty="0" err="1">
                <a:solidFill>
                  <a:srgbClr val="8064A2"/>
                </a:solidFill>
                <a:latin typeface="Courier"/>
                <a:ea typeface="+mn-ea"/>
              </a:rPr>
              <a:t>cl_int</a:t>
            </a:r>
            <a:r>
              <a:rPr lang="en-GB" sz="1800" b="1" dirty="0">
                <a:solidFill>
                  <a:srgbClr val="8064A2"/>
                </a:solidFill>
                <a:latin typeface="Courier"/>
                <a:ea typeface="+mn-ea"/>
              </a:rPr>
              <a:t> </a:t>
            </a:r>
            <a:r>
              <a:rPr lang="en-GB" sz="1800" b="1" dirty="0" err="1">
                <a:solidFill>
                  <a:srgbClr val="1F497D">
                    <a:lumMod val="75000"/>
                  </a:srgbClr>
                </a:solidFill>
                <a:latin typeface="Courier"/>
                <a:ea typeface="+mn-ea"/>
              </a:rPr>
              <a:t>clEnqueueNDRangeKernel</a:t>
            </a:r>
            <a:r>
              <a:rPr lang="en-GB" sz="1800" b="1" dirty="0">
                <a:solidFill>
                  <a:prstClr val="black"/>
                </a:solidFill>
                <a:latin typeface="Courier"/>
                <a:ea typeface="+mn-ea"/>
              </a:rPr>
              <a:t> (</a:t>
            </a:r>
          </a:p>
          <a:p>
            <a:pPr fontAlgn="auto">
              <a:spcBef>
                <a:spcPts val="0"/>
              </a:spcBef>
              <a:spcAft>
                <a:spcPts val="0"/>
              </a:spcAft>
            </a:pPr>
            <a:r>
              <a:rPr lang="en-GB" sz="1800" b="1" dirty="0" smtClean="0">
                <a:solidFill>
                  <a:srgbClr val="9BBB59"/>
                </a:solidFill>
                <a:latin typeface="Courier"/>
                <a:ea typeface="+mn-ea"/>
              </a:rPr>
              <a:t>  </a:t>
            </a:r>
            <a:r>
              <a:rPr lang="en-GB" sz="1800" b="1" dirty="0" err="1" smtClean="0">
                <a:solidFill>
                  <a:srgbClr val="8064A2"/>
                </a:solidFill>
                <a:latin typeface="Courier"/>
                <a:ea typeface="+mn-ea"/>
              </a:rPr>
              <a:t>cl_command_queue</a:t>
            </a:r>
            <a:r>
              <a:rPr lang="en-GB" sz="1800" b="1" dirty="0" smtClean="0">
                <a:solidFill>
                  <a:srgbClr val="8064A2"/>
                </a:solidFill>
                <a:latin typeface="Courier"/>
                <a:ea typeface="+mn-ea"/>
              </a:rPr>
              <a:t> </a:t>
            </a:r>
            <a:r>
              <a:rPr lang="en-GB" sz="1800" b="1" dirty="0" err="1">
                <a:solidFill>
                  <a:prstClr val="black"/>
                </a:solidFill>
                <a:latin typeface="Courier"/>
                <a:ea typeface="+mn-ea"/>
              </a:rPr>
              <a:t>command_queue</a:t>
            </a:r>
            <a:r>
              <a:rPr lang="en-GB" sz="1800" b="1" dirty="0">
                <a:solidFill>
                  <a:prstClr val="black"/>
                </a:solidFill>
                <a:latin typeface="Courier"/>
                <a:ea typeface="+mn-ea"/>
              </a:rPr>
              <a:t>,     </a:t>
            </a:r>
          </a:p>
          <a:p>
            <a:pPr fontAlgn="auto">
              <a:spcBef>
                <a:spcPts val="0"/>
              </a:spcBef>
              <a:spcAft>
                <a:spcPts val="0"/>
              </a:spcAft>
            </a:pPr>
            <a:r>
              <a:rPr lang="en-GB" sz="1800" b="1" dirty="0" smtClean="0">
                <a:solidFill>
                  <a:prstClr val="black"/>
                </a:solidFill>
                <a:latin typeface="Courier"/>
                <a:ea typeface="+mn-ea"/>
              </a:rPr>
              <a:t>  </a:t>
            </a:r>
            <a:r>
              <a:rPr lang="en-GB" sz="1800" b="1" dirty="0" err="1" smtClean="0">
                <a:solidFill>
                  <a:srgbClr val="8064A2"/>
                </a:solidFill>
                <a:latin typeface="Courier"/>
                <a:ea typeface="+mn-ea"/>
              </a:rPr>
              <a:t>cl_kernel</a:t>
            </a:r>
            <a:r>
              <a:rPr lang="en-GB" sz="1800" b="1" dirty="0" smtClean="0">
                <a:solidFill>
                  <a:srgbClr val="8064A2"/>
                </a:solidFill>
                <a:latin typeface="Courier"/>
                <a:ea typeface="+mn-ea"/>
              </a:rPr>
              <a:t> </a:t>
            </a:r>
            <a:r>
              <a:rPr lang="en-GB" sz="1800" b="1" dirty="0">
                <a:solidFill>
                  <a:prstClr val="black"/>
                </a:solidFill>
                <a:latin typeface="Courier"/>
                <a:ea typeface="+mn-ea"/>
              </a:rPr>
              <a:t>kernel</a:t>
            </a:r>
            <a:r>
              <a:rPr lang="en-GB" sz="1800" b="1" dirty="0" smtClean="0">
                <a:solidFill>
                  <a:prstClr val="black"/>
                </a:solidFill>
                <a:latin typeface="Courier"/>
                <a:ea typeface="+mn-ea"/>
              </a:rPr>
              <a:t>,</a:t>
            </a:r>
          </a:p>
          <a:p>
            <a:pPr fontAlgn="auto">
              <a:spcBef>
                <a:spcPts val="0"/>
              </a:spcBef>
              <a:spcAft>
                <a:spcPts val="0"/>
              </a:spcAft>
            </a:pPr>
            <a:r>
              <a:rPr lang="en-GB" sz="1800" b="1" dirty="0" smtClean="0">
                <a:solidFill>
                  <a:srgbClr val="8064A2"/>
                </a:solidFill>
                <a:latin typeface="Courier"/>
                <a:ea typeface="+mn-ea"/>
              </a:rPr>
              <a:t>  </a:t>
            </a:r>
            <a:r>
              <a:rPr lang="en-GB" sz="1800" b="1" dirty="0" err="1" smtClean="0">
                <a:solidFill>
                  <a:srgbClr val="8064A2"/>
                </a:solidFill>
                <a:latin typeface="Courier"/>
                <a:ea typeface="+mn-ea"/>
              </a:rPr>
              <a:t>cl_uint</a:t>
            </a:r>
            <a:r>
              <a:rPr lang="en-GB" sz="1800" b="1" dirty="0" smtClean="0">
                <a:solidFill>
                  <a:srgbClr val="8064A2"/>
                </a:solidFill>
                <a:latin typeface="Courier"/>
                <a:ea typeface="+mn-ea"/>
              </a:rPr>
              <a:t> </a:t>
            </a:r>
            <a:r>
              <a:rPr lang="en-GB" sz="1800" b="1" dirty="0" err="1">
                <a:solidFill>
                  <a:prstClr val="black"/>
                </a:solidFill>
                <a:latin typeface="Courier"/>
                <a:ea typeface="+mn-ea"/>
              </a:rPr>
              <a:t>work_dim</a:t>
            </a:r>
            <a:r>
              <a:rPr lang="en-GB" sz="1800" b="1" dirty="0">
                <a:solidFill>
                  <a:prstClr val="black"/>
                </a:solidFill>
                <a:latin typeface="Courier"/>
                <a:ea typeface="+mn-ea"/>
              </a:rPr>
              <a:t>,</a:t>
            </a:r>
          </a:p>
          <a:p>
            <a:pPr fontAlgn="auto">
              <a:spcBef>
                <a:spcPts val="0"/>
              </a:spcBef>
              <a:spcAft>
                <a:spcPts val="0"/>
              </a:spcAft>
            </a:pPr>
            <a:r>
              <a:rPr lang="en-GB" sz="1800" b="1" dirty="0">
                <a:solidFill>
                  <a:srgbClr val="C0504D"/>
                </a:solidFill>
                <a:latin typeface="Courier"/>
                <a:ea typeface="+mn-ea"/>
              </a:rPr>
              <a:t>  </a:t>
            </a:r>
            <a:r>
              <a:rPr lang="en-GB" sz="1800" b="1" dirty="0" err="1" smtClean="0">
                <a:solidFill>
                  <a:srgbClr val="C0504D"/>
                </a:solidFill>
                <a:latin typeface="Courier"/>
                <a:ea typeface="+mn-ea"/>
              </a:rPr>
              <a:t>const</a:t>
            </a:r>
            <a:r>
              <a:rPr lang="en-GB" sz="1800" b="1" dirty="0" smtClean="0">
                <a:solidFill>
                  <a:srgbClr val="C0504D"/>
                </a:solidFill>
                <a:latin typeface="Courier"/>
                <a:ea typeface="+mn-ea"/>
              </a:rPr>
              <a:t> </a:t>
            </a:r>
            <a:r>
              <a:rPr lang="en-GB" sz="1800" b="1" dirty="0" err="1">
                <a:solidFill>
                  <a:srgbClr val="C0504D"/>
                </a:solidFill>
                <a:latin typeface="Courier"/>
                <a:ea typeface="+mn-ea"/>
              </a:rPr>
              <a:t>size_t</a:t>
            </a:r>
            <a:r>
              <a:rPr lang="en-GB" sz="1800" b="1" dirty="0">
                <a:solidFill>
                  <a:srgbClr val="C0504D"/>
                </a:solidFill>
                <a:latin typeface="Courier"/>
                <a:ea typeface="+mn-ea"/>
              </a:rPr>
              <a:t> </a:t>
            </a:r>
            <a:r>
              <a:rPr lang="en-GB" sz="1800" b="1" dirty="0">
                <a:solidFill>
                  <a:prstClr val="black"/>
                </a:solidFill>
                <a:latin typeface="Courier"/>
                <a:ea typeface="+mn-ea"/>
              </a:rPr>
              <a:t>*</a:t>
            </a:r>
            <a:r>
              <a:rPr lang="en-GB" sz="1800" b="1" dirty="0" err="1">
                <a:solidFill>
                  <a:prstClr val="black"/>
                </a:solidFill>
                <a:latin typeface="Courier"/>
                <a:ea typeface="+mn-ea"/>
              </a:rPr>
              <a:t>global_work_offset</a:t>
            </a:r>
            <a:r>
              <a:rPr lang="en-GB" sz="1800" b="1" dirty="0">
                <a:solidFill>
                  <a:prstClr val="black"/>
                </a:solidFill>
                <a:latin typeface="Courier"/>
                <a:ea typeface="+mn-ea"/>
              </a:rPr>
              <a:t>,     </a:t>
            </a:r>
          </a:p>
          <a:p>
            <a:pPr fontAlgn="auto">
              <a:spcBef>
                <a:spcPts val="0"/>
              </a:spcBef>
              <a:spcAft>
                <a:spcPts val="0"/>
              </a:spcAft>
            </a:pPr>
            <a:r>
              <a:rPr lang="en-GB" sz="1800" b="1" dirty="0">
                <a:solidFill>
                  <a:srgbClr val="C0504D"/>
                </a:solidFill>
                <a:latin typeface="Courier"/>
                <a:ea typeface="+mn-ea"/>
              </a:rPr>
              <a:t>  </a:t>
            </a:r>
            <a:r>
              <a:rPr lang="en-GB" sz="1800" b="1" dirty="0" err="1" smtClean="0">
                <a:solidFill>
                  <a:srgbClr val="C0504D"/>
                </a:solidFill>
                <a:latin typeface="Courier"/>
                <a:ea typeface="+mn-ea"/>
              </a:rPr>
              <a:t>const</a:t>
            </a:r>
            <a:r>
              <a:rPr lang="en-GB" sz="1800" b="1" dirty="0" smtClean="0">
                <a:solidFill>
                  <a:srgbClr val="C0504D"/>
                </a:solidFill>
                <a:latin typeface="Courier"/>
                <a:ea typeface="+mn-ea"/>
              </a:rPr>
              <a:t> </a:t>
            </a:r>
            <a:r>
              <a:rPr lang="en-GB" sz="1800" b="1" dirty="0" err="1">
                <a:solidFill>
                  <a:srgbClr val="C0504D"/>
                </a:solidFill>
                <a:latin typeface="Courier"/>
                <a:ea typeface="+mn-ea"/>
              </a:rPr>
              <a:t>size_t</a:t>
            </a:r>
            <a:r>
              <a:rPr lang="en-GB" sz="1800" b="1" dirty="0">
                <a:solidFill>
                  <a:srgbClr val="C0504D"/>
                </a:solidFill>
                <a:latin typeface="Courier"/>
                <a:ea typeface="+mn-ea"/>
              </a:rPr>
              <a:t> </a:t>
            </a:r>
            <a:r>
              <a:rPr lang="en-GB" sz="1800" b="1" dirty="0">
                <a:solidFill>
                  <a:prstClr val="black"/>
                </a:solidFill>
                <a:latin typeface="Courier"/>
                <a:ea typeface="+mn-ea"/>
              </a:rPr>
              <a:t>*</a:t>
            </a:r>
            <a:r>
              <a:rPr lang="en-GB" sz="1800" b="1" dirty="0" err="1">
                <a:solidFill>
                  <a:prstClr val="black"/>
                </a:solidFill>
                <a:latin typeface="Courier"/>
                <a:ea typeface="+mn-ea"/>
              </a:rPr>
              <a:t>global_work_size</a:t>
            </a:r>
            <a:r>
              <a:rPr lang="en-GB" sz="1800" b="1" dirty="0">
                <a:solidFill>
                  <a:prstClr val="black"/>
                </a:solidFill>
                <a:latin typeface="Courier"/>
                <a:ea typeface="+mn-ea"/>
              </a:rPr>
              <a:t>,</a:t>
            </a:r>
          </a:p>
          <a:p>
            <a:pPr fontAlgn="auto">
              <a:spcBef>
                <a:spcPts val="0"/>
              </a:spcBef>
              <a:spcAft>
                <a:spcPts val="0"/>
              </a:spcAft>
            </a:pPr>
            <a:r>
              <a:rPr lang="en-GB" sz="1800" b="1" dirty="0">
                <a:solidFill>
                  <a:srgbClr val="C0504D"/>
                </a:solidFill>
                <a:latin typeface="Courier"/>
                <a:ea typeface="+mn-ea"/>
              </a:rPr>
              <a:t>  </a:t>
            </a:r>
            <a:r>
              <a:rPr lang="en-GB" sz="1800" b="1" dirty="0" err="1" smtClean="0">
                <a:solidFill>
                  <a:srgbClr val="C0504D"/>
                </a:solidFill>
                <a:latin typeface="Courier"/>
                <a:ea typeface="+mn-ea"/>
              </a:rPr>
              <a:t>const</a:t>
            </a:r>
            <a:r>
              <a:rPr lang="en-GB" sz="1800" b="1" dirty="0" smtClean="0">
                <a:solidFill>
                  <a:srgbClr val="C0504D"/>
                </a:solidFill>
                <a:latin typeface="Courier"/>
                <a:ea typeface="+mn-ea"/>
              </a:rPr>
              <a:t> </a:t>
            </a:r>
            <a:r>
              <a:rPr lang="en-GB" sz="1800" b="1" dirty="0" err="1">
                <a:solidFill>
                  <a:srgbClr val="C0504D"/>
                </a:solidFill>
                <a:latin typeface="Courier"/>
                <a:ea typeface="+mn-ea"/>
              </a:rPr>
              <a:t>size_t</a:t>
            </a:r>
            <a:r>
              <a:rPr lang="en-GB" sz="1800" b="1" dirty="0">
                <a:solidFill>
                  <a:prstClr val="black"/>
                </a:solidFill>
                <a:latin typeface="Courier"/>
                <a:ea typeface="+mn-ea"/>
              </a:rPr>
              <a:t> *</a:t>
            </a:r>
            <a:r>
              <a:rPr lang="en-GB" sz="1800" b="1" dirty="0" err="1">
                <a:solidFill>
                  <a:prstClr val="black"/>
                </a:solidFill>
                <a:latin typeface="Courier"/>
                <a:ea typeface="+mn-ea"/>
              </a:rPr>
              <a:t>local_work_size</a:t>
            </a:r>
            <a:r>
              <a:rPr lang="en-GB" sz="1800" b="1" dirty="0">
                <a:solidFill>
                  <a:prstClr val="black"/>
                </a:solidFill>
                <a:latin typeface="Courier"/>
                <a:ea typeface="+mn-ea"/>
              </a:rPr>
              <a:t>,</a:t>
            </a:r>
          </a:p>
          <a:p>
            <a:pPr fontAlgn="auto">
              <a:spcBef>
                <a:spcPts val="0"/>
              </a:spcBef>
              <a:spcAft>
                <a:spcPts val="0"/>
              </a:spcAft>
            </a:pPr>
            <a:r>
              <a:rPr lang="en-GB" sz="1800" b="1" dirty="0">
                <a:solidFill>
                  <a:prstClr val="black"/>
                </a:solidFill>
                <a:latin typeface="Courier"/>
                <a:ea typeface="+mn-ea"/>
              </a:rPr>
              <a:t>  </a:t>
            </a:r>
            <a:r>
              <a:rPr lang="en-GB" sz="1800" b="1" dirty="0" err="1" smtClean="0">
                <a:solidFill>
                  <a:srgbClr val="8064A2"/>
                </a:solidFill>
                <a:latin typeface="Courier"/>
                <a:ea typeface="+mn-ea"/>
              </a:rPr>
              <a:t>cl_uint</a:t>
            </a:r>
            <a:r>
              <a:rPr lang="en-GB" sz="1800" b="1" dirty="0" smtClean="0">
                <a:solidFill>
                  <a:srgbClr val="8064A2"/>
                </a:solidFill>
                <a:latin typeface="Courier"/>
                <a:ea typeface="+mn-ea"/>
              </a:rPr>
              <a:t> </a:t>
            </a:r>
            <a:r>
              <a:rPr lang="en-GB" sz="1800" b="1" dirty="0" err="1">
                <a:solidFill>
                  <a:prstClr val="black"/>
                </a:solidFill>
                <a:latin typeface="Courier"/>
                <a:ea typeface="+mn-ea"/>
              </a:rPr>
              <a:t>num_events_in_wait_list</a:t>
            </a:r>
            <a:r>
              <a:rPr lang="en-GB" sz="1800" b="1" dirty="0">
                <a:solidFill>
                  <a:prstClr val="black"/>
                </a:solidFill>
                <a:latin typeface="Courier"/>
                <a:ea typeface="+mn-ea"/>
              </a:rPr>
              <a:t>,</a:t>
            </a:r>
          </a:p>
          <a:p>
            <a:pPr fontAlgn="auto">
              <a:spcBef>
                <a:spcPts val="0"/>
              </a:spcBef>
              <a:spcAft>
                <a:spcPts val="0"/>
              </a:spcAft>
            </a:pPr>
            <a:r>
              <a:rPr lang="en-GB" sz="1800" b="1" dirty="0">
                <a:solidFill>
                  <a:prstClr val="black"/>
                </a:solidFill>
                <a:latin typeface="Courier"/>
                <a:ea typeface="+mn-ea"/>
              </a:rPr>
              <a:t>  </a:t>
            </a:r>
            <a:r>
              <a:rPr lang="en-GB" sz="1800" b="1" dirty="0" err="1" smtClean="0">
                <a:solidFill>
                  <a:srgbClr val="C0504D"/>
                </a:solidFill>
                <a:latin typeface="Courier"/>
                <a:ea typeface="+mn-ea"/>
              </a:rPr>
              <a:t>const</a:t>
            </a:r>
            <a:r>
              <a:rPr lang="en-GB" sz="1800" b="1" dirty="0" smtClean="0">
                <a:solidFill>
                  <a:srgbClr val="C0504D"/>
                </a:solidFill>
                <a:latin typeface="Courier"/>
                <a:ea typeface="+mn-ea"/>
              </a:rPr>
              <a:t> </a:t>
            </a:r>
            <a:r>
              <a:rPr lang="en-GB" sz="1800" b="1" dirty="0" err="1">
                <a:solidFill>
                  <a:srgbClr val="8064A2"/>
                </a:solidFill>
                <a:latin typeface="Courier"/>
                <a:ea typeface="+mn-ea"/>
              </a:rPr>
              <a:t>cl_event</a:t>
            </a:r>
            <a:r>
              <a:rPr lang="en-GB" sz="1800" b="1" dirty="0">
                <a:solidFill>
                  <a:srgbClr val="8064A2"/>
                </a:solidFill>
                <a:latin typeface="Courier"/>
                <a:ea typeface="+mn-ea"/>
              </a:rPr>
              <a:t> </a:t>
            </a:r>
            <a:r>
              <a:rPr lang="en-GB" sz="1800" b="1" dirty="0">
                <a:solidFill>
                  <a:prstClr val="black"/>
                </a:solidFill>
                <a:latin typeface="Courier"/>
                <a:ea typeface="+mn-ea"/>
              </a:rPr>
              <a:t>*</a:t>
            </a:r>
            <a:r>
              <a:rPr lang="en-GB" sz="1800" b="1" dirty="0" err="1">
                <a:solidFill>
                  <a:prstClr val="black"/>
                </a:solidFill>
                <a:latin typeface="Courier"/>
                <a:ea typeface="+mn-ea"/>
              </a:rPr>
              <a:t>event_wait_list</a:t>
            </a:r>
            <a:r>
              <a:rPr lang="en-GB" sz="1800" b="1" dirty="0">
                <a:solidFill>
                  <a:prstClr val="black"/>
                </a:solidFill>
                <a:latin typeface="Courier"/>
                <a:ea typeface="+mn-ea"/>
              </a:rPr>
              <a:t>,</a:t>
            </a:r>
          </a:p>
          <a:p>
            <a:pPr fontAlgn="auto">
              <a:spcBef>
                <a:spcPts val="0"/>
              </a:spcBef>
              <a:spcAft>
                <a:spcPts val="0"/>
              </a:spcAft>
            </a:pPr>
            <a:r>
              <a:rPr lang="en-GB" sz="1800" b="1" dirty="0">
                <a:solidFill>
                  <a:prstClr val="black"/>
                </a:solidFill>
                <a:latin typeface="Courier"/>
                <a:ea typeface="+mn-ea"/>
              </a:rPr>
              <a:t>  </a:t>
            </a:r>
            <a:r>
              <a:rPr lang="en-GB" sz="1800" b="1" dirty="0" err="1" smtClean="0">
                <a:solidFill>
                  <a:srgbClr val="8064A2"/>
                </a:solidFill>
                <a:latin typeface="Courier"/>
                <a:ea typeface="+mn-ea"/>
              </a:rPr>
              <a:t>cl_event</a:t>
            </a:r>
            <a:r>
              <a:rPr lang="en-GB" sz="1800" b="1" dirty="0" smtClean="0">
                <a:solidFill>
                  <a:srgbClr val="8064A2"/>
                </a:solidFill>
                <a:latin typeface="Courier"/>
                <a:ea typeface="+mn-ea"/>
              </a:rPr>
              <a:t> </a:t>
            </a:r>
            <a:r>
              <a:rPr lang="en-GB" sz="1800" b="1" dirty="0">
                <a:solidFill>
                  <a:prstClr val="black"/>
                </a:solidFill>
                <a:latin typeface="Courier"/>
                <a:ea typeface="+mn-ea"/>
              </a:rPr>
              <a:t>*event)</a:t>
            </a:r>
          </a:p>
          <a:p>
            <a:pPr fontAlgn="auto">
              <a:spcBef>
                <a:spcPts val="0"/>
              </a:spcBef>
              <a:spcAft>
                <a:spcPts val="0"/>
              </a:spcAft>
            </a:pPr>
            <a:endParaRPr lang="en-GB" sz="1600" b="1" dirty="0">
              <a:solidFill>
                <a:prstClr val="black"/>
              </a:solidFill>
              <a:latin typeface="Courier"/>
              <a:ea typeface="+mn-ea"/>
            </a:endParaRPr>
          </a:p>
        </p:txBody>
      </p:sp>
      <p:sp>
        <p:nvSpPr>
          <p:cNvPr id="5" name="TextBox 4"/>
          <p:cNvSpPr txBox="1"/>
          <p:nvPr/>
        </p:nvSpPr>
        <p:spPr>
          <a:xfrm>
            <a:off x="467544" y="5983307"/>
            <a:ext cx="3528392" cy="646331"/>
          </a:xfrm>
          <a:prstGeom prst="rect">
            <a:avLst/>
          </a:prstGeom>
          <a:noFill/>
        </p:spPr>
        <p:txBody>
          <a:bodyPr wrap="square" rtlCol="0">
            <a:spAutoFit/>
          </a:bodyPr>
          <a:lstStyle/>
          <a:p>
            <a:pPr fontAlgn="auto">
              <a:spcBef>
                <a:spcPts val="0"/>
              </a:spcBef>
              <a:spcAft>
                <a:spcPts val="0"/>
              </a:spcAft>
            </a:pPr>
            <a:r>
              <a:rPr lang="en-GB" sz="1800" dirty="0" smtClean="0">
                <a:solidFill>
                  <a:srgbClr val="4F81BD"/>
                </a:solidFill>
                <a:latin typeface="Trebuchet MS"/>
                <a:ea typeface="+mn-ea"/>
              </a:rPr>
              <a:t>Pointer to an </a:t>
            </a:r>
            <a:r>
              <a:rPr lang="en-GB" sz="1800" dirty="0" smtClean="0">
                <a:solidFill>
                  <a:srgbClr val="9BBB59"/>
                </a:solidFill>
                <a:latin typeface="Trebuchet MS"/>
                <a:ea typeface="+mn-ea"/>
              </a:rPr>
              <a:t>event object </a:t>
            </a:r>
            <a:r>
              <a:rPr lang="en-GB" sz="1800" dirty="0" smtClean="0">
                <a:solidFill>
                  <a:srgbClr val="4F81BD"/>
                </a:solidFill>
                <a:latin typeface="Trebuchet MS"/>
                <a:ea typeface="+mn-ea"/>
              </a:rPr>
              <a:t>generated by this command</a:t>
            </a:r>
            <a:endParaRPr lang="en-GB" sz="1800" dirty="0">
              <a:solidFill>
                <a:srgbClr val="4F81BD"/>
              </a:solidFill>
              <a:latin typeface="Trebuchet MS"/>
              <a:ea typeface="+mn-ea"/>
            </a:endParaRPr>
          </a:p>
        </p:txBody>
      </p:sp>
      <p:cxnSp>
        <p:nvCxnSpPr>
          <p:cNvPr id="7" name="Straight Arrow Connector 6"/>
          <p:cNvCxnSpPr>
            <a:stCxn id="5" idx="0"/>
          </p:cNvCxnSpPr>
          <p:nvPr/>
        </p:nvCxnSpPr>
        <p:spPr>
          <a:xfrm flipH="1" flipV="1">
            <a:off x="2195736" y="5606253"/>
            <a:ext cx="36004" cy="3770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60032" y="5229201"/>
            <a:ext cx="3528392" cy="1200329"/>
          </a:xfrm>
          <a:prstGeom prst="rect">
            <a:avLst/>
          </a:prstGeom>
          <a:noFill/>
        </p:spPr>
        <p:txBody>
          <a:bodyPr wrap="square" rtlCol="0">
            <a:spAutoFit/>
          </a:bodyPr>
          <a:lstStyle/>
          <a:p>
            <a:pPr fontAlgn="auto">
              <a:spcBef>
                <a:spcPts val="0"/>
              </a:spcBef>
              <a:spcAft>
                <a:spcPts val="0"/>
              </a:spcAft>
            </a:pPr>
            <a:r>
              <a:rPr lang="en-GB" sz="1800" dirty="0" smtClean="0">
                <a:solidFill>
                  <a:srgbClr val="9BBB59"/>
                </a:solidFill>
                <a:latin typeface="Trebuchet MS"/>
                <a:ea typeface="+mn-ea"/>
              </a:rPr>
              <a:t>Array of pointers to the events being waited upon </a:t>
            </a:r>
            <a:r>
              <a:rPr lang="en-GB" sz="1800" dirty="0" smtClean="0">
                <a:solidFill>
                  <a:srgbClr val="4F81BD"/>
                </a:solidFill>
                <a:latin typeface="Trebuchet MS"/>
                <a:ea typeface="+mn-ea"/>
              </a:rPr>
              <a:t>… Command queue and events must share a context.</a:t>
            </a:r>
            <a:endParaRPr lang="en-GB" sz="1800" dirty="0">
              <a:solidFill>
                <a:srgbClr val="4F81BD"/>
              </a:solidFill>
              <a:latin typeface="Trebuchet MS"/>
              <a:ea typeface="+mn-ea"/>
            </a:endParaRPr>
          </a:p>
        </p:txBody>
      </p:sp>
      <p:cxnSp>
        <p:nvCxnSpPr>
          <p:cNvPr id="10" name="Straight Arrow Connector 9"/>
          <p:cNvCxnSpPr/>
          <p:nvPr/>
        </p:nvCxnSpPr>
        <p:spPr>
          <a:xfrm flipH="1">
            <a:off x="4256690" y="5229200"/>
            <a:ext cx="96338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10082" y="2923658"/>
            <a:ext cx="3528392" cy="923330"/>
          </a:xfrm>
          <a:prstGeom prst="rect">
            <a:avLst/>
          </a:prstGeom>
          <a:noFill/>
        </p:spPr>
        <p:txBody>
          <a:bodyPr wrap="square" rtlCol="0">
            <a:spAutoFit/>
          </a:bodyPr>
          <a:lstStyle/>
          <a:p>
            <a:pPr fontAlgn="auto">
              <a:spcBef>
                <a:spcPts val="0"/>
              </a:spcBef>
              <a:spcAft>
                <a:spcPts val="0"/>
              </a:spcAft>
            </a:pPr>
            <a:r>
              <a:rPr lang="en-GB" sz="1800" dirty="0" smtClean="0">
                <a:solidFill>
                  <a:srgbClr val="9BBB59"/>
                </a:solidFill>
                <a:latin typeface="Trebuchet MS"/>
                <a:ea typeface="+mn-ea"/>
              </a:rPr>
              <a:t>Number of events </a:t>
            </a:r>
            <a:r>
              <a:rPr lang="en-GB" sz="1800" dirty="0" smtClean="0">
                <a:solidFill>
                  <a:srgbClr val="4F81BD"/>
                </a:solidFill>
                <a:latin typeface="Trebuchet MS"/>
                <a:ea typeface="+mn-ea"/>
              </a:rPr>
              <a:t>this command is waiting to complete </a:t>
            </a:r>
            <a:r>
              <a:rPr lang="en-GB" sz="1800" dirty="0" smtClean="0">
                <a:solidFill>
                  <a:srgbClr val="C0504D"/>
                </a:solidFill>
                <a:latin typeface="Trebuchet MS"/>
                <a:ea typeface="+mn-ea"/>
              </a:rPr>
              <a:t>before</a:t>
            </a:r>
            <a:r>
              <a:rPr lang="en-GB" sz="1800" dirty="0" smtClean="0">
                <a:solidFill>
                  <a:srgbClr val="4F81BD"/>
                </a:solidFill>
                <a:latin typeface="Trebuchet MS"/>
                <a:ea typeface="+mn-ea"/>
              </a:rPr>
              <a:t> executing</a:t>
            </a:r>
            <a:endParaRPr lang="en-GB" sz="1800" dirty="0">
              <a:solidFill>
                <a:srgbClr val="4F81BD"/>
              </a:solidFill>
              <a:latin typeface="Trebuchet MS"/>
              <a:ea typeface="+mn-ea"/>
            </a:endParaRPr>
          </a:p>
        </p:txBody>
      </p:sp>
      <p:cxnSp>
        <p:nvCxnSpPr>
          <p:cNvPr id="13" name="Straight Arrow Connector 12"/>
          <p:cNvCxnSpPr/>
          <p:nvPr/>
        </p:nvCxnSpPr>
        <p:spPr>
          <a:xfrm flipH="1">
            <a:off x="4256690" y="3861048"/>
            <a:ext cx="1467438" cy="8686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91885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Event: basic event usage</a:t>
            </a:r>
            <a:endParaRPr lang="en-GB" dirty="0"/>
          </a:p>
        </p:txBody>
      </p:sp>
      <p:sp>
        <p:nvSpPr>
          <p:cNvPr id="3" name="Content Placeholder 2"/>
          <p:cNvSpPr>
            <a:spLocks noGrp="1"/>
          </p:cNvSpPr>
          <p:nvPr>
            <p:ph idx="1"/>
          </p:nvPr>
        </p:nvSpPr>
        <p:spPr>
          <a:xfrm>
            <a:off x="179512" y="1240160"/>
            <a:ext cx="8784976" cy="1540768"/>
          </a:xfrm>
        </p:spPr>
        <p:txBody>
          <a:bodyPr>
            <a:normAutofit lnSpcReduction="10000"/>
          </a:bodyPr>
          <a:lstStyle/>
          <a:p>
            <a:r>
              <a:rPr lang="en-GB" dirty="0"/>
              <a:t>Events can be used to </a:t>
            </a:r>
            <a:r>
              <a:rPr lang="en-GB" dirty="0">
                <a:solidFill>
                  <a:schemeClr val="accent1"/>
                </a:solidFill>
              </a:rPr>
              <a:t>impose order constraints</a:t>
            </a:r>
            <a:r>
              <a:rPr lang="en-GB" dirty="0"/>
              <a:t> on kernel execution.</a:t>
            </a:r>
          </a:p>
          <a:p>
            <a:r>
              <a:rPr lang="en-GB" dirty="0"/>
              <a:t>Very useful with </a:t>
            </a:r>
            <a:r>
              <a:rPr lang="en-GB" dirty="0">
                <a:solidFill>
                  <a:schemeClr val="accent2"/>
                </a:solidFill>
              </a:rPr>
              <a:t>out-of-order queues</a:t>
            </a:r>
            <a:r>
              <a:rPr lang="en-GB" dirty="0"/>
              <a:t>.</a:t>
            </a:r>
          </a:p>
        </p:txBody>
      </p:sp>
      <p:sp>
        <p:nvSpPr>
          <p:cNvPr id="4" name="TextBox 3"/>
          <p:cNvSpPr txBox="1"/>
          <p:nvPr/>
        </p:nvSpPr>
        <p:spPr>
          <a:xfrm>
            <a:off x="395536" y="3068960"/>
            <a:ext cx="6264696" cy="2862322"/>
          </a:xfrm>
          <a:prstGeom prst="rect">
            <a:avLst/>
          </a:prstGeom>
          <a:noFill/>
        </p:spPr>
        <p:txBody>
          <a:bodyPr wrap="square" rtlCol="0">
            <a:spAutoFit/>
          </a:bodyPr>
          <a:lstStyle/>
          <a:p>
            <a:pPr fontAlgn="auto">
              <a:spcBef>
                <a:spcPts val="0"/>
              </a:spcBef>
              <a:spcAft>
                <a:spcPts val="0"/>
              </a:spcAft>
            </a:pPr>
            <a:r>
              <a:rPr lang="en-GB" sz="1800" b="1" dirty="0" err="1">
                <a:solidFill>
                  <a:srgbClr val="8064A2"/>
                </a:solidFill>
                <a:latin typeface="Courier"/>
                <a:ea typeface="+mn-ea"/>
              </a:rPr>
              <a:t>cl_event</a:t>
            </a:r>
            <a:r>
              <a:rPr lang="en-GB" sz="1800" b="1" dirty="0">
                <a:solidFill>
                  <a:prstClr val="black"/>
                </a:solidFill>
                <a:latin typeface="Courier"/>
                <a:ea typeface="+mn-ea"/>
              </a:rPr>
              <a:t>    </a:t>
            </a:r>
            <a:r>
              <a:rPr lang="en-GB" sz="1800" b="1" dirty="0" err="1">
                <a:solidFill>
                  <a:prstClr val="black"/>
                </a:solidFill>
                <a:latin typeface="Courier"/>
                <a:ea typeface="+mn-ea"/>
              </a:rPr>
              <a:t>k_events</a:t>
            </a:r>
            <a:r>
              <a:rPr lang="en-GB" sz="1800" b="1" dirty="0">
                <a:solidFill>
                  <a:prstClr val="black"/>
                </a:solidFill>
                <a:latin typeface="Courier"/>
                <a:ea typeface="+mn-ea"/>
              </a:rPr>
              <a:t>[2];</a:t>
            </a:r>
          </a:p>
          <a:p>
            <a:pPr fontAlgn="auto">
              <a:spcBef>
                <a:spcPts val="0"/>
              </a:spcBef>
              <a:spcAft>
                <a:spcPts val="0"/>
              </a:spcAft>
            </a:pPr>
            <a:r>
              <a:rPr lang="en-GB" sz="1800" b="1" dirty="0">
                <a:solidFill>
                  <a:prstClr val="black"/>
                </a:solidFill>
                <a:latin typeface="Courier"/>
                <a:ea typeface="+mn-ea"/>
              </a:rPr>
              <a:t> </a:t>
            </a:r>
          </a:p>
          <a:p>
            <a:pPr fontAlgn="auto">
              <a:spcBef>
                <a:spcPts val="0"/>
              </a:spcBef>
              <a:spcAft>
                <a:spcPts val="0"/>
              </a:spcAft>
            </a:pPr>
            <a:r>
              <a:rPr lang="en-GB" sz="1800" b="1" dirty="0">
                <a:solidFill>
                  <a:prstClr val="black"/>
                </a:solidFill>
                <a:latin typeface="Courier"/>
                <a:ea typeface="+mn-ea"/>
              </a:rPr>
              <a:t>err = </a:t>
            </a:r>
            <a:r>
              <a:rPr lang="en-GB" sz="1800" b="1" dirty="0" err="1">
                <a:solidFill>
                  <a:srgbClr val="1F497D">
                    <a:lumMod val="75000"/>
                  </a:srgbClr>
                </a:solidFill>
                <a:latin typeface="Courier"/>
                <a:ea typeface="+mn-ea"/>
              </a:rPr>
              <a:t>clEnqueueNDRangeKernel</a:t>
            </a:r>
            <a:r>
              <a:rPr lang="en-GB" sz="1800" b="1" dirty="0">
                <a:solidFill>
                  <a:prstClr val="black"/>
                </a:solidFill>
                <a:latin typeface="Courier"/>
                <a:ea typeface="+mn-ea"/>
              </a:rPr>
              <a:t>(commands, kernel1, 1, </a:t>
            </a:r>
          </a:p>
          <a:p>
            <a:pPr fontAlgn="auto">
              <a:spcBef>
                <a:spcPts val="0"/>
              </a:spcBef>
              <a:spcAft>
                <a:spcPts val="0"/>
              </a:spcAft>
            </a:pPr>
            <a:r>
              <a:rPr lang="en-GB" sz="1800" b="1" dirty="0">
                <a:solidFill>
                  <a:prstClr val="black"/>
                </a:solidFill>
                <a:latin typeface="Courier"/>
                <a:ea typeface="+mn-ea"/>
              </a:rPr>
              <a:t>         NULL, &amp;global, &amp;local, 0, NULL, &amp;</a:t>
            </a:r>
            <a:r>
              <a:rPr lang="en-GB" sz="1800" b="1" dirty="0" err="1">
                <a:solidFill>
                  <a:prstClr val="black"/>
                </a:solidFill>
                <a:latin typeface="Courier"/>
                <a:ea typeface="+mn-ea"/>
              </a:rPr>
              <a:t>k_events</a:t>
            </a:r>
            <a:r>
              <a:rPr lang="en-GB" sz="1800" b="1" dirty="0">
                <a:solidFill>
                  <a:prstClr val="black"/>
                </a:solidFill>
                <a:latin typeface="Courier"/>
                <a:ea typeface="+mn-ea"/>
              </a:rPr>
              <a:t>[0]);</a:t>
            </a:r>
          </a:p>
          <a:p>
            <a:pPr fontAlgn="auto">
              <a:spcBef>
                <a:spcPts val="0"/>
              </a:spcBef>
              <a:spcAft>
                <a:spcPts val="0"/>
              </a:spcAft>
            </a:pPr>
            <a:r>
              <a:rPr lang="en-GB" sz="1800" b="1" dirty="0">
                <a:solidFill>
                  <a:prstClr val="black"/>
                </a:solidFill>
                <a:latin typeface="Courier"/>
                <a:ea typeface="+mn-ea"/>
              </a:rPr>
              <a:t> </a:t>
            </a:r>
          </a:p>
          <a:p>
            <a:pPr fontAlgn="auto">
              <a:spcBef>
                <a:spcPts val="0"/>
              </a:spcBef>
              <a:spcAft>
                <a:spcPts val="0"/>
              </a:spcAft>
            </a:pPr>
            <a:r>
              <a:rPr lang="en-GB" sz="1800" b="1" dirty="0">
                <a:solidFill>
                  <a:prstClr val="black"/>
                </a:solidFill>
                <a:latin typeface="Courier"/>
                <a:ea typeface="+mn-ea"/>
              </a:rPr>
              <a:t>err = </a:t>
            </a:r>
            <a:r>
              <a:rPr lang="en-GB" sz="1800" b="1" dirty="0" err="1">
                <a:solidFill>
                  <a:srgbClr val="1F497D">
                    <a:lumMod val="75000"/>
                  </a:srgbClr>
                </a:solidFill>
                <a:latin typeface="Courier"/>
                <a:ea typeface="+mn-ea"/>
              </a:rPr>
              <a:t>clEnqueueNDRangeKernel</a:t>
            </a:r>
            <a:r>
              <a:rPr lang="en-GB" sz="1800" b="1" dirty="0">
                <a:solidFill>
                  <a:prstClr val="black"/>
                </a:solidFill>
                <a:latin typeface="Courier"/>
                <a:ea typeface="+mn-ea"/>
              </a:rPr>
              <a:t>(commands, kernel2, 1, </a:t>
            </a:r>
          </a:p>
          <a:p>
            <a:pPr fontAlgn="auto">
              <a:spcBef>
                <a:spcPts val="0"/>
              </a:spcBef>
              <a:spcAft>
                <a:spcPts val="0"/>
              </a:spcAft>
            </a:pPr>
            <a:r>
              <a:rPr lang="en-GB" sz="1800" b="1" dirty="0">
                <a:solidFill>
                  <a:prstClr val="black"/>
                </a:solidFill>
                <a:latin typeface="Courier"/>
                <a:ea typeface="+mn-ea"/>
              </a:rPr>
              <a:t>         NULL, &amp;global, &amp;local, 0, NULL, &amp;</a:t>
            </a:r>
            <a:r>
              <a:rPr lang="en-GB" sz="1800" b="1" dirty="0" err="1">
                <a:solidFill>
                  <a:prstClr val="black"/>
                </a:solidFill>
                <a:latin typeface="Courier"/>
                <a:ea typeface="+mn-ea"/>
              </a:rPr>
              <a:t>k_events</a:t>
            </a:r>
            <a:r>
              <a:rPr lang="en-GB" sz="1800" b="1" dirty="0">
                <a:solidFill>
                  <a:prstClr val="black"/>
                </a:solidFill>
                <a:latin typeface="Courier"/>
                <a:ea typeface="+mn-ea"/>
              </a:rPr>
              <a:t>[1]);</a:t>
            </a:r>
          </a:p>
          <a:p>
            <a:pPr fontAlgn="auto">
              <a:spcBef>
                <a:spcPts val="0"/>
              </a:spcBef>
              <a:spcAft>
                <a:spcPts val="0"/>
              </a:spcAft>
            </a:pPr>
            <a:r>
              <a:rPr lang="en-GB" sz="1800" b="1" dirty="0">
                <a:solidFill>
                  <a:prstClr val="black"/>
                </a:solidFill>
                <a:latin typeface="Courier"/>
                <a:ea typeface="+mn-ea"/>
              </a:rPr>
              <a:t> </a:t>
            </a:r>
          </a:p>
          <a:p>
            <a:pPr fontAlgn="auto">
              <a:spcBef>
                <a:spcPts val="0"/>
              </a:spcBef>
              <a:spcAft>
                <a:spcPts val="0"/>
              </a:spcAft>
            </a:pPr>
            <a:r>
              <a:rPr lang="en-GB" sz="1800" b="1" dirty="0">
                <a:solidFill>
                  <a:prstClr val="black"/>
                </a:solidFill>
                <a:latin typeface="Courier"/>
                <a:ea typeface="+mn-ea"/>
              </a:rPr>
              <a:t>err = </a:t>
            </a:r>
            <a:r>
              <a:rPr lang="en-GB" sz="1800" b="1" dirty="0" err="1">
                <a:solidFill>
                  <a:srgbClr val="1F497D">
                    <a:lumMod val="75000"/>
                  </a:srgbClr>
                </a:solidFill>
                <a:latin typeface="Courier"/>
                <a:ea typeface="+mn-ea"/>
              </a:rPr>
              <a:t>clEnqueueNDRangeKernel</a:t>
            </a:r>
            <a:r>
              <a:rPr lang="en-GB" sz="1800" b="1" dirty="0">
                <a:solidFill>
                  <a:prstClr val="black"/>
                </a:solidFill>
                <a:latin typeface="Courier"/>
                <a:ea typeface="+mn-ea"/>
              </a:rPr>
              <a:t>(commands, kernel3, 1,</a:t>
            </a:r>
          </a:p>
          <a:p>
            <a:pPr fontAlgn="auto">
              <a:spcBef>
                <a:spcPts val="0"/>
              </a:spcBef>
              <a:spcAft>
                <a:spcPts val="0"/>
              </a:spcAft>
            </a:pPr>
            <a:r>
              <a:rPr lang="en-GB" sz="1800" b="1" dirty="0">
                <a:solidFill>
                  <a:prstClr val="black"/>
                </a:solidFill>
                <a:latin typeface="Courier"/>
                <a:ea typeface="+mn-ea"/>
              </a:rPr>
              <a:t>         NULL, &amp;global, &amp;local, 2, </a:t>
            </a:r>
            <a:r>
              <a:rPr lang="en-GB" sz="1800" b="1" dirty="0" err="1">
                <a:solidFill>
                  <a:prstClr val="black"/>
                </a:solidFill>
                <a:latin typeface="Courier"/>
                <a:ea typeface="+mn-ea"/>
              </a:rPr>
              <a:t>k_events</a:t>
            </a:r>
            <a:r>
              <a:rPr lang="en-GB" sz="1800" b="1" dirty="0">
                <a:solidFill>
                  <a:prstClr val="black"/>
                </a:solidFill>
                <a:latin typeface="Courier"/>
                <a:ea typeface="+mn-ea"/>
              </a:rPr>
              <a:t>, NULL);</a:t>
            </a:r>
          </a:p>
        </p:txBody>
      </p:sp>
      <p:sp>
        <p:nvSpPr>
          <p:cNvPr id="5" name="TextBox 4"/>
          <p:cNvSpPr txBox="1"/>
          <p:nvPr/>
        </p:nvSpPr>
        <p:spPr>
          <a:xfrm>
            <a:off x="7064929" y="4038457"/>
            <a:ext cx="2016224" cy="923330"/>
          </a:xfrm>
          <a:prstGeom prst="rect">
            <a:avLst/>
          </a:prstGeom>
          <a:noFill/>
        </p:spPr>
        <p:txBody>
          <a:bodyPr wrap="square" rtlCol="0">
            <a:spAutoFit/>
          </a:bodyPr>
          <a:lstStyle/>
          <a:p>
            <a:pPr fontAlgn="auto">
              <a:spcBef>
                <a:spcPts val="0"/>
              </a:spcBef>
              <a:spcAft>
                <a:spcPts val="0"/>
              </a:spcAft>
            </a:pPr>
            <a:r>
              <a:rPr lang="en-GB" sz="1800" dirty="0" err="1" smtClean="0">
                <a:solidFill>
                  <a:srgbClr val="4F81BD"/>
                </a:solidFill>
                <a:latin typeface="Trebuchet MS"/>
                <a:ea typeface="+mn-ea"/>
              </a:rPr>
              <a:t>Enqueue</a:t>
            </a:r>
            <a:r>
              <a:rPr lang="en-GB" sz="1800" dirty="0" smtClean="0">
                <a:solidFill>
                  <a:srgbClr val="4F81BD"/>
                </a:solidFill>
                <a:latin typeface="Trebuchet MS"/>
                <a:ea typeface="+mn-ea"/>
              </a:rPr>
              <a:t> two kernels that expose events</a:t>
            </a:r>
            <a:endParaRPr lang="en-GB" sz="1800" dirty="0">
              <a:solidFill>
                <a:srgbClr val="4F81BD"/>
              </a:solidFill>
              <a:latin typeface="Trebuchet MS"/>
              <a:ea typeface="+mn-ea"/>
            </a:endParaRPr>
          </a:p>
        </p:txBody>
      </p:sp>
      <p:cxnSp>
        <p:nvCxnSpPr>
          <p:cNvPr id="7" name="Straight Arrow Connector 6"/>
          <p:cNvCxnSpPr>
            <a:stCxn id="5" idx="1"/>
          </p:cNvCxnSpPr>
          <p:nvPr/>
        </p:nvCxnSpPr>
        <p:spPr>
          <a:xfrm flipH="1" flipV="1">
            <a:off x="6588224" y="3933056"/>
            <a:ext cx="476705" cy="5670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6588224" y="4500122"/>
            <a:ext cx="476705" cy="21376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60232" y="5696811"/>
            <a:ext cx="2122603" cy="923330"/>
          </a:xfrm>
          <a:prstGeom prst="rect">
            <a:avLst/>
          </a:prstGeom>
          <a:noFill/>
        </p:spPr>
        <p:txBody>
          <a:bodyPr wrap="square" rtlCol="0">
            <a:spAutoFit/>
          </a:bodyPr>
          <a:lstStyle/>
          <a:p>
            <a:pPr fontAlgn="auto">
              <a:spcBef>
                <a:spcPts val="0"/>
              </a:spcBef>
              <a:spcAft>
                <a:spcPts val="0"/>
              </a:spcAft>
            </a:pPr>
            <a:r>
              <a:rPr lang="en-GB" sz="1800" dirty="0" smtClean="0">
                <a:solidFill>
                  <a:srgbClr val="4F81BD"/>
                </a:solidFill>
                <a:latin typeface="Trebuchet MS"/>
                <a:ea typeface="+mn-ea"/>
              </a:rPr>
              <a:t>Wait to execute until two previous events complete</a:t>
            </a:r>
            <a:endParaRPr lang="en-GB" sz="1800" dirty="0">
              <a:solidFill>
                <a:srgbClr val="4F81BD"/>
              </a:solidFill>
              <a:latin typeface="Trebuchet MS"/>
              <a:ea typeface="+mn-ea"/>
            </a:endParaRPr>
          </a:p>
        </p:txBody>
      </p:sp>
      <p:cxnSp>
        <p:nvCxnSpPr>
          <p:cNvPr id="12" name="Straight Arrow Connector 11"/>
          <p:cNvCxnSpPr/>
          <p:nvPr/>
        </p:nvCxnSpPr>
        <p:spPr>
          <a:xfrm flipH="1" flipV="1">
            <a:off x="5864772" y="5762432"/>
            <a:ext cx="795460" cy="3960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17505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a:bodyPr>
          <a:lstStyle/>
          <a:p>
            <a:r>
              <a:rPr lang="en-GB" sz="3600" dirty="0" smtClean="0"/>
              <a:t>OpenCL synchronization: queues &amp; events</a:t>
            </a:r>
            <a:endParaRPr lang="en-GB" sz="3600" dirty="0"/>
          </a:p>
        </p:txBody>
      </p:sp>
      <p:sp>
        <p:nvSpPr>
          <p:cNvPr id="3" name="Content Placeholder 2"/>
          <p:cNvSpPr>
            <a:spLocks noGrp="1"/>
          </p:cNvSpPr>
          <p:nvPr>
            <p:ph idx="1"/>
          </p:nvPr>
        </p:nvSpPr>
        <p:spPr>
          <a:xfrm>
            <a:off x="107504" y="908720"/>
            <a:ext cx="8928992" cy="1080120"/>
          </a:xfrm>
        </p:spPr>
        <p:txBody>
          <a:bodyPr>
            <a:normAutofit fontScale="70000" lnSpcReduction="20000"/>
          </a:bodyPr>
          <a:lstStyle/>
          <a:p>
            <a:r>
              <a:rPr lang="en-GB" dirty="0"/>
              <a:t>Events connect command invocations. Can be used to synchronize executions inside out-of-order queues or between queues</a:t>
            </a:r>
          </a:p>
          <a:p>
            <a:r>
              <a:rPr lang="en-GB" dirty="0"/>
              <a:t>Example: 2 queues with 2 devices</a:t>
            </a:r>
          </a:p>
        </p:txBody>
      </p:sp>
      <p:sp>
        <p:nvSpPr>
          <p:cNvPr id="4" name="Rectangle 3"/>
          <p:cNvSpPr/>
          <p:nvPr/>
        </p:nvSpPr>
        <p:spPr>
          <a:xfrm>
            <a:off x="251520"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GB" sz="1800" b="1" dirty="0" smtClean="0">
                <a:solidFill>
                  <a:prstClr val="white"/>
                </a:solidFill>
              </a:rPr>
              <a:t>GPU</a:t>
            </a:r>
            <a:endParaRPr lang="en-GB" sz="1800" b="1" dirty="0">
              <a:solidFill>
                <a:prstClr val="white"/>
              </a:solidFill>
            </a:endParaRPr>
          </a:p>
        </p:txBody>
      </p:sp>
      <p:sp>
        <p:nvSpPr>
          <p:cNvPr id="5" name="Rectangle 4"/>
          <p:cNvSpPr/>
          <p:nvPr/>
        </p:nvSpPr>
        <p:spPr>
          <a:xfrm>
            <a:off x="251520"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GB" sz="1800" b="1" dirty="0">
                <a:solidFill>
                  <a:prstClr val="white"/>
                </a:solidFill>
              </a:rPr>
              <a:t>C</a:t>
            </a:r>
            <a:r>
              <a:rPr lang="en-GB" sz="1800" b="1" dirty="0" smtClean="0">
                <a:solidFill>
                  <a:prstClr val="white"/>
                </a:solidFill>
              </a:rPr>
              <a:t>PU</a:t>
            </a:r>
            <a:endParaRPr lang="en-GB" sz="1800" b="1" dirty="0">
              <a:solidFill>
                <a:prstClr val="white"/>
              </a:solidFill>
            </a:endParaRPr>
          </a:p>
        </p:txBody>
      </p:sp>
      <p:sp>
        <p:nvSpPr>
          <p:cNvPr id="6" name="Rectangle 5"/>
          <p:cNvSpPr/>
          <p:nvPr/>
        </p:nvSpPr>
        <p:spPr>
          <a:xfrm>
            <a:off x="5076056"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GB" sz="1800" b="1" dirty="0" smtClean="0">
                <a:solidFill>
                  <a:prstClr val="white"/>
                </a:solidFill>
              </a:rPr>
              <a:t>GPU</a:t>
            </a:r>
            <a:endParaRPr lang="en-GB" sz="1800" b="1" dirty="0">
              <a:solidFill>
                <a:prstClr val="white"/>
              </a:solidFill>
            </a:endParaRPr>
          </a:p>
        </p:txBody>
      </p:sp>
      <p:sp>
        <p:nvSpPr>
          <p:cNvPr id="7" name="Rectangle 6"/>
          <p:cNvSpPr/>
          <p:nvPr/>
        </p:nvSpPr>
        <p:spPr>
          <a:xfrm>
            <a:off x="5076056"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GB" sz="1800" b="1" dirty="0">
                <a:solidFill>
                  <a:prstClr val="white"/>
                </a:solidFill>
              </a:rPr>
              <a:t>C</a:t>
            </a:r>
            <a:r>
              <a:rPr lang="en-GB" sz="1800" b="1" dirty="0" smtClean="0">
                <a:solidFill>
                  <a:prstClr val="white"/>
                </a:solidFill>
              </a:rPr>
              <a:t>PU</a:t>
            </a:r>
            <a:endParaRPr lang="en-GB" sz="1800" b="1" dirty="0">
              <a:solidFill>
                <a:prstClr val="white"/>
              </a:solidFill>
            </a:endParaRPr>
          </a:p>
        </p:txBody>
      </p:sp>
      <p:sp>
        <p:nvSpPr>
          <p:cNvPr id="8" name="TextBox 7"/>
          <p:cNvSpPr txBox="1"/>
          <p:nvPr/>
        </p:nvSpPr>
        <p:spPr>
          <a:xfrm>
            <a:off x="179512" y="6516052"/>
            <a:ext cx="792088" cy="369332"/>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Time</a:t>
            </a:r>
          </a:p>
        </p:txBody>
      </p:sp>
      <p:cxnSp>
        <p:nvCxnSpPr>
          <p:cNvPr id="11" name="Straight Arrow Connector 10"/>
          <p:cNvCxnSpPr>
            <a:stCxn id="8" idx="3"/>
          </p:cNvCxnSpPr>
          <p:nvPr/>
        </p:nvCxnSpPr>
        <p:spPr>
          <a:xfrm>
            <a:off x="971600" y="6700718"/>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79468" y="6516579"/>
            <a:ext cx="792088" cy="369332"/>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Time</a:t>
            </a:r>
          </a:p>
        </p:txBody>
      </p:sp>
      <p:cxnSp>
        <p:nvCxnSpPr>
          <p:cNvPr id="16" name="Straight Arrow Connector 15"/>
          <p:cNvCxnSpPr>
            <a:stCxn id="15" idx="3"/>
          </p:cNvCxnSpPr>
          <p:nvPr/>
        </p:nvCxnSpPr>
        <p:spPr>
          <a:xfrm>
            <a:off x="5871556" y="6701245"/>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96716"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800" dirty="0" smtClean="0">
                <a:solidFill>
                  <a:prstClr val="white"/>
                </a:solidFill>
              </a:rPr>
              <a:t>Kernel 1</a:t>
            </a:r>
            <a:endParaRPr lang="en-GB" sz="1800" dirty="0">
              <a:solidFill>
                <a:prstClr val="white"/>
              </a:solidFill>
            </a:endParaRPr>
          </a:p>
        </p:txBody>
      </p:sp>
      <p:sp>
        <p:nvSpPr>
          <p:cNvPr id="18" name="Rectangle 17"/>
          <p:cNvSpPr/>
          <p:nvPr/>
        </p:nvSpPr>
        <p:spPr>
          <a:xfrm>
            <a:off x="1340024" y="412351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800" dirty="0" smtClean="0">
                <a:solidFill>
                  <a:prstClr val="white"/>
                </a:solidFill>
              </a:rPr>
              <a:t>Kernel 2</a:t>
            </a:r>
            <a:endParaRPr lang="en-GB" sz="1800" dirty="0">
              <a:solidFill>
                <a:prstClr val="white"/>
              </a:solidFill>
            </a:endParaRPr>
          </a:p>
        </p:txBody>
      </p:sp>
      <p:sp>
        <p:nvSpPr>
          <p:cNvPr id="21" name="Right Arrow 20"/>
          <p:cNvSpPr/>
          <p:nvPr/>
        </p:nvSpPr>
        <p:spPr>
          <a:xfrm>
            <a:off x="251520" y="519056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22" name="Right Arrow 21"/>
          <p:cNvSpPr/>
          <p:nvPr/>
        </p:nvSpPr>
        <p:spPr>
          <a:xfrm>
            <a:off x="251520" y="34290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23" name="Right Arrow 22"/>
          <p:cNvSpPr/>
          <p:nvPr/>
        </p:nvSpPr>
        <p:spPr>
          <a:xfrm>
            <a:off x="5079468" y="52292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24" name="Right Arrow 23"/>
          <p:cNvSpPr/>
          <p:nvPr/>
        </p:nvSpPr>
        <p:spPr>
          <a:xfrm>
            <a:off x="5079468" y="346763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25" name="Heptagon 24"/>
          <p:cNvSpPr/>
          <p:nvPr/>
        </p:nvSpPr>
        <p:spPr>
          <a:xfrm>
            <a:off x="286363"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26" name="Heptagon 25"/>
          <p:cNvSpPr/>
          <p:nvPr/>
        </p:nvSpPr>
        <p:spPr>
          <a:xfrm>
            <a:off x="755576"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27" name="TextBox 26"/>
          <p:cNvSpPr txBox="1"/>
          <p:nvPr/>
        </p:nvSpPr>
        <p:spPr>
          <a:xfrm rot="16200000">
            <a:off x="-231060" y="2373714"/>
            <a:ext cx="1478794" cy="276999"/>
          </a:xfrm>
          <a:prstGeom prst="rect">
            <a:avLst/>
          </a:prstGeom>
          <a:noFill/>
        </p:spPr>
        <p:txBody>
          <a:bodyPr wrap="square" rtlCol="0">
            <a:spAutoFit/>
          </a:bodyPr>
          <a:lstStyle/>
          <a:p>
            <a:pPr fontAlgn="auto">
              <a:spcBef>
                <a:spcPts val="0"/>
              </a:spcBef>
              <a:spcAft>
                <a:spcPts val="0"/>
              </a:spcAft>
            </a:pPr>
            <a:r>
              <a:rPr lang="en-GB" sz="1200" dirty="0" err="1" smtClean="0">
                <a:solidFill>
                  <a:prstClr val="black"/>
                </a:solidFill>
                <a:latin typeface="Trebuchet MS"/>
                <a:ea typeface="+mn-ea"/>
              </a:rPr>
              <a:t>Enqueue</a:t>
            </a:r>
            <a:r>
              <a:rPr lang="en-GB" sz="1200" dirty="0" smtClean="0">
                <a:solidFill>
                  <a:prstClr val="black"/>
                </a:solidFill>
                <a:latin typeface="Trebuchet MS"/>
                <a:ea typeface="+mn-ea"/>
              </a:rPr>
              <a:t> Kernel 1</a:t>
            </a:r>
            <a:endParaRPr lang="en-GB" sz="1200" dirty="0">
              <a:solidFill>
                <a:prstClr val="black"/>
              </a:solidFill>
              <a:latin typeface="Trebuchet MS"/>
              <a:ea typeface="+mn-ea"/>
            </a:endParaRPr>
          </a:p>
        </p:txBody>
      </p:sp>
      <p:sp>
        <p:nvSpPr>
          <p:cNvPr id="28" name="TextBox 27"/>
          <p:cNvSpPr txBox="1"/>
          <p:nvPr/>
        </p:nvSpPr>
        <p:spPr>
          <a:xfrm rot="16200000">
            <a:off x="232204" y="2373713"/>
            <a:ext cx="1478794" cy="276999"/>
          </a:xfrm>
          <a:prstGeom prst="rect">
            <a:avLst/>
          </a:prstGeom>
          <a:noFill/>
        </p:spPr>
        <p:txBody>
          <a:bodyPr wrap="square" rtlCol="0">
            <a:spAutoFit/>
          </a:bodyPr>
          <a:lstStyle/>
          <a:p>
            <a:pPr fontAlgn="auto">
              <a:spcBef>
                <a:spcPts val="0"/>
              </a:spcBef>
              <a:spcAft>
                <a:spcPts val="0"/>
              </a:spcAft>
            </a:pPr>
            <a:r>
              <a:rPr lang="en-GB" sz="1200" dirty="0" err="1" smtClean="0">
                <a:solidFill>
                  <a:prstClr val="black"/>
                </a:solidFill>
                <a:latin typeface="Trebuchet MS"/>
                <a:ea typeface="+mn-ea"/>
              </a:rPr>
              <a:t>Enqueue</a:t>
            </a:r>
            <a:r>
              <a:rPr lang="en-GB" sz="1200" dirty="0" smtClean="0">
                <a:solidFill>
                  <a:prstClr val="black"/>
                </a:solidFill>
                <a:latin typeface="Trebuchet MS"/>
                <a:ea typeface="+mn-ea"/>
              </a:rPr>
              <a:t> Kernel 2</a:t>
            </a:r>
            <a:endParaRPr lang="en-GB" sz="1200" dirty="0">
              <a:solidFill>
                <a:prstClr val="black"/>
              </a:solidFill>
              <a:latin typeface="Trebuchet MS"/>
              <a:ea typeface="+mn-ea"/>
            </a:endParaRPr>
          </a:p>
        </p:txBody>
      </p:sp>
      <p:sp>
        <p:nvSpPr>
          <p:cNvPr id="29" name="TextBox 28"/>
          <p:cNvSpPr txBox="1"/>
          <p:nvPr/>
        </p:nvSpPr>
        <p:spPr>
          <a:xfrm>
            <a:off x="1572780" y="1988840"/>
            <a:ext cx="2351148" cy="1200329"/>
          </a:xfrm>
          <a:prstGeom prst="rect">
            <a:avLst/>
          </a:prstGeom>
          <a:noFill/>
        </p:spPr>
        <p:txBody>
          <a:bodyPr wrap="square" rtlCol="0">
            <a:spAutoFit/>
          </a:bodyPr>
          <a:lstStyle/>
          <a:p>
            <a:pPr fontAlgn="auto">
              <a:spcBef>
                <a:spcPts val="0"/>
              </a:spcBef>
              <a:spcAft>
                <a:spcPts val="0"/>
              </a:spcAft>
            </a:pPr>
            <a:r>
              <a:rPr lang="en-GB" sz="1800" b="1" dirty="0" smtClean="0">
                <a:solidFill>
                  <a:srgbClr val="4F81BD"/>
                </a:solidFill>
                <a:latin typeface="Trebuchet MS"/>
                <a:ea typeface="+mn-ea"/>
              </a:rPr>
              <a:t>Kernel 2 starts before the results from Kernel 1 are ready</a:t>
            </a:r>
            <a:endParaRPr lang="en-GB" sz="1800" b="1" dirty="0">
              <a:solidFill>
                <a:srgbClr val="4F81BD"/>
              </a:solidFill>
              <a:latin typeface="Trebuchet MS"/>
              <a:ea typeface="+mn-ea"/>
            </a:endParaRPr>
          </a:p>
        </p:txBody>
      </p:sp>
      <p:sp>
        <p:nvSpPr>
          <p:cNvPr id="39" name="Rectangle 38"/>
          <p:cNvSpPr/>
          <p:nvPr/>
        </p:nvSpPr>
        <p:spPr>
          <a:xfrm>
            <a:off x="5784490"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800" dirty="0" smtClean="0">
                <a:solidFill>
                  <a:prstClr val="white"/>
                </a:solidFill>
              </a:rPr>
              <a:t>Kernel 1</a:t>
            </a:r>
            <a:endParaRPr lang="en-GB" sz="1800" dirty="0">
              <a:solidFill>
                <a:prstClr val="white"/>
              </a:solidFill>
            </a:endParaRPr>
          </a:p>
        </p:txBody>
      </p:sp>
      <p:sp>
        <p:nvSpPr>
          <p:cNvPr id="40" name="Rectangle 39"/>
          <p:cNvSpPr/>
          <p:nvPr/>
        </p:nvSpPr>
        <p:spPr>
          <a:xfrm>
            <a:off x="7233853" y="407936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800" dirty="0" smtClean="0">
                <a:solidFill>
                  <a:prstClr val="white"/>
                </a:solidFill>
              </a:rPr>
              <a:t>Kernel 2</a:t>
            </a:r>
            <a:endParaRPr lang="en-GB" sz="1800" dirty="0">
              <a:solidFill>
                <a:prstClr val="white"/>
              </a:solidFill>
            </a:endParaRPr>
          </a:p>
        </p:txBody>
      </p:sp>
      <p:sp>
        <p:nvSpPr>
          <p:cNvPr id="41" name="Heptagon 40"/>
          <p:cNvSpPr/>
          <p:nvPr/>
        </p:nvSpPr>
        <p:spPr>
          <a:xfrm>
            <a:off x="5074137"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42" name="Heptagon 41"/>
          <p:cNvSpPr/>
          <p:nvPr/>
        </p:nvSpPr>
        <p:spPr>
          <a:xfrm>
            <a:off x="5543350"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43" name="TextBox 42"/>
          <p:cNvSpPr txBox="1"/>
          <p:nvPr/>
        </p:nvSpPr>
        <p:spPr>
          <a:xfrm rot="16200000">
            <a:off x="4556714" y="2373714"/>
            <a:ext cx="1478794" cy="276999"/>
          </a:xfrm>
          <a:prstGeom prst="rect">
            <a:avLst/>
          </a:prstGeom>
          <a:noFill/>
        </p:spPr>
        <p:txBody>
          <a:bodyPr wrap="square" rtlCol="0">
            <a:spAutoFit/>
          </a:bodyPr>
          <a:lstStyle/>
          <a:p>
            <a:pPr fontAlgn="auto">
              <a:spcBef>
                <a:spcPts val="0"/>
              </a:spcBef>
              <a:spcAft>
                <a:spcPts val="0"/>
              </a:spcAft>
            </a:pPr>
            <a:r>
              <a:rPr lang="en-GB" sz="1200" dirty="0" err="1" smtClean="0">
                <a:solidFill>
                  <a:prstClr val="black"/>
                </a:solidFill>
                <a:latin typeface="Trebuchet MS"/>
                <a:ea typeface="+mn-ea"/>
              </a:rPr>
              <a:t>Enqueue</a:t>
            </a:r>
            <a:r>
              <a:rPr lang="en-GB" sz="1200" dirty="0" smtClean="0">
                <a:solidFill>
                  <a:prstClr val="black"/>
                </a:solidFill>
                <a:latin typeface="Trebuchet MS"/>
                <a:ea typeface="+mn-ea"/>
              </a:rPr>
              <a:t> Kernel 1</a:t>
            </a:r>
            <a:endParaRPr lang="en-GB" sz="1200" dirty="0">
              <a:solidFill>
                <a:prstClr val="black"/>
              </a:solidFill>
              <a:latin typeface="Trebuchet MS"/>
              <a:ea typeface="+mn-ea"/>
            </a:endParaRPr>
          </a:p>
        </p:txBody>
      </p:sp>
      <p:sp>
        <p:nvSpPr>
          <p:cNvPr id="44" name="TextBox 43"/>
          <p:cNvSpPr txBox="1"/>
          <p:nvPr/>
        </p:nvSpPr>
        <p:spPr>
          <a:xfrm rot="16200000">
            <a:off x="5019978" y="2373713"/>
            <a:ext cx="1478794" cy="276999"/>
          </a:xfrm>
          <a:prstGeom prst="rect">
            <a:avLst/>
          </a:prstGeom>
          <a:noFill/>
        </p:spPr>
        <p:txBody>
          <a:bodyPr wrap="square" rtlCol="0">
            <a:spAutoFit/>
          </a:bodyPr>
          <a:lstStyle/>
          <a:p>
            <a:pPr fontAlgn="auto">
              <a:spcBef>
                <a:spcPts val="0"/>
              </a:spcBef>
              <a:spcAft>
                <a:spcPts val="0"/>
              </a:spcAft>
            </a:pPr>
            <a:r>
              <a:rPr lang="en-GB" sz="1200" dirty="0" err="1" smtClean="0">
                <a:solidFill>
                  <a:prstClr val="black"/>
                </a:solidFill>
                <a:latin typeface="Trebuchet MS"/>
                <a:ea typeface="+mn-ea"/>
              </a:rPr>
              <a:t>Enqueue</a:t>
            </a:r>
            <a:r>
              <a:rPr lang="en-GB" sz="1200" dirty="0" smtClean="0">
                <a:solidFill>
                  <a:prstClr val="black"/>
                </a:solidFill>
                <a:latin typeface="Trebuchet MS"/>
                <a:ea typeface="+mn-ea"/>
              </a:rPr>
              <a:t> Kernel 2</a:t>
            </a:r>
            <a:endParaRPr lang="en-GB" sz="1200" dirty="0">
              <a:solidFill>
                <a:prstClr val="black"/>
              </a:solidFill>
              <a:latin typeface="Trebuchet MS"/>
              <a:ea typeface="+mn-ea"/>
            </a:endParaRPr>
          </a:p>
        </p:txBody>
      </p:sp>
      <p:sp>
        <p:nvSpPr>
          <p:cNvPr id="45" name="TextBox 44"/>
          <p:cNvSpPr txBox="1"/>
          <p:nvPr/>
        </p:nvSpPr>
        <p:spPr>
          <a:xfrm>
            <a:off x="6360554" y="1988840"/>
            <a:ext cx="2351148" cy="1477328"/>
          </a:xfrm>
          <a:prstGeom prst="rect">
            <a:avLst/>
          </a:prstGeom>
          <a:noFill/>
        </p:spPr>
        <p:txBody>
          <a:bodyPr wrap="square" rtlCol="0">
            <a:spAutoFit/>
          </a:bodyPr>
          <a:lstStyle/>
          <a:p>
            <a:pPr fontAlgn="auto">
              <a:spcBef>
                <a:spcPts val="0"/>
              </a:spcBef>
              <a:spcAft>
                <a:spcPts val="0"/>
              </a:spcAft>
            </a:pPr>
            <a:r>
              <a:rPr lang="en-GB" sz="1800" b="1" dirty="0" smtClean="0">
                <a:solidFill>
                  <a:srgbClr val="4F81BD"/>
                </a:solidFill>
                <a:latin typeface="Trebuchet MS"/>
                <a:ea typeface="+mn-ea"/>
              </a:rPr>
              <a:t>Kernel 2 waits for an event from Kernel 1 and does not start until the results are ready</a:t>
            </a:r>
            <a:endParaRPr lang="en-GB" sz="1800" b="1" dirty="0">
              <a:solidFill>
                <a:srgbClr val="4F81BD"/>
              </a:solidFill>
              <a:latin typeface="Trebuchet MS"/>
              <a:ea typeface="+mn-ea"/>
            </a:endParaRPr>
          </a:p>
        </p:txBody>
      </p:sp>
      <p:cxnSp>
        <p:nvCxnSpPr>
          <p:cNvPr id="47" name="Straight Arrow Connector 46"/>
          <p:cNvCxnSpPr/>
          <p:nvPr/>
        </p:nvCxnSpPr>
        <p:spPr>
          <a:xfrm flipV="1">
            <a:off x="6936618" y="3683659"/>
            <a:ext cx="0" cy="240963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0" idx="1"/>
          </p:cNvCxnSpPr>
          <p:nvPr/>
        </p:nvCxnSpPr>
        <p:spPr>
          <a:xfrm>
            <a:off x="6936618" y="3683659"/>
            <a:ext cx="297235" cy="611726"/>
          </a:xfrm>
          <a:prstGeom prst="straightConnector1">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1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700"/>
                                  </p:stCondLst>
                                  <p:childTnLst>
                                    <p:set>
                                      <p:cBhvr>
                                        <p:cTn id="8" dur="1" fill="hold">
                                          <p:stCondLst>
                                            <p:cond delay="0"/>
                                          </p:stCondLst>
                                        </p:cTn>
                                        <p:tgtEl>
                                          <p:spTgt spid="28"/>
                                        </p:tgtEl>
                                        <p:attrNameLst>
                                          <p:attrName>style.visibility</p:attrName>
                                        </p:attrNameLst>
                                      </p:cBhvr>
                                      <p:to>
                                        <p:strVal val="visible"/>
                                      </p:to>
                                    </p:set>
                                  </p:childTnLst>
                                </p:cTn>
                              </p:par>
                              <p:par>
                                <p:cTn id="9" presetID="10" presetClass="entr" presetSubtype="0" fill="hold" grpId="0" nodeType="withEffect">
                                  <p:stCondLst>
                                    <p:cond delay="8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2" presetClass="entr" presetSubtype="8" fill="hold" grpId="0" nodeType="withEffect">
                                  <p:stCondLst>
                                    <p:cond delay="14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700"/>
                                  </p:stCondLst>
                                  <p:childTnLst>
                                    <p:set>
                                      <p:cBhvr>
                                        <p:cTn id="30" dur="1" fill="hold">
                                          <p:stCondLst>
                                            <p:cond delay="0"/>
                                          </p:stCondLst>
                                        </p:cTn>
                                        <p:tgtEl>
                                          <p:spTgt spid="44"/>
                                        </p:tgtEl>
                                        <p:attrNameLst>
                                          <p:attrName>style.visibility</p:attrName>
                                        </p:attrNameLst>
                                      </p:cBhvr>
                                      <p:to>
                                        <p:strVal val="visible"/>
                                      </p:to>
                                    </p:set>
                                  </p:childTnLst>
                                </p:cTn>
                              </p:par>
                              <p:par>
                                <p:cTn id="31" presetID="10" presetClass="entr" presetSubtype="0" fill="hold" grpId="0" nodeType="withEffect">
                                  <p:stCondLst>
                                    <p:cond delay="8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1000"/>
                                        <p:tgtEl>
                                          <p:spTgt spid="4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22" presetClass="entr" presetSubtype="8" fill="hold" grpId="0" nodeType="withEffect">
                                  <p:stCondLst>
                                    <p:cond delay="90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1000"/>
                                        <p:tgtEl>
                                          <p:spTgt spid="39"/>
                                        </p:tgtEl>
                                      </p:cBhvr>
                                    </p:animEffect>
                                  </p:childTnLst>
                                </p:cTn>
                              </p:par>
                              <p:par>
                                <p:cTn id="43" presetID="1" presetClass="entr" presetSubtype="0" fill="hold" nodeType="withEffect">
                                  <p:stCondLst>
                                    <p:cond delay="190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190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6" grpId="0" animBg="1"/>
      <p:bldP spid="27" grpId="0"/>
      <p:bldP spid="28" grpId="0"/>
      <p:bldP spid="29" grpId="0"/>
      <p:bldP spid="39" grpId="0" animBg="1"/>
      <p:bldP spid="40" grpId="0" animBg="1"/>
      <p:bldP spid="41" grpId="0" animBg="1"/>
      <p:bldP spid="42" grpId="0" animBg="1"/>
      <p:bldP spid="43" grpId="0"/>
      <p:bldP spid="44" grpId="0"/>
      <p:bldP spid="4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normAutofit fontScale="90000"/>
          </a:bodyPr>
          <a:lstStyle/>
          <a:p>
            <a:r>
              <a:rPr lang="en-GB" dirty="0" smtClean="0"/>
              <a:t>Why Events? Won’t a barrier do?</a:t>
            </a:r>
            <a:endParaRPr lang="en-GB" dirty="0"/>
          </a:p>
        </p:txBody>
      </p:sp>
      <p:sp>
        <p:nvSpPr>
          <p:cNvPr id="5" name="Content Placeholder 4"/>
          <p:cNvSpPr>
            <a:spLocks noGrp="1"/>
          </p:cNvSpPr>
          <p:nvPr>
            <p:ph sz="half" idx="1"/>
          </p:nvPr>
        </p:nvSpPr>
        <p:spPr>
          <a:xfrm>
            <a:off x="-36512" y="908720"/>
            <a:ext cx="5965793" cy="5760640"/>
          </a:xfrm>
        </p:spPr>
        <p:txBody>
          <a:bodyPr>
            <a:normAutofit fontScale="92500" lnSpcReduction="20000"/>
          </a:bodyPr>
          <a:lstStyle/>
          <a:p>
            <a:r>
              <a:rPr lang="en-GB" dirty="0" smtClean="0"/>
              <a:t>A barrier defines a synchronization point … commands following a barrier wait to execute until all prior </a:t>
            </a:r>
            <a:r>
              <a:rPr lang="en-GB" dirty="0" err="1" smtClean="0"/>
              <a:t>enqueued</a:t>
            </a:r>
            <a:r>
              <a:rPr lang="en-GB" dirty="0" smtClean="0"/>
              <a:t> commands complete</a:t>
            </a:r>
          </a:p>
          <a:p>
            <a:pPr marL="457200" lvl="1" indent="0">
              <a:buNone/>
            </a:pPr>
            <a:r>
              <a:rPr lang="en-GB" sz="1900" b="1" dirty="0" err="1" smtClean="0">
                <a:solidFill>
                  <a:schemeClr val="accent3"/>
                </a:solidFill>
                <a:latin typeface="Courier"/>
              </a:rPr>
              <a:t>cl_int</a:t>
            </a:r>
            <a:r>
              <a:rPr lang="en-GB" sz="1900" b="1" dirty="0" smtClean="0">
                <a:latin typeface="Courier"/>
              </a:rPr>
              <a:t> </a:t>
            </a:r>
            <a:r>
              <a:rPr lang="en-GB" sz="1900" b="1" dirty="0" err="1" smtClean="0">
                <a:solidFill>
                  <a:schemeClr val="tx2">
                    <a:lumMod val="75000"/>
                  </a:schemeClr>
                </a:solidFill>
                <a:latin typeface="Courier"/>
              </a:rPr>
              <a:t>clEnqueueBarrier</a:t>
            </a:r>
            <a:r>
              <a:rPr lang="en-GB" sz="1900" b="1" dirty="0" smtClean="0">
                <a:latin typeface="Courier"/>
              </a:rPr>
              <a:t>(</a:t>
            </a:r>
            <a:r>
              <a:rPr lang="en-GB" sz="1900" b="1" dirty="0" err="1" smtClean="0">
                <a:solidFill>
                  <a:schemeClr val="accent3"/>
                </a:solidFill>
                <a:latin typeface="Courier"/>
              </a:rPr>
              <a:t>cl_command_queue</a:t>
            </a:r>
            <a:r>
              <a:rPr lang="en-GB" sz="1900" b="1" dirty="0" smtClean="0">
                <a:latin typeface="Courier"/>
              </a:rPr>
              <a:t> queue)</a:t>
            </a:r>
          </a:p>
          <a:p>
            <a:pPr marL="514350" indent="-457200"/>
            <a:r>
              <a:rPr lang="en-GB" dirty="0" smtClean="0"/>
              <a:t>Events provide </a:t>
            </a:r>
            <a:r>
              <a:rPr lang="en-GB" dirty="0" smtClean="0">
                <a:solidFill>
                  <a:schemeClr val="accent1"/>
                </a:solidFill>
              </a:rPr>
              <a:t>fine grained control </a:t>
            </a:r>
            <a:r>
              <a:rPr lang="en-GB" dirty="0" smtClean="0"/>
              <a:t>… this can really matter with an out-of-order queue.</a:t>
            </a:r>
          </a:p>
          <a:p>
            <a:pPr marL="514350" indent="-457200"/>
            <a:r>
              <a:rPr lang="en-GB" dirty="0" smtClean="0"/>
              <a:t>Events work between commands in the </a:t>
            </a:r>
            <a:r>
              <a:rPr lang="en-GB" dirty="0" smtClean="0">
                <a:solidFill>
                  <a:schemeClr val="accent1"/>
                </a:solidFill>
              </a:rPr>
              <a:t>different queues </a:t>
            </a:r>
            <a:r>
              <a:rPr lang="en-GB" dirty="0" smtClean="0"/>
              <a:t>… as long as they </a:t>
            </a:r>
            <a:r>
              <a:rPr lang="en-GB" dirty="0" smtClean="0">
                <a:solidFill>
                  <a:schemeClr val="accent2"/>
                </a:solidFill>
              </a:rPr>
              <a:t>share a context</a:t>
            </a:r>
          </a:p>
          <a:p>
            <a:pPr marL="514350" indent="-457200"/>
            <a:r>
              <a:rPr lang="en-GB" dirty="0" smtClean="0"/>
              <a:t>Events convey more information than a barrier … provide info on state of a command, not just whether it’s complete or not.</a:t>
            </a:r>
            <a:endParaRPr lang="en-GB" dirty="0"/>
          </a:p>
        </p:txBody>
      </p:sp>
      <p:grpSp>
        <p:nvGrpSpPr>
          <p:cNvPr id="16" name="Group 15"/>
          <p:cNvGrpSpPr>
            <a:grpSpLocks/>
          </p:cNvGrpSpPr>
          <p:nvPr/>
        </p:nvGrpSpPr>
        <p:grpSpPr bwMode="auto">
          <a:xfrm>
            <a:off x="5899511" y="2852936"/>
            <a:ext cx="3208993" cy="3957277"/>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600" b="1" kern="0" dirty="0">
                  <a:solidFill>
                    <a:srgbClr val="003434"/>
                  </a:solidFill>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600" b="1" kern="0" dirty="0">
                  <a:solidFill>
                    <a:srgbClr val="003434"/>
                  </a:solidFill>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645"/>
              <a:ext cx="465" cy="177"/>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800" b="1" kern="0" dirty="0">
                  <a:solidFill>
                    <a:prstClr val="black"/>
                  </a:solidFill>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 </a:t>
              </a:r>
            </a:p>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 </a:t>
              </a:r>
            </a:p>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CPU</a:t>
              </a:r>
            </a:p>
          </p:txBody>
        </p:sp>
      </p:grpSp>
      <p:sp>
        <p:nvSpPr>
          <p:cNvPr id="2" name="Rectangle 1"/>
          <p:cNvSpPr/>
          <p:nvPr/>
        </p:nvSpPr>
        <p:spPr>
          <a:xfrm>
            <a:off x="6394557" y="5301208"/>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14" name="Rectangle 13"/>
          <p:cNvSpPr/>
          <p:nvPr/>
        </p:nvSpPr>
        <p:spPr>
          <a:xfrm>
            <a:off x="8032778" y="5611906"/>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 idx="3"/>
            <a:endCxn id="14" idx="1"/>
          </p:cNvCxnSpPr>
          <p:nvPr/>
        </p:nvCxnSpPr>
        <p:spPr>
          <a:xfrm>
            <a:off x="6948264" y="5366910"/>
            <a:ext cx="1084514" cy="310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9"/>
          <p:cNvSpPr>
            <a:spLocks/>
          </p:cNvSpPr>
          <p:nvPr/>
        </p:nvSpPr>
        <p:spPr bwMode="auto">
          <a:xfrm>
            <a:off x="7057296" y="4996244"/>
            <a:ext cx="897283" cy="326392"/>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800" b="1" kern="0" dirty="0" smtClean="0">
                <a:solidFill>
                  <a:prstClr val="black"/>
                </a:solidFill>
                <a:latin typeface="Arial Narrow" pitchFamily="34" charset="0"/>
                <a:ea typeface="ヒラギノ角ゴ ProN W3" charset="-128"/>
                <a:cs typeface="Arial"/>
                <a:sym typeface="Myriad Set Semibold" charset="0"/>
              </a:rPr>
              <a:t>Event</a:t>
            </a:r>
            <a:endParaRPr lang="en-US" sz="1800" b="1" kern="0" dirty="0">
              <a:solidFill>
                <a:prstClr val="black"/>
              </a:solidFill>
              <a:latin typeface="Arial Narrow" pitchFamily="34" charset="0"/>
              <a:ea typeface="ヒラギノ角ゴ ProN W3" charset="-128"/>
              <a:cs typeface="Arial"/>
              <a:sym typeface="Myriad Set Semibold" charset="0"/>
            </a:endParaRPr>
          </a:p>
        </p:txBody>
      </p:sp>
    </p:spTree>
    <p:extLst>
      <p:ext uri="{BB962C8B-B14F-4D97-AF65-F5344CB8AC3E}">
        <p14:creationId xmlns:p14="http://schemas.microsoft.com/office/powerpoint/2010/main" val="373670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vector addition</a:t>
            </a:r>
            <a:endParaRPr lang="en-GB" dirty="0"/>
          </a:p>
        </p:txBody>
      </p:sp>
      <p:sp>
        <p:nvSpPr>
          <p:cNvPr id="3" name="Content Placeholder 2"/>
          <p:cNvSpPr>
            <a:spLocks noGrp="1"/>
          </p:cNvSpPr>
          <p:nvPr>
            <p:ph idx="1"/>
          </p:nvPr>
        </p:nvSpPr>
        <p:spPr>
          <a:xfrm>
            <a:off x="107504" y="1600200"/>
            <a:ext cx="8856984" cy="5141168"/>
          </a:xfrm>
        </p:spPr>
        <p:txBody>
          <a:bodyPr>
            <a:normAutofit/>
          </a:bodyPr>
          <a:lstStyle/>
          <a:p>
            <a:r>
              <a:rPr lang="en-GB" dirty="0" smtClean="0"/>
              <a:t>The “hello world” program of data parallel programming is a program to add two vectors</a:t>
            </a:r>
          </a:p>
          <a:p>
            <a:pPr marL="0" indent="0">
              <a:buNone/>
            </a:pPr>
            <a:r>
              <a:rPr lang="en-GB" dirty="0" smtClean="0"/>
              <a:t>	</a:t>
            </a:r>
          </a:p>
          <a:p>
            <a:pPr marL="0" indent="0" algn="ctr">
              <a:buNone/>
            </a:pPr>
            <a:r>
              <a:rPr lang="en-GB" b="1" dirty="0" smtClean="0">
                <a:solidFill>
                  <a:srgbClr val="586826"/>
                </a:solidFill>
                <a:latin typeface="Courier"/>
              </a:rPr>
              <a:t>C[</a:t>
            </a:r>
            <a:r>
              <a:rPr lang="en-GB" b="1" dirty="0" err="1" smtClean="0">
                <a:solidFill>
                  <a:srgbClr val="586826"/>
                </a:solidFill>
                <a:latin typeface="Courier"/>
              </a:rPr>
              <a:t>i</a:t>
            </a:r>
            <a:r>
              <a:rPr lang="en-GB" b="1" dirty="0" smtClean="0">
                <a:solidFill>
                  <a:srgbClr val="586826"/>
                </a:solidFill>
                <a:latin typeface="Courier"/>
              </a:rPr>
              <a:t>] = A[</a:t>
            </a:r>
            <a:r>
              <a:rPr lang="en-GB" b="1" dirty="0" err="1" smtClean="0">
                <a:solidFill>
                  <a:srgbClr val="586826"/>
                </a:solidFill>
                <a:latin typeface="Courier"/>
              </a:rPr>
              <a:t>i</a:t>
            </a:r>
            <a:r>
              <a:rPr lang="en-GB" b="1" dirty="0" smtClean="0">
                <a:solidFill>
                  <a:srgbClr val="586826"/>
                </a:solidFill>
                <a:latin typeface="Courier"/>
              </a:rPr>
              <a:t>] + B[</a:t>
            </a:r>
            <a:r>
              <a:rPr lang="en-GB" b="1" dirty="0" err="1" smtClean="0">
                <a:solidFill>
                  <a:srgbClr val="586826"/>
                </a:solidFill>
                <a:latin typeface="Courier"/>
              </a:rPr>
              <a:t>i</a:t>
            </a:r>
            <a:r>
              <a:rPr lang="en-GB" b="1" dirty="0" smtClean="0">
                <a:solidFill>
                  <a:srgbClr val="586826"/>
                </a:solidFill>
                <a:latin typeface="Courier"/>
              </a:rPr>
              <a:t>] for </a:t>
            </a:r>
            <a:r>
              <a:rPr lang="en-GB" b="1" dirty="0" err="1" smtClean="0">
                <a:solidFill>
                  <a:srgbClr val="586826"/>
                </a:solidFill>
                <a:latin typeface="Courier"/>
              </a:rPr>
              <a:t>i</a:t>
            </a:r>
            <a:r>
              <a:rPr lang="en-GB" b="1" dirty="0" smtClean="0">
                <a:solidFill>
                  <a:srgbClr val="586826"/>
                </a:solidFill>
                <a:latin typeface="Courier"/>
              </a:rPr>
              <a:t>=0 to N-1</a:t>
            </a:r>
          </a:p>
          <a:p>
            <a:endParaRPr lang="en-GB" dirty="0" smtClean="0"/>
          </a:p>
          <a:p>
            <a:r>
              <a:rPr lang="en-GB" dirty="0" smtClean="0"/>
              <a:t>For the OpenCL solution, there are two parts</a:t>
            </a:r>
          </a:p>
          <a:p>
            <a:pPr lvl="1"/>
            <a:r>
              <a:rPr lang="en-GB" dirty="0" smtClean="0"/>
              <a:t>Kernel code</a:t>
            </a:r>
          </a:p>
          <a:p>
            <a:pPr lvl="1"/>
            <a:r>
              <a:rPr lang="en-GB" dirty="0" smtClean="0"/>
              <a:t>Host code</a:t>
            </a:r>
            <a:endParaRPr lang="en-GB" dirty="0"/>
          </a:p>
        </p:txBody>
      </p:sp>
    </p:spTree>
    <p:extLst>
      <p:ext uri="{BB962C8B-B14F-4D97-AF65-F5344CB8AC3E}">
        <p14:creationId xmlns:p14="http://schemas.microsoft.com/office/powerpoint/2010/main" val="307153811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88665" y="982982"/>
            <a:ext cx="3667125" cy="5840730"/>
          </a:xfrm>
          <a:prstGeom prst="downArrow">
            <a:avLst/>
          </a:prstGeom>
          <a:solidFill>
            <a:srgbClr val="CDE9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9000"/>
              </a:lnSpc>
            </a:pPr>
            <a:endParaRPr lang="en-US" sz="1500">
              <a:solidFill>
                <a:srgbClr val="FFFFFF"/>
              </a:solidFill>
              <a:latin typeface="Courier"/>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a:t>
            </a:r>
            <a:r>
              <a:rPr lang="en-GB" sz="2400" dirty="0" err="1" smtClean="0"/>
              <a:t>clEnqueueBarrier</a:t>
            </a:r>
            <a:r>
              <a:rPr lang="en-GB" sz="2400" dirty="0" smtClean="0"/>
              <a:t> doesn’t work</a:t>
            </a:r>
            <a:endParaRPr lang="en-GB" sz="2400" dirty="0"/>
          </a:p>
        </p:txBody>
      </p:sp>
      <p:sp>
        <p:nvSpPr>
          <p:cNvPr id="11" name="Down Arrow 10"/>
          <p:cNvSpPr/>
          <p:nvPr/>
        </p:nvSpPr>
        <p:spPr>
          <a:xfrm>
            <a:off x="5076056" y="874396"/>
            <a:ext cx="3667125" cy="5840730"/>
          </a:xfrm>
          <a:prstGeom prst="downArrow">
            <a:avLst/>
          </a:prstGeom>
          <a:solidFill>
            <a:srgbClr val="CDE9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9000"/>
              </a:lnSpc>
            </a:pPr>
            <a:endParaRPr lang="en-US" sz="1500">
              <a:solidFill>
                <a:srgbClr val="FFFFFF"/>
              </a:solidFill>
              <a:latin typeface="Courier"/>
              <a:sym typeface="Myriad Set Text" charset="0"/>
            </a:endParaRPr>
          </a:p>
        </p:txBody>
      </p:sp>
      <p:sp>
        <p:nvSpPr>
          <p:cNvPr id="12" name="TextBox 11"/>
          <p:cNvSpPr txBox="1"/>
          <p:nvPr/>
        </p:nvSpPr>
        <p:spPr>
          <a:xfrm>
            <a:off x="5923207" y="1325835"/>
            <a:ext cx="2033169" cy="1463734"/>
          </a:xfrm>
          <a:prstGeom prst="rect">
            <a:avLst/>
          </a:prstGeom>
          <a:noFill/>
        </p:spPr>
        <p:txBody>
          <a:bodyPr wrap="square" rtlCol="0">
            <a:spAutoFit/>
          </a:bodyPr>
          <a:lstStyle/>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p:txBody>
      </p:sp>
      <p:sp>
        <p:nvSpPr>
          <p:cNvPr id="13" name="TextBox 12"/>
          <p:cNvSpPr txBox="1"/>
          <p:nvPr/>
        </p:nvSpPr>
        <p:spPr>
          <a:xfrm>
            <a:off x="5941704" y="4060425"/>
            <a:ext cx="2014672" cy="1463734"/>
          </a:xfrm>
          <a:prstGeom prst="rect">
            <a:avLst/>
          </a:prstGeom>
          <a:noFill/>
        </p:spPr>
        <p:txBody>
          <a:bodyPr wrap="square" rtlCol="0">
            <a:spAutoFit/>
          </a:bodyPr>
          <a:lstStyle/>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 </a:t>
            </a: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pPr fontAlgn="auto">
              <a:spcBef>
                <a:spcPts val="0"/>
              </a:spcBef>
              <a:spcAft>
                <a:spcPts val="0"/>
              </a:spcAft>
            </a:pPr>
            <a:r>
              <a:rPr lang="en-GB" sz="1800" dirty="0" smtClean="0">
                <a:solidFill>
                  <a:prstClr val="black"/>
                </a:solidFill>
                <a:latin typeface="Trebuchet MS"/>
                <a:ea typeface="+mn-ea"/>
              </a:rPr>
              <a:t>1</a:t>
            </a:r>
            <a:r>
              <a:rPr lang="en-GB" sz="1800" baseline="30000" dirty="0" smtClean="0">
                <a:solidFill>
                  <a:prstClr val="black"/>
                </a:solidFill>
                <a:latin typeface="Trebuchet MS"/>
                <a:ea typeface="+mn-ea"/>
              </a:rPr>
              <a:t>st</a:t>
            </a:r>
            <a:r>
              <a:rPr lang="en-GB" sz="1800" dirty="0" smtClean="0">
                <a:solidFill>
                  <a:prstClr val="black"/>
                </a:solidFill>
                <a:latin typeface="Trebuchet MS"/>
                <a:ea typeface="+mn-ea"/>
              </a:rPr>
              <a:t> Command Queue</a:t>
            </a:r>
            <a:endParaRPr lang="en-GB" sz="1800" dirty="0">
              <a:solidFill>
                <a:prstClr val="black"/>
              </a:solidFill>
              <a:latin typeface="Trebuchet MS"/>
              <a:ea typeface="+mn-ea"/>
            </a:endParaRPr>
          </a:p>
        </p:txBody>
      </p:sp>
      <p:sp>
        <p:nvSpPr>
          <p:cNvPr id="15" name="TextBox 14"/>
          <p:cNvSpPr txBox="1"/>
          <p:nvPr/>
        </p:nvSpPr>
        <p:spPr>
          <a:xfrm>
            <a:off x="5783348" y="505064"/>
            <a:ext cx="2297424" cy="369332"/>
          </a:xfrm>
          <a:prstGeom prst="rect">
            <a:avLst/>
          </a:prstGeom>
          <a:noFill/>
        </p:spPr>
        <p:txBody>
          <a:bodyPr wrap="none" rtlCol="0">
            <a:spAutoFit/>
          </a:bodyPr>
          <a:lstStyle/>
          <a:p>
            <a:pPr fontAlgn="auto">
              <a:spcBef>
                <a:spcPts val="0"/>
              </a:spcBef>
              <a:spcAft>
                <a:spcPts val="0"/>
              </a:spcAft>
            </a:pPr>
            <a:r>
              <a:rPr lang="en-GB" sz="1800" dirty="0" smtClean="0">
                <a:solidFill>
                  <a:prstClr val="black"/>
                </a:solidFill>
                <a:latin typeface="Trebuchet MS"/>
                <a:ea typeface="+mn-ea"/>
              </a:rPr>
              <a:t>2</a:t>
            </a:r>
            <a:r>
              <a:rPr lang="en-GB" sz="1800" baseline="30000" dirty="0" smtClean="0">
                <a:solidFill>
                  <a:prstClr val="black"/>
                </a:solidFill>
                <a:latin typeface="Trebuchet MS"/>
                <a:ea typeface="+mn-ea"/>
              </a:rPr>
              <a:t>nd</a:t>
            </a:r>
            <a:r>
              <a:rPr lang="en-GB" sz="1800" dirty="0" smtClean="0">
                <a:solidFill>
                  <a:prstClr val="black"/>
                </a:solidFill>
                <a:latin typeface="Trebuchet MS"/>
                <a:ea typeface="+mn-ea"/>
              </a:rPr>
              <a:t> Command Queue</a:t>
            </a:r>
            <a:endParaRPr lang="en-GB" sz="1800" dirty="0">
              <a:solidFill>
                <a:prstClr val="black"/>
              </a:solidFill>
              <a:latin typeface="Trebuchet MS"/>
              <a:ea typeface="+mn-ea"/>
            </a:endParaRPr>
          </a:p>
        </p:txBody>
      </p:sp>
      <p:sp>
        <p:nvSpPr>
          <p:cNvPr id="16" name="Oval 15"/>
          <p:cNvSpPr/>
          <p:nvPr/>
        </p:nvSpPr>
        <p:spPr>
          <a:xfrm>
            <a:off x="641065" y="3154683"/>
            <a:ext cx="7362825" cy="720090"/>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9000"/>
              </a:lnSpc>
            </a:pPr>
            <a:endParaRPr lang="en-US" sz="1500">
              <a:solidFill>
                <a:srgbClr val="FFFFFF"/>
              </a:solidFill>
              <a:sym typeface="Myriad Set Text" charset="0"/>
            </a:endParaRPr>
          </a:p>
        </p:txBody>
      </p:sp>
      <p:sp>
        <p:nvSpPr>
          <p:cNvPr id="17" name="TextBox 16"/>
          <p:cNvSpPr txBox="1"/>
          <p:nvPr/>
        </p:nvSpPr>
        <p:spPr>
          <a:xfrm>
            <a:off x="1460215" y="3337563"/>
            <a:ext cx="2047875" cy="275460"/>
          </a:xfrm>
          <a:prstGeom prst="rect">
            <a:avLst/>
          </a:prstGeom>
          <a:noFill/>
        </p:spPr>
        <p:txBody>
          <a:bodyPr wrap="square" rtlCol="0">
            <a:spAutoFit/>
          </a:bodyPr>
          <a:lstStyle/>
          <a:p>
            <a:pPr>
              <a:lnSpc>
                <a:spcPct val="99000"/>
              </a:lnSpc>
            </a:pPr>
            <a:r>
              <a:rPr lang="en-US" sz="1200" dirty="0" err="1">
                <a:solidFill>
                  <a:prstClr val="black"/>
                </a:solidFill>
                <a:latin typeface="Courier"/>
                <a:ea typeface="+mn-ea"/>
                <a:sym typeface="Myriad Set Text" charset="0"/>
              </a:rPr>
              <a:t>clEnqueueBarrier</a:t>
            </a:r>
            <a:r>
              <a:rPr lang="en-US" sz="1200" dirty="0">
                <a:solidFill>
                  <a:prstClr val="black"/>
                </a:solidFill>
                <a:latin typeface="Courier"/>
                <a:ea typeface="+mn-ea"/>
                <a:sym typeface="Myriad Set Text" charset="0"/>
              </a:rPr>
              <a:t>()</a:t>
            </a:r>
          </a:p>
        </p:txBody>
      </p:sp>
      <p:sp>
        <p:nvSpPr>
          <p:cNvPr id="18" name="TextBox 17"/>
          <p:cNvSpPr txBox="1"/>
          <p:nvPr/>
        </p:nvSpPr>
        <p:spPr>
          <a:xfrm>
            <a:off x="6034497" y="3337563"/>
            <a:ext cx="1849871" cy="275460"/>
          </a:xfrm>
          <a:prstGeom prst="rect">
            <a:avLst/>
          </a:prstGeom>
          <a:noFill/>
        </p:spPr>
        <p:txBody>
          <a:bodyPr wrap="square" rtlCol="0">
            <a:spAutoFit/>
          </a:bodyPr>
          <a:lstStyle/>
          <a:p>
            <a:pPr>
              <a:lnSpc>
                <a:spcPct val="99000"/>
              </a:lnSpc>
            </a:pPr>
            <a:r>
              <a:rPr lang="en-US" sz="1200" dirty="0" err="1">
                <a:solidFill>
                  <a:prstClr val="black"/>
                </a:solidFill>
                <a:latin typeface="Courier"/>
                <a:ea typeface="+mn-ea"/>
                <a:sym typeface="Myriad Set Text" charset="0"/>
              </a:rPr>
              <a:t>clEnqueueBarrier</a:t>
            </a:r>
            <a:r>
              <a:rPr lang="en-US" sz="1200" dirty="0">
                <a:solidFill>
                  <a:prstClr val="black"/>
                </a:solidFill>
                <a:latin typeface="Courier"/>
                <a:ea typeface="+mn-ea"/>
                <a:sym typeface="Myriad Set Text" charset="0"/>
              </a:rPr>
              <a:t>()</a:t>
            </a:r>
          </a:p>
        </p:txBody>
      </p:sp>
      <p:cxnSp>
        <p:nvCxnSpPr>
          <p:cNvPr id="19" name="Straight Connector 18"/>
          <p:cNvCxnSpPr/>
          <p:nvPr/>
        </p:nvCxnSpPr>
        <p:spPr>
          <a:xfrm rot="5400000" flipH="1" flipV="1">
            <a:off x="3310919" y="3001331"/>
            <a:ext cx="1965960" cy="92392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V="1">
            <a:off x="3294728" y="2971802"/>
            <a:ext cx="2036446" cy="981077"/>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69758" y="1325834"/>
            <a:ext cx="2033169" cy="1463734"/>
          </a:xfrm>
          <a:prstGeom prst="rect">
            <a:avLst/>
          </a:prstGeom>
          <a:noFill/>
        </p:spPr>
        <p:txBody>
          <a:bodyPr wrap="square" rtlCol="0">
            <a:spAutoFit/>
          </a:bodyPr>
          <a:lstStyle/>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p:txBody>
      </p:sp>
      <p:sp>
        <p:nvSpPr>
          <p:cNvPr id="22" name="TextBox 21"/>
          <p:cNvSpPr txBox="1"/>
          <p:nvPr/>
        </p:nvSpPr>
        <p:spPr>
          <a:xfrm>
            <a:off x="1388255" y="4060424"/>
            <a:ext cx="2031617" cy="1463734"/>
          </a:xfrm>
          <a:prstGeom prst="rect">
            <a:avLst/>
          </a:prstGeom>
          <a:noFill/>
        </p:spPr>
        <p:txBody>
          <a:bodyPr wrap="square" rtlCol="0">
            <a:spAutoFit/>
          </a:bodyPr>
          <a:lstStyle/>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 </a:t>
            </a: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p:txBody>
      </p:sp>
    </p:spTree>
    <p:extLst>
      <p:ext uri="{BB962C8B-B14F-4D97-AF65-F5344CB8AC3E}">
        <p14:creationId xmlns:p14="http://schemas.microsoft.com/office/powerpoint/2010/main" val="178948927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93948" y="982982"/>
            <a:ext cx="3667125" cy="5840730"/>
          </a:xfrm>
          <a:prstGeom prst="downArrow">
            <a:avLst/>
          </a:prstGeom>
          <a:solidFill>
            <a:srgbClr val="CDE9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9000"/>
              </a:lnSpc>
            </a:pPr>
            <a:endParaRPr lang="en-US" sz="1500">
              <a:solidFill>
                <a:srgbClr val="FFFFFF"/>
              </a:solidFill>
              <a:latin typeface="Courier"/>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this works!</a:t>
            </a:r>
            <a:endParaRPr lang="en-GB" sz="2400" dirty="0"/>
          </a:p>
        </p:txBody>
      </p:sp>
      <p:sp>
        <p:nvSpPr>
          <p:cNvPr id="11" name="Down Arrow 10"/>
          <p:cNvSpPr/>
          <p:nvPr/>
        </p:nvSpPr>
        <p:spPr>
          <a:xfrm>
            <a:off x="5081339" y="874396"/>
            <a:ext cx="3667125" cy="5840730"/>
          </a:xfrm>
          <a:prstGeom prst="downArrow">
            <a:avLst/>
          </a:prstGeom>
          <a:solidFill>
            <a:srgbClr val="CDE9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9000"/>
              </a:lnSpc>
            </a:pPr>
            <a:endParaRPr lang="en-US" sz="1500">
              <a:solidFill>
                <a:srgbClr val="FFFFFF"/>
              </a:solidFill>
              <a:latin typeface="Courier"/>
              <a:sym typeface="Myriad Set Text" charset="0"/>
            </a:endParaRPr>
          </a:p>
        </p:txBody>
      </p:sp>
      <p:sp>
        <p:nvSpPr>
          <p:cNvPr id="12" name="TextBox 11"/>
          <p:cNvSpPr txBox="1"/>
          <p:nvPr/>
        </p:nvSpPr>
        <p:spPr>
          <a:xfrm>
            <a:off x="5939795" y="1325835"/>
            <a:ext cx="2033169" cy="1463734"/>
          </a:xfrm>
          <a:prstGeom prst="rect">
            <a:avLst/>
          </a:prstGeom>
          <a:noFill/>
        </p:spPr>
        <p:txBody>
          <a:bodyPr wrap="square" rtlCol="0">
            <a:spAutoFit/>
          </a:bodyPr>
          <a:lstStyle/>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p:txBody>
      </p:sp>
      <p:sp>
        <p:nvSpPr>
          <p:cNvPr id="13" name="TextBox 12"/>
          <p:cNvSpPr txBox="1"/>
          <p:nvPr/>
        </p:nvSpPr>
        <p:spPr>
          <a:xfrm>
            <a:off x="5913994" y="4060425"/>
            <a:ext cx="2042382" cy="1463734"/>
          </a:xfrm>
          <a:prstGeom prst="rect">
            <a:avLst/>
          </a:prstGeom>
          <a:noFill/>
        </p:spPr>
        <p:txBody>
          <a:bodyPr wrap="square" rtlCol="0">
            <a:spAutoFit/>
          </a:bodyPr>
          <a:lstStyle/>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 </a:t>
            </a: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pPr fontAlgn="auto">
              <a:spcBef>
                <a:spcPts val="0"/>
              </a:spcBef>
              <a:spcAft>
                <a:spcPts val="0"/>
              </a:spcAft>
            </a:pPr>
            <a:r>
              <a:rPr lang="en-GB" sz="1800" dirty="0" smtClean="0">
                <a:solidFill>
                  <a:prstClr val="black"/>
                </a:solidFill>
                <a:latin typeface="Trebuchet MS"/>
                <a:ea typeface="+mn-ea"/>
              </a:rPr>
              <a:t>1</a:t>
            </a:r>
            <a:r>
              <a:rPr lang="en-GB" sz="1800" baseline="30000" dirty="0" smtClean="0">
                <a:solidFill>
                  <a:prstClr val="black"/>
                </a:solidFill>
                <a:latin typeface="Trebuchet MS"/>
                <a:ea typeface="+mn-ea"/>
              </a:rPr>
              <a:t>st</a:t>
            </a:r>
            <a:r>
              <a:rPr lang="en-GB" sz="1800" dirty="0" smtClean="0">
                <a:solidFill>
                  <a:prstClr val="black"/>
                </a:solidFill>
                <a:latin typeface="Trebuchet MS"/>
                <a:ea typeface="+mn-ea"/>
              </a:rPr>
              <a:t> Command Queue</a:t>
            </a:r>
            <a:endParaRPr lang="en-GB" sz="1800" dirty="0">
              <a:solidFill>
                <a:prstClr val="black"/>
              </a:solidFill>
              <a:latin typeface="Trebuchet MS"/>
              <a:ea typeface="+mn-ea"/>
            </a:endParaRPr>
          </a:p>
        </p:txBody>
      </p:sp>
      <p:sp>
        <p:nvSpPr>
          <p:cNvPr id="15" name="TextBox 14"/>
          <p:cNvSpPr txBox="1"/>
          <p:nvPr/>
        </p:nvSpPr>
        <p:spPr>
          <a:xfrm>
            <a:off x="5783348" y="505064"/>
            <a:ext cx="2297424" cy="369332"/>
          </a:xfrm>
          <a:prstGeom prst="rect">
            <a:avLst/>
          </a:prstGeom>
          <a:noFill/>
        </p:spPr>
        <p:txBody>
          <a:bodyPr wrap="none" rtlCol="0">
            <a:spAutoFit/>
          </a:bodyPr>
          <a:lstStyle/>
          <a:p>
            <a:pPr fontAlgn="auto">
              <a:spcBef>
                <a:spcPts val="0"/>
              </a:spcBef>
              <a:spcAft>
                <a:spcPts val="0"/>
              </a:spcAft>
            </a:pPr>
            <a:r>
              <a:rPr lang="en-GB" sz="1800" dirty="0" smtClean="0">
                <a:solidFill>
                  <a:prstClr val="black"/>
                </a:solidFill>
                <a:latin typeface="Trebuchet MS"/>
                <a:ea typeface="+mn-ea"/>
              </a:rPr>
              <a:t>2</a:t>
            </a:r>
            <a:r>
              <a:rPr lang="en-GB" sz="1800" baseline="30000" dirty="0" smtClean="0">
                <a:solidFill>
                  <a:prstClr val="black"/>
                </a:solidFill>
                <a:latin typeface="Trebuchet MS"/>
                <a:ea typeface="+mn-ea"/>
              </a:rPr>
              <a:t>nd</a:t>
            </a:r>
            <a:r>
              <a:rPr lang="en-GB" sz="1800" dirty="0" smtClean="0">
                <a:solidFill>
                  <a:prstClr val="black"/>
                </a:solidFill>
                <a:latin typeface="Trebuchet MS"/>
                <a:ea typeface="+mn-ea"/>
              </a:rPr>
              <a:t> Command Queue</a:t>
            </a:r>
            <a:endParaRPr lang="en-GB" sz="1800" dirty="0">
              <a:solidFill>
                <a:prstClr val="black"/>
              </a:solidFill>
              <a:latin typeface="Trebuchet MS"/>
              <a:ea typeface="+mn-ea"/>
            </a:endParaRPr>
          </a:p>
        </p:txBody>
      </p:sp>
      <p:sp>
        <p:nvSpPr>
          <p:cNvPr id="16" name="Oval 15"/>
          <p:cNvSpPr/>
          <p:nvPr/>
        </p:nvSpPr>
        <p:spPr>
          <a:xfrm>
            <a:off x="641065" y="2955230"/>
            <a:ext cx="7675351" cy="1105193"/>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9000"/>
              </a:lnSpc>
            </a:pPr>
            <a:endParaRPr lang="en-US" sz="1500">
              <a:solidFill>
                <a:srgbClr val="FFFFFF"/>
              </a:solidFill>
              <a:sym typeface="Myriad Set Text" charset="0"/>
            </a:endParaRPr>
          </a:p>
        </p:txBody>
      </p:sp>
      <p:sp>
        <p:nvSpPr>
          <p:cNvPr id="17" name="TextBox 16"/>
          <p:cNvSpPr txBox="1"/>
          <p:nvPr/>
        </p:nvSpPr>
        <p:spPr>
          <a:xfrm>
            <a:off x="1187624" y="3239659"/>
            <a:ext cx="2833684" cy="458279"/>
          </a:xfrm>
          <a:prstGeom prst="rect">
            <a:avLst/>
          </a:prstGeom>
          <a:noFill/>
        </p:spPr>
        <p:txBody>
          <a:bodyPr wrap="square" rtlCol="0">
            <a:spAutoFit/>
          </a:bodyPr>
          <a:lstStyle/>
          <a:p>
            <a:pPr>
              <a:lnSpc>
                <a:spcPct val="99000"/>
              </a:lnSpc>
            </a:pPr>
            <a:r>
              <a:rPr lang="en-US" sz="1200" dirty="0" err="1">
                <a:solidFill>
                  <a:prstClr val="black"/>
                </a:solidFill>
                <a:latin typeface="Courier"/>
                <a:ea typeface="+mn-ea"/>
                <a:sym typeface="Myriad Set Text" charset="0"/>
              </a:rPr>
              <a:t>clEnqueueBarrier</a:t>
            </a:r>
            <a:r>
              <a:rPr lang="en-US" sz="1200" dirty="0" smtClean="0">
                <a:solidFill>
                  <a:prstClr val="black"/>
                </a:solidFill>
                <a:latin typeface="Courier"/>
                <a:ea typeface="+mn-ea"/>
                <a:sym typeface="Myriad Set Text" charset="0"/>
              </a:rPr>
              <a:t>()</a:t>
            </a:r>
          </a:p>
          <a:p>
            <a:pPr>
              <a:lnSpc>
                <a:spcPct val="99000"/>
              </a:lnSpc>
            </a:pPr>
            <a:r>
              <a:rPr lang="en-US" sz="1200" dirty="0" err="1" smtClean="0">
                <a:solidFill>
                  <a:prstClr val="black"/>
                </a:solidFill>
                <a:latin typeface="Courier"/>
                <a:ea typeface="+mn-ea"/>
                <a:sym typeface="Myriad Set Text" charset="0"/>
              </a:rPr>
              <a:t>clEnqueueWaitForEvent</a:t>
            </a:r>
            <a:r>
              <a:rPr lang="en-US" sz="1200" dirty="0" smtClean="0">
                <a:solidFill>
                  <a:prstClr val="black"/>
                </a:solidFill>
                <a:latin typeface="Courier"/>
                <a:ea typeface="+mn-ea"/>
                <a:sym typeface="Myriad Set Text" charset="0"/>
              </a:rPr>
              <a:t>(event)</a:t>
            </a:r>
            <a:endParaRPr lang="en-US" sz="1200" dirty="0">
              <a:solidFill>
                <a:prstClr val="black"/>
              </a:solidFill>
              <a:latin typeface="Courier"/>
              <a:ea typeface="+mn-ea"/>
              <a:sym typeface="Myriad Set Text" charset="0"/>
            </a:endParaRPr>
          </a:p>
        </p:txBody>
      </p:sp>
      <p:sp>
        <p:nvSpPr>
          <p:cNvPr id="18" name="TextBox 17"/>
          <p:cNvSpPr txBox="1"/>
          <p:nvPr/>
        </p:nvSpPr>
        <p:spPr>
          <a:xfrm>
            <a:off x="5749499" y="3337563"/>
            <a:ext cx="2304257" cy="275460"/>
          </a:xfrm>
          <a:prstGeom prst="rect">
            <a:avLst/>
          </a:prstGeom>
          <a:noFill/>
        </p:spPr>
        <p:txBody>
          <a:bodyPr wrap="square" rtlCol="0">
            <a:spAutoFit/>
          </a:bodyPr>
          <a:lstStyle/>
          <a:p>
            <a:pPr>
              <a:lnSpc>
                <a:spcPct val="99000"/>
              </a:lnSpc>
            </a:pPr>
            <a:r>
              <a:rPr lang="en-US" sz="1200" dirty="0" err="1" smtClean="0">
                <a:solidFill>
                  <a:prstClr val="black"/>
                </a:solidFill>
                <a:latin typeface="Courier"/>
                <a:ea typeface="+mn-ea"/>
                <a:sym typeface="Myriad Set Text" charset="0"/>
              </a:rPr>
              <a:t>clEnqueueMarker</a:t>
            </a:r>
            <a:r>
              <a:rPr lang="en-US" sz="1200" dirty="0" smtClean="0">
                <a:solidFill>
                  <a:prstClr val="black"/>
                </a:solidFill>
                <a:latin typeface="Courier"/>
                <a:ea typeface="+mn-ea"/>
                <a:sym typeface="Myriad Set Text" charset="0"/>
              </a:rPr>
              <a:t>(event)</a:t>
            </a:r>
            <a:endParaRPr lang="en-US" sz="1200" dirty="0">
              <a:solidFill>
                <a:prstClr val="black"/>
              </a:solidFill>
              <a:latin typeface="Courier"/>
              <a:ea typeface="+mn-ea"/>
              <a:sym typeface="Myriad Set Text" charset="0"/>
            </a:endParaRPr>
          </a:p>
        </p:txBody>
      </p:sp>
      <p:sp>
        <p:nvSpPr>
          <p:cNvPr id="21" name="TextBox 20"/>
          <p:cNvSpPr txBox="1"/>
          <p:nvPr/>
        </p:nvSpPr>
        <p:spPr>
          <a:xfrm>
            <a:off x="1384365" y="1325834"/>
            <a:ext cx="2033169" cy="1463734"/>
          </a:xfrm>
          <a:prstGeom prst="rect">
            <a:avLst/>
          </a:prstGeom>
          <a:noFill/>
        </p:spPr>
        <p:txBody>
          <a:bodyPr wrap="square" rtlCol="0">
            <a:spAutoFit/>
          </a:bodyPr>
          <a:lstStyle/>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p:txBody>
      </p:sp>
      <p:sp>
        <p:nvSpPr>
          <p:cNvPr id="22" name="TextBox 21"/>
          <p:cNvSpPr txBox="1"/>
          <p:nvPr/>
        </p:nvSpPr>
        <p:spPr>
          <a:xfrm>
            <a:off x="1330854" y="4060424"/>
            <a:ext cx="2017010" cy="1463734"/>
          </a:xfrm>
          <a:prstGeom prst="rect">
            <a:avLst/>
          </a:prstGeom>
          <a:noFill/>
        </p:spPr>
        <p:txBody>
          <a:bodyPr wrap="square" rtlCol="0">
            <a:spAutoFit/>
          </a:bodyPr>
          <a:lstStyle/>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clEnqueueWriteBuffer</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a:p>
            <a:pPr>
              <a:lnSpc>
                <a:spcPct val="99000"/>
              </a:lnSpc>
            </a:pPr>
            <a:r>
              <a:rPr lang="en-US" sz="1000" dirty="0" err="1">
                <a:solidFill>
                  <a:prstClr val="black"/>
                </a:solidFill>
                <a:latin typeface="Courier"/>
                <a:ea typeface="+mn-ea"/>
                <a:sym typeface="Myriad Set Text" charset="0"/>
              </a:rPr>
              <a:t>clEnqueueReadBuffer</a:t>
            </a:r>
            <a:r>
              <a:rPr lang="en-US" sz="1000" dirty="0">
                <a:solidFill>
                  <a:prstClr val="black"/>
                </a:solidFill>
                <a:latin typeface="Courier"/>
                <a:ea typeface="+mn-ea"/>
                <a:sym typeface="Myriad Set Text" charset="0"/>
              </a:rPr>
              <a:t>() </a:t>
            </a:r>
            <a:r>
              <a:rPr lang="en-US" sz="1000" dirty="0" err="1">
                <a:solidFill>
                  <a:prstClr val="black"/>
                </a:solidFill>
                <a:latin typeface="Courier"/>
                <a:ea typeface="+mn-ea"/>
                <a:sym typeface="Myriad Set Text" charset="0"/>
              </a:rPr>
              <a:t>clEnqueueNDRangeKernel</a:t>
            </a:r>
            <a:r>
              <a:rPr lang="en-US" sz="1000" dirty="0">
                <a:solidFill>
                  <a:prstClr val="black"/>
                </a:solidFill>
                <a:latin typeface="Courier"/>
                <a:ea typeface="+mn-ea"/>
                <a:sym typeface="Myriad Set Text" charset="0"/>
              </a:rPr>
              <a:t>()</a:t>
            </a:r>
          </a:p>
        </p:txBody>
      </p:sp>
      <p:cxnSp>
        <p:nvCxnSpPr>
          <p:cNvPr id="35" name="Elbow Connector 34"/>
          <p:cNvCxnSpPr/>
          <p:nvPr/>
        </p:nvCxnSpPr>
        <p:spPr>
          <a:xfrm flipV="1">
            <a:off x="3707904" y="3337563"/>
            <a:ext cx="3888432" cy="457198"/>
          </a:xfrm>
          <a:prstGeom prst="bentConnector3">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53202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44624"/>
            <a:ext cx="8928992" cy="1143000"/>
          </a:xfrm>
        </p:spPr>
        <p:txBody>
          <a:bodyPr>
            <a:noAutofit/>
          </a:bodyPr>
          <a:lstStyle/>
          <a:p>
            <a:r>
              <a:rPr lang="en-GB" sz="3200" dirty="0" smtClean="0"/>
              <a:t>Host generated events influencing execution of commands: User events</a:t>
            </a:r>
            <a:endParaRPr lang="en-GB" sz="3200" dirty="0"/>
          </a:p>
        </p:txBody>
      </p:sp>
      <p:sp>
        <p:nvSpPr>
          <p:cNvPr id="6" name="Content Placeholder 5"/>
          <p:cNvSpPr>
            <a:spLocks noGrp="1"/>
          </p:cNvSpPr>
          <p:nvPr>
            <p:ph idx="1"/>
          </p:nvPr>
        </p:nvSpPr>
        <p:spPr>
          <a:xfrm>
            <a:off x="107504" y="1268760"/>
            <a:ext cx="8856984" cy="5472608"/>
          </a:xfrm>
        </p:spPr>
        <p:txBody>
          <a:bodyPr>
            <a:normAutofit fontScale="92500" lnSpcReduction="10000"/>
          </a:bodyPr>
          <a:lstStyle/>
          <a:p>
            <a:r>
              <a:rPr lang="en-GB" dirty="0" smtClean="0"/>
              <a:t>“user code” running on a host thread can generate event objects</a:t>
            </a:r>
          </a:p>
          <a:p>
            <a:pPr marL="457200" lvl="1" indent="0">
              <a:buNone/>
            </a:pPr>
            <a:r>
              <a:rPr lang="en-GB" sz="2200" b="1" dirty="0" err="1" smtClean="0">
                <a:solidFill>
                  <a:schemeClr val="accent3"/>
                </a:solidFill>
                <a:latin typeface="Courier"/>
              </a:rPr>
              <a:t>cl_event</a:t>
            </a:r>
            <a:r>
              <a:rPr lang="en-GB" sz="2200" b="1" dirty="0" smtClean="0">
                <a:latin typeface="Courier"/>
              </a:rPr>
              <a:t> </a:t>
            </a:r>
            <a:r>
              <a:rPr lang="en-GB" sz="2200" b="1" dirty="0" err="1" smtClean="0">
                <a:solidFill>
                  <a:schemeClr val="tx2">
                    <a:lumMod val="75000"/>
                  </a:schemeClr>
                </a:solidFill>
                <a:latin typeface="Courier"/>
              </a:rPr>
              <a:t>clCreateUserEvent</a:t>
            </a:r>
            <a:r>
              <a:rPr lang="en-GB" sz="2200" b="1" dirty="0" smtClean="0">
                <a:latin typeface="Courier"/>
              </a:rPr>
              <a:t>(</a:t>
            </a:r>
            <a:r>
              <a:rPr lang="en-GB" sz="2200" b="1" dirty="0" err="1" smtClean="0">
                <a:solidFill>
                  <a:schemeClr val="accent3"/>
                </a:solidFill>
                <a:latin typeface="Courier"/>
              </a:rPr>
              <a:t>cl_context</a:t>
            </a:r>
            <a:r>
              <a:rPr lang="en-GB" sz="2200" b="1" dirty="0" smtClean="0">
                <a:latin typeface="Courier"/>
              </a:rPr>
              <a:t> context, </a:t>
            </a:r>
            <a:r>
              <a:rPr lang="en-GB" sz="2200" b="1" dirty="0" err="1" smtClean="0">
                <a:solidFill>
                  <a:schemeClr val="accent3"/>
                </a:solidFill>
                <a:latin typeface="Courier"/>
              </a:rPr>
              <a:t>cl_int</a:t>
            </a:r>
            <a:r>
              <a:rPr lang="en-GB" sz="2200" b="1" dirty="0" smtClean="0">
                <a:latin typeface="Courier"/>
              </a:rPr>
              <a:t> *</a:t>
            </a:r>
            <a:r>
              <a:rPr lang="en-GB" sz="2200" b="1" dirty="0" err="1" smtClean="0">
                <a:latin typeface="Courier"/>
              </a:rPr>
              <a:t>errcode_ret</a:t>
            </a:r>
            <a:r>
              <a:rPr lang="en-GB" sz="2200" b="1" dirty="0" smtClean="0">
                <a:latin typeface="Courier"/>
              </a:rPr>
              <a:t>)</a:t>
            </a:r>
          </a:p>
          <a:p>
            <a:r>
              <a:rPr lang="en-GB" dirty="0" smtClean="0"/>
              <a:t>Created with value CL_SUBMITTED.</a:t>
            </a:r>
          </a:p>
          <a:p>
            <a:r>
              <a:rPr lang="en-GB" dirty="0" smtClean="0"/>
              <a:t>It’s just another event to </a:t>
            </a:r>
            <a:r>
              <a:rPr lang="en-GB" dirty="0" err="1" smtClean="0"/>
              <a:t>enqueued</a:t>
            </a:r>
            <a:r>
              <a:rPr lang="en-GB" dirty="0" smtClean="0"/>
              <a:t> commands.</a:t>
            </a:r>
          </a:p>
          <a:p>
            <a:r>
              <a:rPr lang="en-GB" dirty="0" smtClean="0"/>
              <a:t>Can set the event to one of the legal event values</a:t>
            </a:r>
          </a:p>
          <a:p>
            <a:pPr marL="457200" lvl="1" indent="0">
              <a:buNone/>
            </a:pPr>
            <a:r>
              <a:rPr lang="en-GB" sz="2200" b="1" dirty="0" err="1" smtClean="0">
                <a:solidFill>
                  <a:schemeClr val="accent3"/>
                </a:solidFill>
                <a:latin typeface="Courier"/>
              </a:rPr>
              <a:t>cl_int</a:t>
            </a:r>
            <a:r>
              <a:rPr lang="en-GB" sz="2200" b="1" dirty="0" smtClean="0">
                <a:latin typeface="Courier"/>
              </a:rPr>
              <a:t> </a:t>
            </a:r>
            <a:r>
              <a:rPr lang="en-GB" sz="2200" b="1" dirty="0" err="1" smtClean="0">
                <a:solidFill>
                  <a:schemeClr val="tx2">
                    <a:lumMod val="75000"/>
                  </a:schemeClr>
                </a:solidFill>
                <a:latin typeface="Courier"/>
              </a:rPr>
              <a:t>clSetUserEventStatus</a:t>
            </a:r>
            <a:r>
              <a:rPr lang="en-GB" sz="2200" b="1" dirty="0" smtClean="0">
                <a:latin typeface="Courier"/>
              </a:rPr>
              <a:t>(</a:t>
            </a:r>
            <a:r>
              <a:rPr lang="en-GB" sz="2200" b="1" dirty="0" err="1" smtClean="0">
                <a:solidFill>
                  <a:schemeClr val="accent3"/>
                </a:solidFill>
                <a:latin typeface="Courier"/>
              </a:rPr>
              <a:t>cl_event</a:t>
            </a:r>
            <a:r>
              <a:rPr lang="en-GB" sz="2200" b="1" dirty="0" smtClean="0">
                <a:latin typeface="Courier"/>
              </a:rPr>
              <a:t> event, </a:t>
            </a:r>
            <a:r>
              <a:rPr lang="en-GB" sz="2200" b="1" dirty="0" err="1" smtClean="0">
                <a:solidFill>
                  <a:schemeClr val="accent3"/>
                </a:solidFill>
                <a:latin typeface="Courier"/>
              </a:rPr>
              <a:t>cl_int</a:t>
            </a:r>
            <a:r>
              <a:rPr lang="en-GB" sz="2200" b="1" dirty="0" smtClean="0">
                <a:latin typeface="Courier"/>
              </a:rPr>
              <a:t> </a:t>
            </a:r>
            <a:r>
              <a:rPr lang="en-GB" sz="2200" b="1" dirty="0" err="1" smtClean="0">
                <a:latin typeface="Courier"/>
              </a:rPr>
              <a:t>execution_status</a:t>
            </a:r>
            <a:r>
              <a:rPr lang="en-GB" sz="2200" b="1" dirty="0" smtClean="0">
                <a:latin typeface="Courier"/>
              </a:rPr>
              <a:t>)</a:t>
            </a:r>
          </a:p>
          <a:p>
            <a:r>
              <a:rPr lang="en-GB" dirty="0" smtClean="0"/>
              <a:t>Example use case: Queue up block of commands that wait on user input to finalize state of memory objects before proceeding.</a:t>
            </a:r>
            <a:endParaRPr lang="en-GB" dirty="0"/>
          </a:p>
        </p:txBody>
      </p:sp>
    </p:spTree>
    <p:extLst>
      <p:ext uri="{BB962C8B-B14F-4D97-AF65-F5344CB8AC3E}">
        <p14:creationId xmlns:p14="http://schemas.microsoft.com/office/powerpoint/2010/main" val="124806533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Autofit/>
          </a:bodyPr>
          <a:lstStyle/>
          <a:p>
            <a:r>
              <a:rPr lang="en-GB" sz="3600" dirty="0" smtClean="0"/>
              <a:t>Command generated events influencing execution of host code</a:t>
            </a:r>
            <a:endParaRPr lang="en-GB" sz="3600" dirty="0"/>
          </a:p>
        </p:txBody>
      </p:sp>
      <p:sp>
        <p:nvSpPr>
          <p:cNvPr id="3" name="Content Placeholder 2"/>
          <p:cNvSpPr>
            <a:spLocks noGrp="1"/>
          </p:cNvSpPr>
          <p:nvPr>
            <p:ph idx="1"/>
          </p:nvPr>
        </p:nvSpPr>
        <p:spPr>
          <a:xfrm>
            <a:off x="107504" y="1600200"/>
            <a:ext cx="8928992" cy="5141168"/>
          </a:xfrm>
        </p:spPr>
        <p:txBody>
          <a:bodyPr>
            <a:normAutofit lnSpcReduction="10000"/>
          </a:bodyPr>
          <a:lstStyle/>
          <a:p>
            <a:r>
              <a:rPr lang="en-GB" dirty="0" smtClean="0"/>
              <a:t>A thread running on the host can pause waiting on a list of events to complete. This can be done with the function:</a:t>
            </a:r>
          </a:p>
          <a:p>
            <a:pPr marL="457200" lvl="1" indent="0">
              <a:buNone/>
            </a:pPr>
            <a:r>
              <a:rPr lang="en-GB" b="1" dirty="0" err="1" smtClean="0">
                <a:solidFill>
                  <a:schemeClr val="accent4"/>
                </a:solidFill>
                <a:latin typeface="Courier"/>
              </a:rPr>
              <a:t>cl_int</a:t>
            </a:r>
            <a:r>
              <a:rPr lang="en-GB" b="1" dirty="0" smtClean="0">
                <a:solidFill>
                  <a:schemeClr val="accent4"/>
                </a:solidFill>
                <a:latin typeface="Courier"/>
              </a:rPr>
              <a:t> </a:t>
            </a:r>
            <a:r>
              <a:rPr lang="en-GB" b="1" dirty="0" err="1" smtClean="0">
                <a:solidFill>
                  <a:schemeClr val="tx2">
                    <a:lumMod val="75000"/>
                  </a:schemeClr>
                </a:solidFill>
                <a:latin typeface="Courier"/>
              </a:rPr>
              <a:t>clWaitForEvents</a:t>
            </a:r>
            <a:r>
              <a:rPr lang="en-GB" b="1" dirty="0" smtClean="0">
                <a:latin typeface="Courier"/>
              </a:rPr>
              <a:t>(</a:t>
            </a:r>
          </a:p>
          <a:p>
            <a:pPr marL="457200" lvl="1" indent="0">
              <a:buNone/>
            </a:pPr>
            <a:r>
              <a:rPr lang="en-GB" b="1" dirty="0">
                <a:latin typeface="Courier"/>
              </a:rPr>
              <a:t>	</a:t>
            </a:r>
            <a:r>
              <a:rPr lang="en-GB" b="1" dirty="0" err="1" smtClean="0">
                <a:solidFill>
                  <a:schemeClr val="accent4"/>
                </a:solidFill>
                <a:latin typeface="Courier"/>
              </a:rPr>
              <a:t>cl_uint</a:t>
            </a:r>
            <a:r>
              <a:rPr lang="en-GB" b="1" dirty="0" smtClean="0">
                <a:solidFill>
                  <a:schemeClr val="accent4"/>
                </a:solidFill>
                <a:latin typeface="Courier"/>
              </a:rPr>
              <a:t> </a:t>
            </a:r>
            <a:r>
              <a:rPr lang="en-GB" b="1" dirty="0" err="1" smtClean="0">
                <a:latin typeface="Courier"/>
              </a:rPr>
              <a:t>num_events</a:t>
            </a:r>
            <a:r>
              <a:rPr lang="en-GB" b="1" dirty="0" smtClean="0">
                <a:latin typeface="Courier"/>
              </a:rPr>
              <a:t>,</a:t>
            </a:r>
          </a:p>
          <a:p>
            <a:pPr marL="457200" lvl="1" indent="0">
              <a:buNone/>
            </a:pPr>
            <a:r>
              <a:rPr lang="en-GB" b="1" dirty="0">
                <a:latin typeface="Courier"/>
              </a:rPr>
              <a:t>	</a:t>
            </a:r>
            <a:r>
              <a:rPr lang="en-GB" b="1" dirty="0" err="1" smtClean="0">
                <a:solidFill>
                  <a:schemeClr val="accent2"/>
                </a:solidFill>
                <a:latin typeface="Courier"/>
              </a:rPr>
              <a:t>const</a:t>
            </a:r>
            <a:r>
              <a:rPr lang="en-GB" b="1" dirty="0" smtClean="0">
                <a:latin typeface="Courier"/>
              </a:rPr>
              <a:t> </a:t>
            </a:r>
            <a:r>
              <a:rPr lang="en-GB" b="1" dirty="0" err="1" smtClean="0">
                <a:solidFill>
                  <a:schemeClr val="accent4"/>
                </a:solidFill>
                <a:latin typeface="Courier"/>
              </a:rPr>
              <a:t>cl_event</a:t>
            </a:r>
            <a:r>
              <a:rPr lang="en-GB" b="1" dirty="0" smtClean="0">
                <a:solidFill>
                  <a:schemeClr val="accent4"/>
                </a:solidFill>
                <a:latin typeface="Courier"/>
              </a:rPr>
              <a:t> </a:t>
            </a:r>
            <a:r>
              <a:rPr lang="en-GB" b="1" dirty="0" smtClean="0">
                <a:latin typeface="Courier"/>
              </a:rPr>
              <a:t>*</a:t>
            </a:r>
            <a:r>
              <a:rPr lang="en-GB" b="1" dirty="0" err="1" smtClean="0">
                <a:latin typeface="Courier"/>
              </a:rPr>
              <a:t>event_list</a:t>
            </a:r>
            <a:r>
              <a:rPr lang="en-GB" b="1" dirty="0" smtClean="0">
                <a:latin typeface="Courier"/>
              </a:rPr>
              <a:t>)</a:t>
            </a:r>
          </a:p>
          <a:p>
            <a:endParaRPr lang="en-GB" b="1" dirty="0">
              <a:latin typeface="Courier"/>
            </a:endParaRPr>
          </a:p>
          <a:p>
            <a:r>
              <a:rPr lang="en-GB" dirty="0" smtClean="0"/>
              <a:t>Example use case: Host code waiting for an event to complete before extracting information from the event.</a:t>
            </a:r>
          </a:p>
        </p:txBody>
      </p:sp>
      <p:sp>
        <p:nvSpPr>
          <p:cNvPr id="4" name="TextBox 3"/>
          <p:cNvSpPr txBox="1"/>
          <p:nvPr/>
        </p:nvSpPr>
        <p:spPr>
          <a:xfrm>
            <a:off x="5471592" y="2870222"/>
            <a:ext cx="3672408" cy="400110"/>
          </a:xfrm>
          <a:prstGeom prst="rect">
            <a:avLst/>
          </a:prstGeom>
          <a:noFill/>
        </p:spPr>
        <p:txBody>
          <a:bodyPr wrap="square" rtlCol="0">
            <a:spAutoFit/>
          </a:bodyPr>
          <a:lstStyle/>
          <a:p>
            <a:pPr fontAlgn="auto">
              <a:spcBef>
                <a:spcPts val="0"/>
              </a:spcBef>
              <a:spcAft>
                <a:spcPts val="0"/>
              </a:spcAft>
            </a:pPr>
            <a:r>
              <a:rPr lang="en-GB" sz="2000" dirty="0" smtClean="0">
                <a:solidFill>
                  <a:srgbClr val="4F81BD"/>
                </a:solidFill>
                <a:latin typeface="Trebuchet MS"/>
                <a:ea typeface="+mn-ea"/>
              </a:rPr>
              <a:t>Number of events to wait on</a:t>
            </a:r>
            <a:endParaRPr lang="en-GB" sz="2000" dirty="0">
              <a:solidFill>
                <a:srgbClr val="4F81BD"/>
              </a:solidFill>
              <a:latin typeface="Trebuchet MS"/>
              <a:ea typeface="+mn-ea"/>
            </a:endParaRPr>
          </a:p>
        </p:txBody>
      </p:sp>
      <p:cxnSp>
        <p:nvCxnSpPr>
          <p:cNvPr id="6" name="Straight Arrow Connector 5"/>
          <p:cNvCxnSpPr/>
          <p:nvPr/>
        </p:nvCxnSpPr>
        <p:spPr>
          <a:xfrm flipH="1">
            <a:off x="4585648" y="3356992"/>
            <a:ext cx="1642536" cy="44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56176" y="4286618"/>
            <a:ext cx="2692896" cy="707886"/>
          </a:xfrm>
          <a:prstGeom prst="rect">
            <a:avLst/>
          </a:prstGeom>
          <a:noFill/>
        </p:spPr>
        <p:txBody>
          <a:bodyPr wrap="square" rtlCol="0">
            <a:spAutoFit/>
          </a:bodyPr>
          <a:lstStyle/>
          <a:p>
            <a:pPr fontAlgn="auto">
              <a:spcBef>
                <a:spcPts val="0"/>
              </a:spcBef>
              <a:spcAft>
                <a:spcPts val="0"/>
              </a:spcAft>
            </a:pPr>
            <a:r>
              <a:rPr lang="en-GB" sz="2000" dirty="0" smtClean="0">
                <a:solidFill>
                  <a:srgbClr val="4F81BD"/>
                </a:solidFill>
                <a:latin typeface="Trebuchet MS"/>
                <a:ea typeface="+mn-ea"/>
              </a:rPr>
              <a:t>An array of pointers to event object</a:t>
            </a:r>
            <a:endParaRPr lang="en-GB" sz="2000" dirty="0">
              <a:solidFill>
                <a:srgbClr val="4F81BD"/>
              </a:solidFill>
              <a:latin typeface="Trebuchet MS"/>
              <a:ea typeface="+mn-ea"/>
            </a:endParaRPr>
          </a:p>
        </p:txBody>
      </p:sp>
      <p:cxnSp>
        <p:nvCxnSpPr>
          <p:cNvPr id="10" name="Straight Arrow Connector 9"/>
          <p:cNvCxnSpPr>
            <a:stCxn id="9" idx="1"/>
          </p:cNvCxnSpPr>
          <p:nvPr/>
        </p:nvCxnSpPr>
        <p:spPr>
          <a:xfrm flipH="1" flipV="1">
            <a:off x="5363144" y="4437112"/>
            <a:ext cx="793032" cy="2034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78170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Profiling with Events</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a:t>OpenCL is a performance oriented language … Hence performance analysis is an essential part of OpenCL programming.</a:t>
            </a:r>
          </a:p>
          <a:p>
            <a:r>
              <a:rPr lang="en-GB" dirty="0"/>
              <a:t>The OpenCL specification defines a portable way to collect profiling data. </a:t>
            </a:r>
          </a:p>
          <a:p>
            <a:r>
              <a:rPr lang="en-GB" dirty="0"/>
              <a:t>Can be used with most commands placed on the command queue … includes:</a:t>
            </a:r>
          </a:p>
          <a:p>
            <a:pPr lvl="1"/>
            <a:r>
              <a:rPr lang="en-GB" dirty="0"/>
              <a:t>Commands to read, write, map or copy memory objects</a:t>
            </a:r>
          </a:p>
          <a:p>
            <a:pPr lvl="1"/>
            <a:r>
              <a:rPr lang="en-GB" dirty="0"/>
              <a:t>Commands to </a:t>
            </a:r>
            <a:r>
              <a:rPr lang="en-GB" dirty="0" err="1"/>
              <a:t>enqueue</a:t>
            </a:r>
            <a:r>
              <a:rPr lang="en-GB" dirty="0"/>
              <a:t> kernels, tasks, and native kernels</a:t>
            </a:r>
          </a:p>
          <a:p>
            <a:pPr lvl="1"/>
            <a:r>
              <a:rPr lang="en-GB" dirty="0"/>
              <a:t>Commands to Acquire or Release OpenGL objects</a:t>
            </a:r>
          </a:p>
          <a:p>
            <a:r>
              <a:rPr lang="en-GB" dirty="0"/>
              <a:t>Profiling works by turning an event into an opaque object to hold timing data.  </a:t>
            </a:r>
          </a:p>
          <a:p>
            <a:endParaRPr lang="en-GB" dirty="0"/>
          </a:p>
          <a:p>
            <a:endParaRPr lang="en-GB" dirty="0"/>
          </a:p>
        </p:txBody>
      </p:sp>
    </p:spTree>
    <p:extLst>
      <p:ext uri="{BB962C8B-B14F-4D97-AF65-F5344CB8AC3E}">
        <p14:creationId xmlns:p14="http://schemas.microsoft.com/office/powerpoint/2010/main" val="309421018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Using the Profiling interface</a:t>
            </a:r>
            <a:endParaRPr lang="en-GB" dirty="0"/>
          </a:p>
        </p:txBody>
      </p:sp>
      <p:sp>
        <p:nvSpPr>
          <p:cNvPr id="3" name="Content Placeholder 2"/>
          <p:cNvSpPr>
            <a:spLocks noGrp="1"/>
          </p:cNvSpPr>
          <p:nvPr>
            <p:ph idx="1"/>
          </p:nvPr>
        </p:nvSpPr>
        <p:spPr>
          <a:xfrm>
            <a:off x="179512" y="1168152"/>
            <a:ext cx="8784976" cy="1396752"/>
          </a:xfrm>
        </p:spPr>
        <p:txBody>
          <a:bodyPr>
            <a:normAutofit fontScale="77500" lnSpcReduction="20000"/>
          </a:bodyPr>
          <a:lstStyle/>
          <a:p>
            <a:r>
              <a:rPr lang="en-GB" dirty="0"/>
              <a:t>Profiling is enabled when a queue is created with the CL_QUEUE_PROFILING_ENABLE  flag  set.   </a:t>
            </a:r>
          </a:p>
          <a:p>
            <a:r>
              <a:rPr lang="en-GB" dirty="0"/>
              <a:t>When profiling is enabled, the following function is used to extract the timing </a:t>
            </a:r>
            <a:r>
              <a:rPr lang="en-GB" dirty="0" smtClean="0"/>
              <a:t>data</a:t>
            </a:r>
            <a:endParaRPr lang="en-GB" dirty="0"/>
          </a:p>
        </p:txBody>
      </p:sp>
      <p:sp>
        <p:nvSpPr>
          <p:cNvPr id="4" name="TextBox 3"/>
          <p:cNvSpPr txBox="1"/>
          <p:nvPr/>
        </p:nvSpPr>
        <p:spPr>
          <a:xfrm>
            <a:off x="1619672" y="3290208"/>
            <a:ext cx="5688632" cy="1938992"/>
          </a:xfrm>
          <a:prstGeom prst="rect">
            <a:avLst/>
          </a:prstGeom>
          <a:noFill/>
        </p:spPr>
        <p:txBody>
          <a:bodyPr wrap="square" rtlCol="0">
            <a:spAutoFit/>
          </a:bodyPr>
          <a:lstStyle/>
          <a:p>
            <a:pPr fontAlgn="auto">
              <a:spcBef>
                <a:spcPts val="0"/>
              </a:spcBef>
              <a:spcAft>
                <a:spcPts val="0"/>
              </a:spcAft>
            </a:pPr>
            <a:r>
              <a:rPr lang="en-GB" sz="2000" b="1" dirty="0" err="1" smtClean="0">
                <a:solidFill>
                  <a:srgbClr val="8064A2"/>
                </a:solidFill>
                <a:latin typeface="Courier"/>
                <a:ea typeface="+mn-ea"/>
              </a:rPr>
              <a:t>cl_int</a:t>
            </a:r>
            <a:r>
              <a:rPr lang="en-GB" sz="2000" b="1" dirty="0" smtClean="0">
                <a:solidFill>
                  <a:srgbClr val="8064A2"/>
                </a:solidFill>
                <a:latin typeface="Courier"/>
                <a:ea typeface="+mn-ea"/>
              </a:rPr>
              <a:t> </a:t>
            </a:r>
            <a:r>
              <a:rPr lang="en-GB" sz="2000" b="1" dirty="0" err="1" smtClean="0">
                <a:solidFill>
                  <a:srgbClr val="1F497D">
                    <a:lumMod val="75000"/>
                  </a:srgbClr>
                </a:solidFill>
                <a:latin typeface="Courier"/>
                <a:ea typeface="+mn-ea"/>
              </a:rPr>
              <a:t>clGetEventProfilingInfo</a:t>
            </a:r>
            <a:r>
              <a:rPr lang="en-GB" sz="2000" b="1" dirty="0" smtClean="0">
                <a:solidFill>
                  <a:prstClr val="black"/>
                </a:solidFill>
                <a:latin typeface="Courier"/>
                <a:ea typeface="+mn-ea"/>
              </a:rPr>
              <a:t>(</a:t>
            </a:r>
          </a:p>
          <a:p>
            <a:pPr fontAlgn="auto">
              <a:spcBef>
                <a:spcPts val="0"/>
              </a:spcBef>
              <a:spcAft>
                <a:spcPts val="0"/>
              </a:spcAft>
            </a:pPr>
            <a:r>
              <a:rPr lang="en-GB" sz="2000" b="1" dirty="0">
                <a:solidFill>
                  <a:prstClr val="black"/>
                </a:solidFill>
                <a:latin typeface="Courier"/>
                <a:ea typeface="+mn-ea"/>
              </a:rPr>
              <a:t>	</a:t>
            </a:r>
            <a:r>
              <a:rPr lang="en-GB" sz="2000" b="1" dirty="0" err="1" smtClean="0">
                <a:solidFill>
                  <a:srgbClr val="8064A2"/>
                </a:solidFill>
                <a:latin typeface="Courier"/>
                <a:ea typeface="+mn-ea"/>
              </a:rPr>
              <a:t>cl_event</a:t>
            </a:r>
            <a:r>
              <a:rPr lang="en-GB" sz="2000" b="1" dirty="0" smtClean="0">
                <a:solidFill>
                  <a:srgbClr val="8064A2"/>
                </a:solidFill>
                <a:latin typeface="Courier"/>
                <a:ea typeface="+mn-ea"/>
              </a:rPr>
              <a:t> </a:t>
            </a:r>
            <a:r>
              <a:rPr lang="en-GB" sz="2000" b="1" dirty="0" smtClean="0">
                <a:solidFill>
                  <a:prstClr val="black"/>
                </a:solidFill>
                <a:latin typeface="Courier"/>
                <a:ea typeface="+mn-ea"/>
              </a:rPr>
              <a:t>event,</a:t>
            </a:r>
          </a:p>
          <a:p>
            <a:pPr fontAlgn="auto">
              <a:spcBef>
                <a:spcPts val="0"/>
              </a:spcBef>
              <a:spcAft>
                <a:spcPts val="0"/>
              </a:spcAft>
            </a:pPr>
            <a:r>
              <a:rPr lang="en-GB" sz="2000" b="1" dirty="0">
                <a:solidFill>
                  <a:prstClr val="black"/>
                </a:solidFill>
                <a:latin typeface="Courier"/>
                <a:ea typeface="+mn-ea"/>
              </a:rPr>
              <a:t>	</a:t>
            </a:r>
            <a:r>
              <a:rPr lang="en-GB" sz="2000" b="1" dirty="0" err="1" smtClean="0">
                <a:solidFill>
                  <a:srgbClr val="8064A2"/>
                </a:solidFill>
                <a:latin typeface="Courier"/>
                <a:ea typeface="+mn-ea"/>
              </a:rPr>
              <a:t>cl_profiling_info</a:t>
            </a:r>
            <a:r>
              <a:rPr lang="en-GB" sz="2000" b="1" dirty="0" smtClean="0">
                <a:solidFill>
                  <a:srgbClr val="8064A2"/>
                </a:solidFill>
                <a:latin typeface="Courier"/>
                <a:ea typeface="+mn-ea"/>
              </a:rPr>
              <a:t> </a:t>
            </a:r>
            <a:r>
              <a:rPr lang="en-GB" sz="2000" b="1" dirty="0" err="1" smtClean="0">
                <a:solidFill>
                  <a:prstClr val="black"/>
                </a:solidFill>
                <a:latin typeface="Courier"/>
                <a:ea typeface="+mn-ea"/>
              </a:rPr>
              <a:t>param_name</a:t>
            </a:r>
            <a:r>
              <a:rPr lang="en-GB" sz="2000" b="1" dirty="0" smtClean="0">
                <a:solidFill>
                  <a:prstClr val="black"/>
                </a:solidFill>
                <a:latin typeface="Courier"/>
                <a:ea typeface="+mn-ea"/>
              </a:rPr>
              <a:t>,</a:t>
            </a:r>
          </a:p>
          <a:p>
            <a:pPr fontAlgn="auto">
              <a:spcBef>
                <a:spcPts val="0"/>
              </a:spcBef>
              <a:spcAft>
                <a:spcPts val="0"/>
              </a:spcAft>
            </a:pPr>
            <a:r>
              <a:rPr lang="en-GB" sz="2000" b="1" dirty="0">
                <a:solidFill>
                  <a:prstClr val="black"/>
                </a:solidFill>
                <a:latin typeface="Courier"/>
                <a:ea typeface="+mn-ea"/>
              </a:rPr>
              <a:t>	</a:t>
            </a:r>
            <a:r>
              <a:rPr lang="en-GB" sz="2000" b="1" dirty="0" err="1" smtClean="0">
                <a:solidFill>
                  <a:srgbClr val="C0504D"/>
                </a:solidFill>
                <a:latin typeface="Courier"/>
                <a:ea typeface="+mn-ea"/>
              </a:rPr>
              <a:t>size_t</a:t>
            </a:r>
            <a:r>
              <a:rPr lang="en-GB" sz="2000" b="1" dirty="0" smtClean="0">
                <a:solidFill>
                  <a:srgbClr val="C0504D"/>
                </a:solidFill>
                <a:latin typeface="Courier"/>
                <a:ea typeface="+mn-ea"/>
              </a:rPr>
              <a:t> </a:t>
            </a:r>
            <a:r>
              <a:rPr lang="en-GB" sz="2000" b="1" dirty="0" err="1" smtClean="0">
                <a:solidFill>
                  <a:prstClr val="black"/>
                </a:solidFill>
                <a:latin typeface="Courier"/>
                <a:ea typeface="+mn-ea"/>
              </a:rPr>
              <a:t>param_value_size</a:t>
            </a:r>
            <a:r>
              <a:rPr lang="en-GB" sz="2000" b="1" dirty="0" smtClean="0">
                <a:solidFill>
                  <a:prstClr val="black"/>
                </a:solidFill>
                <a:latin typeface="Courier"/>
                <a:ea typeface="+mn-ea"/>
              </a:rPr>
              <a:t>,</a:t>
            </a:r>
          </a:p>
          <a:p>
            <a:pPr fontAlgn="auto">
              <a:spcBef>
                <a:spcPts val="0"/>
              </a:spcBef>
              <a:spcAft>
                <a:spcPts val="0"/>
              </a:spcAft>
            </a:pPr>
            <a:r>
              <a:rPr lang="en-GB" sz="2000" b="1" dirty="0">
                <a:solidFill>
                  <a:prstClr val="black"/>
                </a:solidFill>
                <a:latin typeface="Courier"/>
                <a:ea typeface="+mn-ea"/>
              </a:rPr>
              <a:t>	</a:t>
            </a:r>
            <a:r>
              <a:rPr lang="en-GB" sz="2000" b="1" dirty="0" smtClean="0">
                <a:solidFill>
                  <a:srgbClr val="C0504D"/>
                </a:solidFill>
                <a:latin typeface="Courier"/>
                <a:ea typeface="+mn-ea"/>
              </a:rPr>
              <a:t>void</a:t>
            </a:r>
            <a:r>
              <a:rPr lang="en-GB" sz="2000" b="1" dirty="0" smtClean="0">
                <a:solidFill>
                  <a:prstClr val="black"/>
                </a:solidFill>
                <a:latin typeface="Courier"/>
                <a:ea typeface="+mn-ea"/>
              </a:rPr>
              <a:t> *</a:t>
            </a:r>
            <a:r>
              <a:rPr lang="en-GB" sz="2000" b="1" dirty="0" err="1" smtClean="0">
                <a:solidFill>
                  <a:prstClr val="black"/>
                </a:solidFill>
                <a:latin typeface="Courier"/>
                <a:ea typeface="+mn-ea"/>
              </a:rPr>
              <a:t>param_value</a:t>
            </a:r>
            <a:r>
              <a:rPr lang="en-GB" sz="2000" b="1" dirty="0" smtClean="0">
                <a:solidFill>
                  <a:prstClr val="black"/>
                </a:solidFill>
                <a:latin typeface="Courier"/>
                <a:ea typeface="+mn-ea"/>
              </a:rPr>
              <a:t>,</a:t>
            </a:r>
          </a:p>
          <a:p>
            <a:pPr fontAlgn="auto">
              <a:spcBef>
                <a:spcPts val="0"/>
              </a:spcBef>
              <a:spcAft>
                <a:spcPts val="0"/>
              </a:spcAft>
            </a:pPr>
            <a:r>
              <a:rPr lang="en-GB" sz="2000" b="1" dirty="0">
                <a:solidFill>
                  <a:prstClr val="black"/>
                </a:solidFill>
                <a:latin typeface="Courier"/>
                <a:ea typeface="+mn-ea"/>
              </a:rPr>
              <a:t>	</a:t>
            </a:r>
            <a:r>
              <a:rPr lang="en-GB" sz="2000" b="1" dirty="0" err="1" smtClean="0">
                <a:solidFill>
                  <a:srgbClr val="C0504D"/>
                </a:solidFill>
                <a:latin typeface="Courier"/>
                <a:ea typeface="+mn-ea"/>
              </a:rPr>
              <a:t>size_t</a:t>
            </a:r>
            <a:r>
              <a:rPr lang="en-GB" sz="2000" b="1" dirty="0" smtClean="0">
                <a:solidFill>
                  <a:srgbClr val="C0504D"/>
                </a:solidFill>
                <a:latin typeface="Courier"/>
                <a:ea typeface="+mn-ea"/>
              </a:rPr>
              <a:t> </a:t>
            </a:r>
            <a:r>
              <a:rPr lang="en-GB" sz="2000" b="1" dirty="0" smtClean="0">
                <a:solidFill>
                  <a:prstClr val="black"/>
                </a:solidFill>
                <a:latin typeface="Courier"/>
                <a:ea typeface="+mn-ea"/>
              </a:rPr>
              <a:t>*</a:t>
            </a:r>
            <a:r>
              <a:rPr lang="en-GB" sz="2000" b="1" dirty="0" err="1" smtClean="0">
                <a:solidFill>
                  <a:prstClr val="black"/>
                </a:solidFill>
                <a:latin typeface="Courier"/>
                <a:ea typeface="+mn-ea"/>
              </a:rPr>
              <a:t>param_value_size_ret</a:t>
            </a:r>
            <a:r>
              <a:rPr lang="en-GB" sz="2000" b="1" dirty="0" smtClean="0">
                <a:solidFill>
                  <a:prstClr val="black"/>
                </a:solidFill>
                <a:latin typeface="Courier"/>
                <a:ea typeface="+mn-ea"/>
              </a:rPr>
              <a:t>)</a:t>
            </a:r>
          </a:p>
        </p:txBody>
      </p:sp>
      <p:sp>
        <p:nvSpPr>
          <p:cNvPr id="5" name="TextBox 4"/>
          <p:cNvSpPr txBox="1"/>
          <p:nvPr/>
        </p:nvSpPr>
        <p:spPr>
          <a:xfrm>
            <a:off x="251519" y="4223122"/>
            <a:ext cx="1656185" cy="923330"/>
          </a:xfrm>
          <a:prstGeom prst="rect">
            <a:avLst/>
          </a:prstGeom>
          <a:noFill/>
        </p:spPr>
        <p:txBody>
          <a:bodyPr wrap="square" rtlCol="0">
            <a:spAutoFit/>
          </a:bodyPr>
          <a:lstStyle/>
          <a:p>
            <a:pPr fontAlgn="auto">
              <a:spcBef>
                <a:spcPts val="0"/>
              </a:spcBef>
              <a:spcAft>
                <a:spcPts val="0"/>
              </a:spcAft>
            </a:pPr>
            <a:r>
              <a:rPr lang="en-GB" sz="1800" dirty="0" smtClean="0">
                <a:solidFill>
                  <a:srgbClr val="4F81BD"/>
                </a:solidFill>
                <a:latin typeface="Trebuchet MS"/>
                <a:ea typeface="+mn-ea"/>
              </a:rPr>
              <a:t>Expected and actual size of profiling data.</a:t>
            </a:r>
            <a:endParaRPr lang="en-GB" sz="1800" dirty="0">
              <a:solidFill>
                <a:srgbClr val="4F81BD"/>
              </a:solidFill>
              <a:latin typeface="Trebuchet MS"/>
              <a:ea typeface="+mn-ea"/>
            </a:endParaRPr>
          </a:p>
        </p:txBody>
      </p:sp>
      <p:cxnSp>
        <p:nvCxnSpPr>
          <p:cNvPr id="7" name="Straight Arrow Connector 6"/>
          <p:cNvCxnSpPr>
            <a:stCxn id="5" idx="3"/>
          </p:cNvCxnSpPr>
          <p:nvPr/>
        </p:nvCxnSpPr>
        <p:spPr>
          <a:xfrm flipV="1">
            <a:off x="1907704" y="4524948"/>
            <a:ext cx="690027" cy="159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p:cNvCxnSpPr>
          <p:nvPr/>
        </p:nvCxnSpPr>
        <p:spPr>
          <a:xfrm>
            <a:off x="1907704" y="4684787"/>
            <a:ext cx="690027" cy="461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40833" y="2780928"/>
            <a:ext cx="1656185" cy="923330"/>
          </a:xfrm>
          <a:prstGeom prst="rect">
            <a:avLst/>
          </a:prstGeom>
          <a:noFill/>
        </p:spPr>
        <p:txBody>
          <a:bodyPr wrap="square" rtlCol="0">
            <a:spAutoFit/>
          </a:bodyPr>
          <a:lstStyle/>
          <a:p>
            <a:pPr fontAlgn="auto">
              <a:spcBef>
                <a:spcPts val="0"/>
              </a:spcBef>
              <a:spcAft>
                <a:spcPts val="0"/>
              </a:spcAft>
            </a:pPr>
            <a:r>
              <a:rPr lang="en-GB" sz="1800" dirty="0" smtClean="0">
                <a:solidFill>
                  <a:srgbClr val="4F81BD"/>
                </a:solidFill>
                <a:latin typeface="Trebuchet MS"/>
                <a:ea typeface="+mn-ea"/>
              </a:rPr>
              <a:t>Profiling data to query (see next slide)</a:t>
            </a:r>
            <a:endParaRPr lang="en-GB" sz="1800" dirty="0">
              <a:solidFill>
                <a:srgbClr val="4F81BD"/>
              </a:solidFill>
              <a:latin typeface="Trebuchet MS"/>
              <a:ea typeface="+mn-ea"/>
            </a:endParaRPr>
          </a:p>
        </p:txBody>
      </p:sp>
      <p:cxnSp>
        <p:nvCxnSpPr>
          <p:cNvPr id="26" name="Straight Arrow Connector 25"/>
          <p:cNvCxnSpPr/>
          <p:nvPr/>
        </p:nvCxnSpPr>
        <p:spPr>
          <a:xfrm flipH="1">
            <a:off x="6084168" y="3284984"/>
            <a:ext cx="756665" cy="690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4049" y="4223123"/>
            <a:ext cx="1656185" cy="923330"/>
          </a:xfrm>
          <a:prstGeom prst="rect">
            <a:avLst/>
          </a:prstGeom>
          <a:noFill/>
        </p:spPr>
        <p:txBody>
          <a:bodyPr wrap="square" rtlCol="0">
            <a:spAutoFit/>
          </a:bodyPr>
          <a:lstStyle/>
          <a:p>
            <a:pPr fontAlgn="auto">
              <a:spcBef>
                <a:spcPts val="0"/>
              </a:spcBef>
              <a:spcAft>
                <a:spcPts val="0"/>
              </a:spcAft>
            </a:pPr>
            <a:r>
              <a:rPr lang="en-GB" sz="1800" dirty="0" smtClean="0">
                <a:solidFill>
                  <a:srgbClr val="4F81BD"/>
                </a:solidFill>
                <a:latin typeface="Trebuchet MS"/>
                <a:ea typeface="+mn-ea"/>
              </a:rPr>
              <a:t>Pointer to memory to hold results</a:t>
            </a:r>
            <a:endParaRPr lang="en-GB" sz="1800" dirty="0">
              <a:solidFill>
                <a:srgbClr val="4F81BD"/>
              </a:solidFill>
              <a:latin typeface="Trebuchet MS"/>
              <a:ea typeface="+mn-ea"/>
            </a:endParaRPr>
          </a:p>
        </p:txBody>
      </p:sp>
      <p:cxnSp>
        <p:nvCxnSpPr>
          <p:cNvPr id="31" name="Straight Arrow Connector 30"/>
          <p:cNvCxnSpPr/>
          <p:nvPr/>
        </p:nvCxnSpPr>
        <p:spPr>
          <a:xfrm flipH="1" flipV="1">
            <a:off x="5436096" y="4725144"/>
            <a:ext cx="1917953" cy="30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71291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a:t>
            </a:r>
            <a:r>
              <a:rPr lang="en-GB" dirty="0" err="1" smtClean="0"/>
              <a:t>l_profiling_info</a:t>
            </a:r>
            <a:r>
              <a:rPr lang="en-GB" dirty="0" smtClean="0"/>
              <a:t> values</a:t>
            </a:r>
            <a:endParaRPr lang="en-GB" dirty="0"/>
          </a:p>
        </p:txBody>
      </p:sp>
      <p:sp>
        <p:nvSpPr>
          <p:cNvPr id="3" name="Content Placeholder 2"/>
          <p:cNvSpPr>
            <a:spLocks noGrp="1"/>
          </p:cNvSpPr>
          <p:nvPr>
            <p:ph idx="1"/>
          </p:nvPr>
        </p:nvSpPr>
        <p:spPr>
          <a:xfrm>
            <a:off x="179512" y="1600200"/>
            <a:ext cx="8712968" cy="4997152"/>
          </a:xfrm>
        </p:spPr>
        <p:txBody>
          <a:bodyPr>
            <a:normAutofit fontScale="85000" lnSpcReduction="10000"/>
          </a:bodyPr>
          <a:lstStyle/>
          <a:p>
            <a:r>
              <a:rPr lang="en-GB" dirty="0"/>
              <a:t>CL_PROFILING_COMMAND_QUEUED</a:t>
            </a:r>
          </a:p>
          <a:p>
            <a:pPr lvl="1"/>
            <a:r>
              <a:rPr lang="en-GB" dirty="0"/>
              <a:t>the device time in nanoseconds when the command is </a:t>
            </a:r>
            <a:r>
              <a:rPr lang="en-GB" dirty="0" err="1"/>
              <a:t>enqueued</a:t>
            </a:r>
            <a:r>
              <a:rPr lang="en-GB" dirty="0"/>
              <a:t> in a command-queue by the host. (</a:t>
            </a:r>
            <a:r>
              <a:rPr lang="en-GB" dirty="0" err="1"/>
              <a:t>cl_ulong</a:t>
            </a:r>
            <a:r>
              <a:rPr lang="en-GB" dirty="0"/>
              <a:t>)</a:t>
            </a:r>
          </a:p>
          <a:p>
            <a:r>
              <a:rPr lang="en-GB" dirty="0"/>
              <a:t>CL_PROFILING_COMMAND_SUBMIT</a:t>
            </a:r>
          </a:p>
          <a:p>
            <a:pPr lvl="1"/>
            <a:r>
              <a:rPr lang="en-GB" dirty="0"/>
              <a:t>the device time in nanoseconds when the command is submitted to compute device. (</a:t>
            </a:r>
            <a:r>
              <a:rPr lang="en-GB" dirty="0" err="1"/>
              <a:t>cl_ulong</a:t>
            </a:r>
            <a:r>
              <a:rPr lang="en-GB" dirty="0"/>
              <a:t>)</a:t>
            </a:r>
          </a:p>
          <a:p>
            <a:r>
              <a:rPr lang="en-GB" dirty="0"/>
              <a:t>CL_PROFILING_COMMAND_START</a:t>
            </a:r>
          </a:p>
          <a:p>
            <a:pPr lvl="1"/>
            <a:r>
              <a:rPr lang="en-GB" dirty="0"/>
              <a:t>the device time in nanoseconds when the command starts execution on the device. (</a:t>
            </a:r>
            <a:r>
              <a:rPr lang="en-GB" dirty="0" err="1"/>
              <a:t>cl_ulong</a:t>
            </a:r>
            <a:r>
              <a:rPr lang="en-GB" dirty="0"/>
              <a:t>)</a:t>
            </a:r>
          </a:p>
          <a:p>
            <a:r>
              <a:rPr lang="en-GB" dirty="0"/>
              <a:t>CL_PROFILING_COMMAND_END</a:t>
            </a:r>
          </a:p>
          <a:p>
            <a:pPr lvl="1"/>
            <a:r>
              <a:rPr lang="en-GB" dirty="0"/>
              <a:t>the device time in nanoseconds when the command has finished execution on the device. (</a:t>
            </a:r>
            <a:r>
              <a:rPr lang="en-GB" dirty="0" err="1"/>
              <a:t>cl_ulong</a:t>
            </a:r>
            <a:r>
              <a:rPr lang="en-GB" dirty="0"/>
              <a:t>)</a:t>
            </a:r>
          </a:p>
          <a:p>
            <a:endParaRPr lang="en-GB" dirty="0"/>
          </a:p>
        </p:txBody>
      </p:sp>
    </p:spTree>
    <p:extLst>
      <p:ext uri="{BB962C8B-B14F-4D97-AF65-F5344CB8AC3E}">
        <p14:creationId xmlns:p14="http://schemas.microsoft.com/office/powerpoint/2010/main" val="236148730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Profiling Examples (C)</a:t>
            </a:r>
            <a:endParaRPr lang="en-GB" dirty="0"/>
          </a:p>
        </p:txBody>
      </p:sp>
      <p:sp>
        <p:nvSpPr>
          <p:cNvPr id="5" name="Content Placeholder 4"/>
          <p:cNvSpPr>
            <a:spLocks noGrp="1"/>
          </p:cNvSpPr>
          <p:nvPr>
            <p:ph sz="half" idx="1"/>
          </p:nvPr>
        </p:nvSpPr>
        <p:spPr>
          <a:xfrm>
            <a:off x="107504" y="1052736"/>
            <a:ext cx="4388296" cy="5616624"/>
          </a:xfrm>
        </p:spPr>
        <p:txBody>
          <a:bodyPr>
            <a:normAutofit lnSpcReduction="10000"/>
          </a:bodyPr>
          <a:lstStyle/>
          <a:p>
            <a:pPr marL="0" indent="0">
              <a:buNone/>
            </a:pPr>
            <a:r>
              <a:rPr lang="en-GB" sz="1600" b="1" dirty="0" err="1">
                <a:solidFill>
                  <a:schemeClr val="accent3"/>
                </a:solidFill>
                <a:latin typeface="Courier"/>
              </a:rPr>
              <a:t>cl_event</a:t>
            </a:r>
            <a:r>
              <a:rPr lang="en-GB" sz="1600" b="1" dirty="0">
                <a:solidFill>
                  <a:schemeClr val="accent3"/>
                </a:solidFill>
                <a:latin typeface="Courier"/>
              </a:rPr>
              <a:t> </a:t>
            </a:r>
            <a:r>
              <a:rPr lang="en-GB" sz="1600" b="1" dirty="0" err="1">
                <a:latin typeface="Courier"/>
              </a:rPr>
              <a:t>prof_event</a:t>
            </a:r>
            <a:r>
              <a:rPr lang="en-GB" sz="1600" b="1" dirty="0">
                <a:latin typeface="Courier"/>
              </a:rPr>
              <a:t>;</a:t>
            </a:r>
          </a:p>
          <a:p>
            <a:pPr marL="0" indent="0">
              <a:buNone/>
            </a:pPr>
            <a:r>
              <a:rPr lang="en-GB" sz="1600" b="1" dirty="0" err="1">
                <a:solidFill>
                  <a:schemeClr val="accent3"/>
                </a:solidFill>
                <a:latin typeface="Courier"/>
              </a:rPr>
              <a:t>cl_command_queue</a:t>
            </a:r>
            <a:r>
              <a:rPr lang="en-GB" sz="1600" b="1" dirty="0">
                <a:solidFill>
                  <a:schemeClr val="accent3"/>
                </a:solidFill>
                <a:latin typeface="Courier"/>
              </a:rPr>
              <a:t> </a:t>
            </a:r>
            <a:r>
              <a:rPr lang="en-GB" sz="1600" b="1" dirty="0" err="1">
                <a:latin typeface="Courier"/>
              </a:rPr>
              <a:t>comm</a:t>
            </a:r>
            <a:r>
              <a:rPr lang="en-GB" sz="1600" b="1" dirty="0">
                <a:latin typeface="Courier"/>
              </a:rPr>
              <a:t>; </a:t>
            </a:r>
          </a:p>
          <a:p>
            <a:pPr marL="0" indent="0">
              <a:buNone/>
            </a:pPr>
            <a:endParaRPr lang="en-GB" sz="1600" b="1" dirty="0">
              <a:latin typeface="Courier"/>
            </a:endParaRPr>
          </a:p>
          <a:p>
            <a:pPr marL="0" indent="0">
              <a:buNone/>
            </a:pPr>
            <a:r>
              <a:rPr lang="en-GB" sz="1600" b="1" dirty="0" err="1">
                <a:latin typeface="Courier"/>
              </a:rPr>
              <a:t>comm</a:t>
            </a:r>
            <a:r>
              <a:rPr lang="en-GB" sz="1600" b="1" dirty="0">
                <a:latin typeface="Courier"/>
              </a:rPr>
              <a:t> = </a:t>
            </a:r>
            <a:r>
              <a:rPr lang="en-GB" sz="1600" b="1" dirty="0" err="1">
                <a:solidFill>
                  <a:schemeClr val="tx2">
                    <a:lumMod val="75000"/>
                  </a:schemeClr>
                </a:solidFill>
                <a:latin typeface="Courier"/>
              </a:rPr>
              <a:t>clCreateCommandQueue</a:t>
            </a:r>
            <a:r>
              <a:rPr lang="en-GB" sz="1600" b="1" dirty="0">
                <a:latin typeface="Courier"/>
              </a:rPr>
              <a:t>(</a:t>
            </a:r>
          </a:p>
          <a:p>
            <a:pPr marL="0" indent="0">
              <a:buNone/>
            </a:pPr>
            <a:r>
              <a:rPr lang="en-GB" sz="1600" b="1" dirty="0">
                <a:latin typeface="Courier"/>
              </a:rPr>
              <a:t>       context, </a:t>
            </a:r>
            <a:r>
              <a:rPr lang="en-GB" sz="1600" b="1" dirty="0" err="1">
                <a:latin typeface="Courier"/>
              </a:rPr>
              <a:t>device_id</a:t>
            </a:r>
            <a:r>
              <a:rPr lang="en-GB" sz="1600" b="1" dirty="0">
                <a:latin typeface="Courier"/>
              </a:rPr>
              <a:t>, </a:t>
            </a:r>
          </a:p>
          <a:p>
            <a:pPr marL="0" indent="0">
              <a:buNone/>
            </a:pPr>
            <a:r>
              <a:rPr lang="en-GB" sz="1600" b="1" dirty="0">
                <a:latin typeface="Courier"/>
              </a:rPr>
              <a:t>      CL_QUEUE_PROFILING_ENABLE, </a:t>
            </a:r>
          </a:p>
          <a:p>
            <a:pPr marL="0" indent="0">
              <a:buNone/>
            </a:pPr>
            <a:r>
              <a:rPr lang="en-GB" sz="1600" b="1" dirty="0">
                <a:latin typeface="Courier"/>
              </a:rPr>
              <a:t>       &amp;err);</a:t>
            </a:r>
          </a:p>
          <a:p>
            <a:pPr marL="0" indent="0">
              <a:buNone/>
            </a:pPr>
            <a:r>
              <a:rPr lang="en-GB" sz="1600" b="1" dirty="0">
                <a:latin typeface="Courier"/>
              </a:rPr>
              <a:t> </a:t>
            </a:r>
          </a:p>
          <a:p>
            <a:pPr marL="0" indent="0">
              <a:buNone/>
            </a:pPr>
            <a:r>
              <a:rPr lang="en-GB" sz="1600" b="1" dirty="0">
                <a:latin typeface="Courier"/>
              </a:rPr>
              <a:t>err = </a:t>
            </a:r>
            <a:r>
              <a:rPr lang="en-GB" sz="1600" b="1" dirty="0" err="1">
                <a:solidFill>
                  <a:schemeClr val="tx2">
                    <a:lumMod val="75000"/>
                  </a:schemeClr>
                </a:solidFill>
                <a:latin typeface="Courier"/>
              </a:rPr>
              <a:t>clEnqueueNDRangeKernel</a:t>
            </a:r>
            <a:r>
              <a:rPr lang="en-GB" sz="1600" b="1" dirty="0">
                <a:latin typeface="Courier"/>
              </a:rPr>
              <a:t>(</a:t>
            </a:r>
          </a:p>
          <a:p>
            <a:pPr marL="0" indent="0">
              <a:buNone/>
            </a:pPr>
            <a:r>
              <a:rPr lang="en-GB" sz="1600" b="1" dirty="0">
                <a:latin typeface="Courier"/>
              </a:rPr>
              <a:t>          </a:t>
            </a:r>
            <a:r>
              <a:rPr lang="en-GB" sz="1600" b="1" dirty="0" err="1">
                <a:latin typeface="Courier"/>
              </a:rPr>
              <a:t>comm</a:t>
            </a:r>
            <a:r>
              <a:rPr lang="en-GB" sz="1600" b="1" dirty="0">
                <a:latin typeface="Courier"/>
              </a:rPr>
              <a:t>, kernel, </a:t>
            </a:r>
          </a:p>
          <a:p>
            <a:pPr marL="0" indent="0">
              <a:buNone/>
            </a:pPr>
            <a:r>
              <a:rPr lang="en-GB" sz="1600" b="1" dirty="0">
                <a:latin typeface="Courier"/>
              </a:rPr>
              <a:t>          </a:t>
            </a:r>
            <a:r>
              <a:rPr lang="en-GB" sz="1600" b="1" dirty="0" err="1">
                <a:latin typeface="Courier"/>
              </a:rPr>
              <a:t>nd</a:t>
            </a:r>
            <a:r>
              <a:rPr lang="en-GB" sz="1600" b="1" dirty="0">
                <a:latin typeface="Courier"/>
              </a:rPr>
              <a:t>, NULL, global, NULL, </a:t>
            </a:r>
          </a:p>
          <a:p>
            <a:pPr marL="0" indent="0">
              <a:buNone/>
            </a:pPr>
            <a:r>
              <a:rPr lang="en-GB" sz="1600" b="1" dirty="0">
                <a:latin typeface="Courier"/>
              </a:rPr>
              <a:t>          0, NULL, </a:t>
            </a:r>
            <a:r>
              <a:rPr lang="en-GB" sz="1600" b="1" dirty="0" err="1">
                <a:latin typeface="Courier"/>
              </a:rPr>
              <a:t>prof_event</a:t>
            </a:r>
            <a:r>
              <a:rPr lang="en-GB" sz="1600" b="1" dirty="0">
                <a:latin typeface="Courier"/>
              </a:rPr>
              <a:t>);</a:t>
            </a:r>
          </a:p>
          <a:p>
            <a:pPr marL="0" indent="0">
              <a:buNone/>
            </a:pPr>
            <a:r>
              <a:rPr lang="en-GB" sz="1600" b="1" dirty="0">
                <a:latin typeface="Courier"/>
              </a:rPr>
              <a:t> </a:t>
            </a:r>
          </a:p>
          <a:p>
            <a:pPr marL="0" indent="0">
              <a:buNone/>
            </a:pPr>
            <a:r>
              <a:rPr lang="en-GB" sz="1600" b="1" dirty="0" err="1">
                <a:solidFill>
                  <a:schemeClr val="tx2">
                    <a:lumMod val="75000"/>
                  </a:schemeClr>
                </a:solidFill>
                <a:latin typeface="Courier"/>
              </a:rPr>
              <a:t>clFinish</a:t>
            </a:r>
            <a:r>
              <a:rPr lang="en-GB" sz="1600" b="1" dirty="0">
                <a:latin typeface="Courier"/>
              </a:rPr>
              <a:t>(</a:t>
            </a:r>
            <a:r>
              <a:rPr lang="en-GB" sz="1600" b="1" dirty="0" err="1">
                <a:latin typeface="Courier"/>
              </a:rPr>
              <a:t>comm</a:t>
            </a:r>
            <a:r>
              <a:rPr lang="en-GB" sz="1600" b="1" dirty="0">
                <a:latin typeface="Courier"/>
              </a:rPr>
              <a:t>);</a:t>
            </a:r>
          </a:p>
          <a:p>
            <a:pPr marL="0" indent="0">
              <a:buNone/>
            </a:pPr>
            <a:r>
              <a:rPr lang="en-GB" sz="1600" b="1" dirty="0">
                <a:latin typeface="Courier"/>
              </a:rPr>
              <a:t>err = </a:t>
            </a:r>
            <a:r>
              <a:rPr lang="en-GB" sz="1600" b="1" dirty="0" err="1">
                <a:solidFill>
                  <a:schemeClr val="tx2">
                    <a:lumMod val="75000"/>
                  </a:schemeClr>
                </a:solidFill>
                <a:latin typeface="Courier"/>
              </a:rPr>
              <a:t>clWaitForEvents</a:t>
            </a:r>
            <a:r>
              <a:rPr lang="en-GB" sz="1600" b="1" dirty="0">
                <a:latin typeface="Courier"/>
              </a:rPr>
              <a:t>(1, &amp;</a:t>
            </a:r>
            <a:r>
              <a:rPr lang="en-GB" sz="1600" b="1" dirty="0" err="1">
                <a:latin typeface="Courier"/>
              </a:rPr>
              <a:t>prof_event</a:t>
            </a:r>
            <a:r>
              <a:rPr lang="en-GB" sz="1600" b="1" dirty="0">
                <a:latin typeface="Courier"/>
              </a:rPr>
              <a:t> );</a:t>
            </a:r>
          </a:p>
          <a:p>
            <a:pPr marL="0" indent="0">
              <a:buNone/>
            </a:pPr>
            <a:r>
              <a:rPr lang="en-GB" sz="1600" b="1" dirty="0">
                <a:latin typeface="Courier"/>
              </a:rPr>
              <a:t> </a:t>
            </a:r>
          </a:p>
          <a:p>
            <a:pPr marL="0" indent="0">
              <a:buNone/>
            </a:pPr>
            <a:endParaRPr lang="en-GB" sz="1600" b="1" dirty="0">
              <a:latin typeface="Courier"/>
            </a:endParaRPr>
          </a:p>
        </p:txBody>
      </p:sp>
      <p:sp>
        <p:nvSpPr>
          <p:cNvPr id="6" name="Content Placeholder 5"/>
          <p:cNvSpPr>
            <a:spLocks noGrp="1"/>
          </p:cNvSpPr>
          <p:nvPr>
            <p:ph sz="half" idx="2"/>
          </p:nvPr>
        </p:nvSpPr>
        <p:spPr>
          <a:xfrm>
            <a:off x="4648200" y="1052736"/>
            <a:ext cx="4388296" cy="5616624"/>
          </a:xfrm>
        </p:spPr>
        <p:txBody>
          <a:bodyPr>
            <a:normAutofit lnSpcReduction="10000"/>
          </a:bodyPr>
          <a:lstStyle/>
          <a:p>
            <a:pPr marL="0" indent="0">
              <a:buNone/>
            </a:pPr>
            <a:r>
              <a:rPr lang="en-GB" sz="1600" b="1" dirty="0" err="1">
                <a:solidFill>
                  <a:schemeClr val="accent3"/>
                </a:solidFill>
                <a:latin typeface="Courier"/>
              </a:rPr>
              <a:t>cl_ulong</a:t>
            </a:r>
            <a:r>
              <a:rPr lang="en-GB" sz="1600" b="1" dirty="0">
                <a:solidFill>
                  <a:schemeClr val="accent3"/>
                </a:solidFill>
                <a:latin typeface="Courier"/>
              </a:rPr>
              <a:t> </a:t>
            </a:r>
            <a:r>
              <a:rPr lang="en-GB" sz="1600" b="1" dirty="0" err="1">
                <a:latin typeface="Courier"/>
              </a:rPr>
              <a:t>start_time</a:t>
            </a:r>
            <a:r>
              <a:rPr lang="en-GB" sz="1600" b="1" dirty="0">
                <a:latin typeface="Courier"/>
              </a:rPr>
              <a:t>, </a:t>
            </a:r>
            <a:r>
              <a:rPr lang="en-GB" sz="1600" b="1" dirty="0" err="1">
                <a:latin typeface="Courier"/>
              </a:rPr>
              <a:t>end_time</a:t>
            </a:r>
            <a:r>
              <a:rPr lang="en-GB" sz="1600" b="1" dirty="0">
                <a:latin typeface="Courier"/>
              </a:rPr>
              <a:t>;</a:t>
            </a:r>
          </a:p>
          <a:p>
            <a:pPr marL="0" indent="0">
              <a:buNone/>
            </a:pPr>
            <a:r>
              <a:rPr lang="en-GB" sz="1600" b="1" dirty="0" err="1">
                <a:solidFill>
                  <a:schemeClr val="accent2"/>
                </a:solidFill>
                <a:latin typeface="Courier"/>
              </a:rPr>
              <a:t>size_t</a:t>
            </a:r>
            <a:r>
              <a:rPr lang="en-GB" sz="1600" b="1" dirty="0">
                <a:solidFill>
                  <a:schemeClr val="accent2"/>
                </a:solidFill>
                <a:latin typeface="Courier"/>
              </a:rPr>
              <a:t> </a:t>
            </a:r>
            <a:r>
              <a:rPr lang="en-GB" sz="1600" b="1" dirty="0" err="1">
                <a:latin typeface="Courier"/>
              </a:rPr>
              <a:t>return_bytes</a:t>
            </a:r>
            <a:r>
              <a:rPr lang="en-GB" sz="1600" b="1" dirty="0">
                <a:latin typeface="Courier"/>
              </a:rPr>
              <a:t>;</a:t>
            </a:r>
          </a:p>
          <a:p>
            <a:pPr marL="0" indent="0">
              <a:buNone/>
            </a:pPr>
            <a:r>
              <a:rPr lang="en-GB" sz="1600" b="1" dirty="0">
                <a:latin typeface="Courier"/>
              </a:rPr>
              <a:t> </a:t>
            </a:r>
          </a:p>
          <a:p>
            <a:pPr marL="0" indent="0">
              <a:buNone/>
            </a:pPr>
            <a:r>
              <a:rPr lang="en-GB" sz="1600" b="1" dirty="0">
                <a:latin typeface="Courier"/>
              </a:rPr>
              <a:t>err = </a:t>
            </a:r>
            <a:r>
              <a:rPr lang="en-GB" sz="1600" b="1" dirty="0" err="1">
                <a:solidFill>
                  <a:schemeClr val="tx2">
                    <a:lumMod val="75000"/>
                  </a:schemeClr>
                </a:solidFill>
                <a:latin typeface="Courier"/>
              </a:rPr>
              <a:t>clGetEventProfilingInfo</a:t>
            </a:r>
            <a:r>
              <a:rPr lang="en-GB" sz="1600" b="1" dirty="0">
                <a:latin typeface="Courier"/>
              </a:rPr>
              <a:t>(</a:t>
            </a:r>
          </a:p>
          <a:p>
            <a:pPr marL="0" indent="0">
              <a:buNone/>
            </a:pPr>
            <a:r>
              <a:rPr lang="en-GB" sz="1600" b="1" dirty="0">
                <a:latin typeface="Courier"/>
              </a:rPr>
              <a:t>	 </a:t>
            </a:r>
            <a:r>
              <a:rPr lang="en-GB" sz="1600" b="1" dirty="0" err="1">
                <a:latin typeface="Courier"/>
              </a:rPr>
              <a:t>prof_event</a:t>
            </a:r>
            <a:r>
              <a:rPr lang="en-GB" sz="1600" b="1" dirty="0">
                <a:latin typeface="Courier"/>
              </a:rPr>
              <a:t>,</a:t>
            </a:r>
          </a:p>
          <a:p>
            <a:pPr marL="0" indent="0">
              <a:buNone/>
            </a:pPr>
            <a:r>
              <a:rPr lang="en-GB" sz="1600" b="1" dirty="0">
                <a:latin typeface="Courier"/>
              </a:rPr>
              <a:t>	  CL_PROFILING_COMMAND_QUEUED,</a:t>
            </a:r>
          </a:p>
          <a:p>
            <a:pPr marL="0" indent="0">
              <a:buNone/>
            </a:pPr>
            <a:r>
              <a:rPr lang="en-GB" sz="1600" b="1" dirty="0">
                <a:latin typeface="Courier"/>
              </a:rPr>
              <a:t>	  </a:t>
            </a:r>
            <a:r>
              <a:rPr lang="en-GB" sz="1600" b="1" dirty="0" err="1">
                <a:solidFill>
                  <a:schemeClr val="tx2">
                    <a:lumMod val="75000"/>
                  </a:schemeClr>
                </a:solidFill>
                <a:latin typeface="Courier"/>
              </a:rPr>
              <a:t>sizeof</a:t>
            </a:r>
            <a:r>
              <a:rPr lang="en-GB" sz="1600" b="1" dirty="0">
                <a:latin typeface="Courier"/>
              </a:rPr>
              <a:t>(</a:t>
            </a:r>
            <a:r>
              <a:rPr lang="en-GB" sz="1600" b="1" dirty="0" err="1">
                <a:solidFill>
                  <a:schemeClr val="accent3"/>
                </a:solidFill>
                <a:latin typeface="Courier"/>
              </a:rPr>
              <a:t>cl_ulong</a:t>
            </a:r>
            <a:r>
              <a:rPr lang="en-GB" sz="1600" b="1" dirty="0">
                <a:latin typeface="Courier"/>
              </a:rPr>
              <a:t>),  </a:t>
            </a:r>
          </a:p>
          <a:p>
            <a:pPr marL="0" indent="0">
              <a:buNone/>
            </a:pPr>
            <a:r>
              <a:rPr lang="en-GB" sz="1600" b="1" dirty="0">
                <a:latin typeface="Courier"/>
              </a:rPr>
              <a:t>	  &amp;</a:t>
            </a:r>
            <a:r>
              <a:rPr lang="en-GB" sz="1600" b="1" dirty="0" err="1">
                <a:latin typeface="Courier"/>
              </a:rPr>
              <a:t>start_time</a:t>
            </a:r>
            <a:r>
              <a:rPr lang="en-GB" sz="1600" b="1" dirty="0">
                <a:latin typeface="Courier"/>
              </a:rPr>
              <a:t>,</a:t>
            </a:r>
          </a:p>
          <a:p>
            <a:pPr marL="0" indent="0">
              <a:buNone/>
            </a:pPr>
            <a:r>
              <a:rPr lang="en-GB" sz="1600" b="1" dirty="0">
                <a:latin typeface="Courier"/>
              </a:rPr>
              <a:t>	  &amp;</a:t>
            </a:r>
            <a:r>
              <a:rPr lang="en-GB" sz="1600" b="1" dirty="0" err="1">
                <a:latin typeface="Courier"/>
              </a:rPr>
              <a:t>return_bytes</a:t>
            </a:r>
            <a:r>
              <a:rPr lang="en-GB" sz="1600" b="1" dirty="0">
                <a:latin typeface="Courier"/>
              </a:rPr>
              <a:t>);</a:t>
            </a:r>
          </a:p>
          <a:p>
            <a:pPr marL="0" indent="0">
              <a:buNone/>
            </a:pPr>
            <a:r>
              <a:rPr lang="en-GB" sz="1600" b="1" dirty="0">
                <a:latin typeface="Courier"/>
              </a:rPr>
              <a:t> </a:t>
            </a:r>
          </a:p>
          <a:p>
            <a:pPr marL="0" indent="0">
              <a:buNone/>
            </a:pPr>
            <a:r>
              <a:rPr lang="en-GB" sz="1600" b="1" dirty="0">
                <a:latin typeface="Courier"/>
              </a:rPr>
              <a:t>err = </a:t>
            </a:r>
            <a:r>
              <a:rPr lang="en-GB" sz="1600" b="1" dirty="0" err="1">
                <a:solidFill>
                  <a:schemeClr val="tx2">
                    <a:lumMod val="75000"/>
                  </a:schemeClr>
                </a:solidFill>
                <a:latin typeface="Courier"/>
              </a:rPr>
              <a:t>clGetEventProfilingInfo</a:t>
            </a:r>
            <a:r>
              <a:rPr lang="en-GB" sz="1600" b="1" dirty="0">
                <a:latin typeface="Courier"/>
              </a:rPr>
              <a:t>(</a:t>
            </a:r>
          </a:p>
          <a:p>
            <a:pPr marL="0" indent="0">
              <a:buNone/>
            </a:pPr>
            <a:r>
              <a:rPr lang="en-GB" sz="1600" b="1" dirty="0">
                <a:latin typeface="Courier"/>
              </a:rPr>
              <a:t>	  </a:t>
            </a:r>
            <a:r>
              <a:rPr lang="en-GB" sz="1600" b="1" dirty="0" err="1">
                <a:latin typeface="Courier"/>
              </a:rPr>
              <a:t>prof_event</a:t>
            </a:r>
            <a:r>
              <a:rPr lang="en-GB" sz="1600" b="1" dirty="0">
                <a:latin typeface="Courier"/>
              </a:rPr>
              <a:t>,</a:t>
            </a:r>
          </a:p>
          <a:p>
            <a:pPr marL="0" indent="0">
              <a:buNone/>
            </a:pPr>
            <a:r>
              <a:rPr lang="en-GB" sz="1600" b="1" dirty="0">
                <a:latin typeface="Courier"/>
              </a:rPr>
              <a:t>	  CL_PROFILING_COMMAND_END,</a:t>
            </a:r>
          </a:p>
          <a:p>
            <a:pPr marL="0" indent="0">
              <a:buNone/>
            </a:pPr>
            <a:r>
              <a:rPr lang="en-GB" sz="1600" b="1" dirty="0">
                <a:latin typeface="Courier"/>
              </a:rPr>
              <a:t>	  </a:t>
            </a:r>
            <a:r>
              <a:rPr lang="en-GB" sz="1600" b="1" dirty="0" err="1">
                <a:solidFill>
                  <a:schemeClr val="tx2">
                    <a:lumMod val="75000"/>
                  </a:schemeClr>
                </a:solidFill>
                <a:latin typeface="Courier"/>
              </a:rPr>
              <a:t>sizeof</a:t>
            </a:r>
            <a:r>
              <a:rPr lang="en-GB" sz="1600" b="1" dirty="0">
                <a:latin typeface="Courier"/>
              </a:rPr>
              <a:t>(</a:t>
            </a:r>
            <a:r>
              <a:rPr lang="en-GB" sz="1600" b="1" dirty="0" err="1">
                <a:solidFill>
                  <a:schemeClr val="accent3"/>
                </a:solidFill>
                <a:latin typeface="Courier"/>
              </a:rPr>
              <a:t>cl_ulong</a:t>
            </a:r>
            <a:r>
              <a:rPr lang="en-GB" sz="1600" b="1" dirty="0">
                <a:latin typeface="Courier"/>
              </a:rPr>
              <a:t>), </a:t>
            </a:r>
          </a:p>
          <a:p>
            <a:pPr marL="0" indent="0">
              <a:buNone/>
            </a:pPr>
            <a:r>
              <a:rPr lang="en-GB" sz="1600" b="1" dirty="0">
                <a:latin typeface="Courier"/>
              </a:rPr>
              <a:t>	  &amp;</a:t>
            </a:r>
            <a:r>
              <a:rPr lang="en-GB" sz="1600" b="1" dirty="0" err="1">
                <a:latin typeface="Courier"/>
              </a:rPr>
              <a:t>end_time</a:t>
            </a:r>
            <a:r>
              <a:rPr lang="en-GB" sz="1600" b="1" dirty="0">
                <a:latin typeface="Courier"/>
              </a:rPr>
              <a:t>,</a:t>
            </a:r>
          </a:p>
          <a:p>
            <a:pPr marL="0" indent="0">
              <a:buNone/>
            </a:pPr>
            <a:r>
              <a:rPr lang="en-GB" sz="1600" b="1" dirty="0">
                <a:latin typeface="Courier"/>
              </a:rPr>
              <a:t>	  &amp;</a:t>
            </a:r>
            <a:r>
              <a:rPr lang="en-GB" sz="1600" b="1" dirty="0" err="1">
                <a:latin typeface="Courier"/>
              </a:rPr>
              <a:t>return_bytes</a:t>
            </a:r>
            <a:r>
              <a:rPr lang="en-GB" sz="1600" b="1" dirty="0">
                <a:latin typeface="Courier"/>
              </a:rPr>
              <a:t>);</a:t>
            </a:r>
          </a:p>
          <a:p>
            <a:pPr marL="0" indent="0">
              <a:buNone/>
            </a:pPr>
            <a:endParaRPr lang="en-GB" sz="1600" b="1" dirty="0">
              <a:latin typeface="Courier"/>
            </a:endParaRPr>
          </a:p>
          <a:p>
            <a:pPr marL="0" indent="0">
              <a:buNone/>
            </a:pPr>
            <a:r>
              <a:rPr lang="en-GB" sz="1600" b="1" dirty="0" err="1">
                <a:latin typeface="Courier"/>
              </a:rPr>
              <a:t>run_time</a:t>
            </a:r>
            <a:r>
              <a:rPr lang="en-GB" sz="1600" b="1" dirty="0">
                <a:latin typeface="Courier"/>
              </a:rPr>
              <a:t> =(</a:t>
            </a:r>
            <a:r>
              <a:rPr lang="en-GB" sz="1600" b="1" dirty="0">
                <a:solidFill>
                  <a:schemeClr val="accent2"/>
                </a:solidFill>
                <a:latin typeface="Courier"/>
              </a:rPr>
              <a:t>double</a:t>
            </a:r>
            <a:r>
              <a:rPr lang="en-GB" sz="1600" b="1" dirty="0">
                <a:latin typeface="Courier"/>
              </a:rPr>
              <a:t>)(</a:t>
            </a:r>
            <a:r>
              <a:rPr lang="en-GB" sz="1600" b="1" dirty="0" err="1">
                <a:latin typeface="Courier"/>
              </a:rPr>
              <a:t>end_time</a:t>
            </a:r>
            <a:r>
              <a:rPr lang="en-GB" sz="1600" b="1" dirty="0">
                <a:latin typeface="Courier"/>
              </a:rPr>
              <a:t> - </a:t>
            </a:r>
            <a:r>
              <a:rPr lang="en-GB" sz="1600" b="1" dirty="0" err="1">
                <a:latin typeface="Courier"/>
              </a:rPr>
              <a:t>start_time</a:t>
            </a:r>
            <a:r>
              <a:rPr lang="en-GB" sz="1600" b="1" dirty="0">
                <a:latin typeface="Courier"/>
              </a:rPr>
              <a:t>);</a:t>
            </a:r>
          </a:p>
          <a:p>
            <a:pPr marL="0" indent="0">
              <a:buNone/>
            </a:pPr>
            <a:endParaRPr lang="en-GB" sz="1600" b="1" dirty="0">
              <a:latin typeface="Courier"/>
            </a:endParaRPr>
          </a:p>
          <a:p>
            <a:pPr marL="0" indent="0">
              <a:buNone/>
            </a:pPr>
            <a:endParaRPr lang="en-GB" sz="1600" b="1" dirty="0">
              <a:latin typeface="Courier"/>
            </a:endParaRPr>
          </a:p>
        </p:txBody>
      </p:sp>
      <p:sp>
        <p:nvSpPr>
          <p:cNvPr id="7" name="Oval 6"/>
          <p:cNvSpPr/>
          <p:nvPr/>
        </p:nvSpPr>
        <p:spPr>
          <a:xfrm>
            <a:off x="323528" y="2348880"/>
            <a:ext cx="367240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8" name="Oval 7"/>
          <p:cNvSpPr/>
          <p:nvPr/>
        </p:nvSpPr>
        <p:spPr>
          <a:xfrm>
            <a:off x="1475656" y="3933056"/>
            <a:ext cx="129614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9" name="Oval 8"/>
          <p:cNvSpPr/>
          <p:nvPr/>
        </p:nvSpPr>
        <p:spPr>
          <a:xfrm>
            <a:off x="4211960" y="1664804"/>
            <a:ext cx="4608512"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10" name="Oval 9"/>
          <p:cNvSpPr/>
          <p:nvPr/>
        </p:nvSpPr>
        <p:spPr>
          <a:xfrm>
            <a:off x="3995936" y="3944216"/>
            <a:ext cx="518457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Tree>
    <p:extLst>
      <p:ext uri="{BB962C8B-B14F-4D97-AF65-F5344CB8AC3E}">
        <p14:creationId xmlns:p14="http://schemas.microsoft.com/office/powerpoint/2010/main" val="159297299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171400"/>
            <a:ext cx="8928992" cy="1143000"/>
          </a:xfrm>
        </p:spPr>
        <p:txBody>
          <a:bodyPr>
            <a:normAutofit fontScale="90000"/>
          </a:bodyPr>
          <a:lstStyle/>
          <a:p>
            <a:r>
              <a:rPr lang="en-GB" dirty="0" smtClean="0"/>
              <a:t>Events inside Kernels … </a:t>
            </a:r>
            <a:r>
              <a:rPr lang="en-GB" dirty="0" err="1" smtClean="0"/>
              <a:t>Async</a:t>
            </a:r>
            <a:r>
              <a:rPr lang="en-GB" dirty="0" smtClean="0"/>
              <a:t>. copy</a:t>
            </a:r>
            <a:endParaRPr lang="en-GB" dirty="0"/>
          </a:p>
        </p:txBody>
      </p:sp>
      <p:sp>
        <p:nvSpPr>
          <p:cNvPr id="6" name="Content Placeholder 5"/>
          <p:cNvSpPr>
            <a:spLocks noGrp="1"/>
          </p:cNvSpPr>
          <p:nvPr>
            <p:ph sz="half" idx="1"/>
          </p:nvPr>
        </p:nvSpPr>
        <p:spPr>
          <a:xfrm>
            <a:off x="107504" y="980728"/>
            <a:ext cx="5832648" cy="5145435"/>
          </a:xfrm>
        </p:spPr>
        <p:txBody>
          <a:bodyPr>
            <a:noAutofit/>
          </a:bodyPr>
          <a:lstStyle/>
          <a:p>
            <a:pPr marL="0" indent="0">
              <a:buNone/>
            </a:pPr>
            <a:r>
              <a:rPr lang="en-GB" sz="1800" b="1" dirty="0">
                <a:latin typeface="Courier"/>
              </a:rPr>
              <a:t>// A, B, C kernel </a:t>
            </a:r>
            <a:r>
              <a:rPr lang="en-GB" sz="1800" b="1" dirty="0" err="1">
                <a:latin typeface="Courier"/>
              </a:rPr>
              <a:t>args</a:t>
            </a:r>
            <a:r>
              <a:rPr lang="en-GB" sz="1800" b="1" dirty="0">
                <a:latin typeface="Courier"/>
              </a:rPr>
              <a:t> … global  buffers.  </a:t>
            </a:r>
          </a:p>
          <a:p>
            <a:pPr marL="0" indent="0">
              <a:buNone/>
            </a:pPr>
            <a:r>
              <a:rPr lang="en-GB" sz="1800" b="1" dirty="0">
                <a:latin typeface="Courier"/>
              </a:rPr>
              <a:t>// </a:t>
            </a:r>
            <a:r>
              <a:rPr lang="en-GB" sz="1800" b="1" dirty="0" err="1">
                <a:latin typeface="Courier"/>
              </a:rPr>
              <a:t>Bwrk</a:t>
            </a:r>
            <a:r>
              <a:rPr lang="en-GB" sz="1800" b="1" dirty="0">
                <a:latin typeface="Courier"/>
              </a:rPr>
              <a:t> is a local buffer</a:t>
            </a:r>
          </a:p>
          <a:p>
            <a:pPr marL="0" indent="0">
              <a:buNone/>
            </a:pPr>
            <a:endParaRPr lang="en-GB" sz="1800" b="1" dirty="0">
              <a:latin typeface="Courier"/>
            </a:endParaRPr>
          </a:p>
          <a:p>
            <a:pPr marL="0" indent="0">
              <a:buNone/>
            </a:pPr>
            <a:r>
              <a:rPr lang="en-GB" sz="1800" b="1" dirty="0">
                <a:solidFill>
                  <a:schemeClr val="accent1"/>
                </a:solidFill>
                <a:latin typeface="Courier"/>
              </a:rPr>
              <a:t>for</a:t>
            </a:r>
            <a:r>
              <a:rPr lang="en-GB" sz="1800" b="1" dirty="0">
                <a:latin typeface="Courier"/>
              </a:rPr>
              <a:t>(k=0;k&lt;</a:t>
            </a:r>
            <a:r>
              <a:rPr lang="en-GB" sz="1800" b="1" dirty="0" err="1">
                <a:latin typeface="Courier"/>
              </a:rPr>
              <a:t>Pdim;k</a:t>
            </a:r>
            <a:r>
              <a:rPr lang="en-GB" sz="1800" b="1" dirty="0">
                <a:latin typeface="Courier"/>
              </a:rPr>
              <a:t>++)</a:t>
            </a:r>
          </a:p>
          <a:p>
            <a:pPr marL="0" indent="0">
              <a:buNone/>
            </a:pPr>
            <a:r>
              <a:rPr lang="en-GB" sz="1800" b="1" dirty="0">
                <a:latin typeface="Courier"/>
              </a:rPr>
              <a:t>    </a:t>
            </a:r>
            <a:r>
              <a:rPr lang="en-GB" sz="1800" b="1" dirty="0" err="1" smtClean="0">
                <a:latin typeface="Courier"/>
              </a:rPr>
              <a:t>Awrk</a:t>
            </a:r>
            <a:r>
              <a:rPr lang="en-GB" sz="1800" b="1" dirty="0">
                <a:latin typeface="Courier"/>
              </a:rPr>
              <a:t>[k] = A[</a:t>
            </a:r>
            <a:r>
              <a:rPr lang="en-GB" sz="1800" b="1" dirty="0" err="1">
                <a:latin typeface="Courier"/>
              </a:rPr>
              <a:t>i</a:t>
            </a:r>
            <a:r>
              <a:rPr lang="en-GB" sz="1800" b="1" dirty="0">
                <a:latin typeface="Courier"/>
              </a:rPr>
              <a:t>*</a:t>
            </a:r>
            <a:r>
              <a:rPr lang="en-GB" sz="1800" b="1" dirty="0" err="1">
                <a:latin typeface="Courier"/>
              </a:rPr>
              <a:t>Ndim+k</a:t>
            </a:r>
            <a:r>
              <a:rPr lang="en-GB" sz="1800" b="1" dirty="0">
                <a:latin typeface="Courier"/>
              </a:rPr>
              <a:t>];  </a:t>
            </a:r>
          </a:p>
          <a:p>
            <a:pPr marL="0" indent="0">
              <a:buNone/>
            </a:pPr>
            <a:endParaRPr lang="en-GB" sz="1800" b="1" dirty="0">
              <a:latin typeface="Courier"/>
            </a:endParaRPr>
          </a:p>
          <a:p>
            <a:pPr marL="0" indent="0">
              <a:buNone/>
            </a:pPr>
            <a:r>
              <a:rPr lang="en-GB" sz="1800" b="1" dirty="0">
                <a:solidFill>
                  <a:schemeClr val="accent1"/>
                </a:solidFill>
                <a:latin typeface="Courier"/>
              </a:rPr>
              <a:t>for</a:t>
            </a:r>
            <a:r>
              <a:rPr lang="en-GB" sz="1800" b="1" dirty="0">
                <a:latin typeface="Courier"/>
              </a:rPr>
              <a:t>(j=0;j&lt;</a:t>
            </a:r>
            <a:r>
              <a:rPr lang="en-GB" sz="1800" b="1" dirty="0" err="1">
                <a:latin typeface="Courier"/>
              </a:rPr>
              <a:t>Mdim;j</a:t>
            </a:r>
            <a:r>
              <a:rPr lang="en-GB" sz="1800" b="1" dirty="0">
                <a:latin typeface="Courier"/>
              </a:rPr>
              <a:t>++){</a:t>
            </a:r>
          </a:p>
          <a:p>
            <a:pPr marL="0" indent="0">
              <a:buNone/>
            </a:pPr>
            <a:r>
              <a:rPr lang="en-GB" sz="1800" b="1" dirty="0">
                <a:latin typeface="Courier"/>
              </a:rPr>
              <a:t>    </a:t>
            </a:r>
            <a:r>
              <a:rPr lang="en-GB" sz="1800" b="1" dirty="0" err="1">
                <a:latin typeface="Courier"/>
              </a:rPr>
              <a:t>event_t</a:t>
            </a:r>
            <a:r>
              <a:rPr lang="en-GB" sz="1800" b="1" dirty="0">
                <a:latin typeface="Courier"/>
              </a:rPr>
              <a:t> </a:t>
            </a:r>
            <a:r>
              <a:rPr lang="en-GB" sz="1800" b="1" dirty="0" err="1">
                <a:latin typeface="Courier"/>
              </a:rPr>
              <a:t>ev_cp</a:t>
            </a:r>
            <a:r>
              <a:rPr lang="en-GB" sz="1800" b="1" dirty="0">
                <a:latin typeface="Courier"/>
              </a:rPr>
              <a:t>  = </a:t>
            </a:r>
            <a:r>
              <a:rPr lang="en-GB" sz="1800" b="1" dirty="0" err="1">
                <a:solidFill>
                  <a:schemeClr val="tx2">
                    <a:lumMod val="75000"/>
                  </a:schemeClr>
                </a:solidFill>
                <a:latin typeface="Courier"/>
              </a:rPr>
              <a:t>async_work_group_copy</a:t>
            </a:r>
            <a:r>
              <a:rPr lang="en-GB" sz="1800" b="1" dirty="0">
                <a:latin typeface="Courier"/>
              </a:rPr>
              <a:t>( </a:t>
            </a:r>
          </a:p>
          <a:p>
            <a:pPr marL="0" indent="0">
              <a:buNone/>
            </a:pPr>
            <a:r>
              <a:rPr lang="en-GB" sz="1800" b="1" dirty="0">
                <a:latin typeface="Courier"/>
              </a:rPr>
              <a:t>        (</a:t>
            </a:r>
            <a:r>
              <a:rPr lang="en-GB" sz="1800" b="1" dirty="0">
                <a:solidFill>
                  <a:schemeClr val="accent3"/>
                </a:solidFill>
                <a:latin typeface="Courier"/>
              </a:rPr>
              <a:t>__local</a:t>
            </a:r>
            <a:r>
              <a:rPr lang="en-GB" sz="1800" b="1" dirty="0">
                <a:latin typeface="Courier"/>
              </a:rPr>
              <a:t> </a:t>
            </a:r>
            <a:r>
              <a:rPr lang="en-GB" sz="1800" b="1" dirty="0">
                <a:solidFill>
                  <a:schemeClr val="accent2"/>
                </a:solidFill>
                <a:latin typeface="Courier"/>
              </a:rPr>
              <a:t>float</a:t>
            </a:r>
            <a:r>
              <a:rPr lang="en-GB" sz="1800" b="1" dirty="0">
                <a:latin typeface="Courier"/>
              </a:rPr>
              <a:t>*) </a:t>
            </a:r>
            <a:r>
              <a:rPr lang="en-GB" sz="1800" b="1" dirty="0" err="1">
                <a:latin typeface="Courier"/>
              </a:rPr>
              <a:t>Bwrk</a:t>
            </a:r>
            <a:r>
              <a:rPr lang="en-GB" sz="1800" b="1" dirty="0">
                <a:latin typeface="Courier"/>
              </a:rPr>
              <a:t>, (</a:t>
            </a:r>
            <a:r>
              <a:rPr lang="en-GB" sz="1800" b="1" dirty="0">
                <a:solidFill>
                  <a:schemeClr val="accent3"/>
                </a:solidFill>
                <a:latin typeface="Courier"/>
              </a:rPr>
              <a:t>__global</a:t>
            </a:r>
            <a:r>
              <a:rPr lang="en-GB" sz="1800" b="1" dirty="0">
                <a:solidFill>
                  <a:schemeClr val="accent2"/>
                </a:solidFill>
                <a:latin typeface="Courier"/>
              </a:rPr>
              <a:t> float</a:t>
            </a:r>
            <a:r>
              <a:rPr lang="en-GB" sz="1800" b="1" dirty="0">
                <a:latin typeface="Courier"/>
              </a:rPr>
              <a:t>*) B,</a:t>
            </a:r>
          </a:p>
          <a:p>
            <a:pPr marL="0" indent="0">
              <a:buNone/>
            </a:pPr>
            <a:r>
              <a:rPr lang="en-GB" sz="1800" b="1" dirty="0">
                <a:latin typeface="Courier"/>
              </a:rPr>
              <a:t>        (</a:t>
            </a:r>
            <a:r>
              <a:rPr lang="en-GB" sz="1800" b="1" dirty="0" err="1">
                <a:solidFill>
                  <a:schemeClr val="accent2"/>
                </a:solidFill>
                <a:latin typeface="Courier"/>
              </a:rPr>
              <a:t>size_t</a:t>
            </a:r>
            <a:r>
              <a:rPr lang="en-GB" sz="1800" b="1" dirty="0">
                <a:latin typeface="Courier"/>
              </a:rPr>
              <a:t>) </a:t>
            </a:r>
            <a:r>
              <a:rPr lang="en-GB" sz="1800" b="1" dirty="0" err="1">
                <a:latin typeface="Courier"/>
              </a:rPr>
              <a:t>Pdim</a:t>
            </a:r>
            <a:r>
              <a:rPr lang="en-GB" sz="1800" b="1" dirty="0">
                <a:latin typeface="Courier"/>
              </a:rPr>
              <a:t>, (</a:t>
            </a:r>
            <a:r>
              <a:rPr lang="en-GB" sz="1800" b="1" dirty="0" err="1">
                <a:solidFill>
                  <a:schemeClr val="accent3"/>
                </a:solidFill>
                <a:latin typeface="Courier"/>
              </a:rPr>
              <a:t>event_t</a:t>
            </a:r>
            <a:r>
              <a:rPr lang="en-GB" sz="1800" b="1" dirty="0">
                <a:latin typeface="Courier"/>
              </a:rPr>
              <a:t>) 0); </a:t>
            </a:r>
          </a:p>
          <a:p>
            <a:pPr marL="0" indent="0">
              <a:buNone/>
            </a:pPr>
            <a:r>
              <a:rPr lang="en-GB" sz="1800" b="1" dirty="0">
                <a:latin typeface="Courier"/>
              </a:rPr>
              <a:t> </a:t>
            </a:r>
          </a:p>
          <a:p>
            <a:pPr marL="0" indent="0">
              <a:buNone/>
            </a:pPr>
            <a:r>
              <a:rPr lang="en-GB" sz="1800" b="1" dirty="0">
                <a:latin typeface="Courier"/>
              </a:rPr>
              <a:t>    </a:t>
            </a:r>
            <a:r>
              <a:rPr lang="en-GB" sz="1800" b="1" dirty="0" err="1">
                <a:solidFill>
                  <a:schemeClr val="tx2">
                    <a:lumMod val="75000"/>
                  </a:schemeClr>
                </a:solidFill>
                <a:latin typeface="Courier"/>
              </a:rPr>
              <a:t>wait_group_events</a:t>
            </a:r>
            <a:r>
              <a:rPr lang="en-GB" sz="1800" b="1" dirty="0">
                <a:latin typeface="Courier"/>
              </a:rPr>
              <a:t>(1, &amp;</a:t>
            </a:r>
            <a:r>
              <a:rPr lang="en-GB" sz="1800" b="1" dirty="0" err="1">
                <a:latin typeface="Courier"/>
              </a:rPr>
              <a:t>ev_cp</a:t>
            </a:r>
            <a:r>
              <a:rPr lang="en-GB" sz="1800" b="1" dirty="0">
                <a:latin typeface="Courier"/>
              </a:rPr>
              <a:t>);</a:t>
            </a:r>
          </a:p>
          <a:p>
            <a:pPr marL="0" indent="0">
              <a:buNone/>
            </a:pPr>
            <a:r>
              <a:rPr lang="en-GB" sz="1800" b="1" dirty="0">
                <a:latin typeface="Courier"/>
              </a:rPr>
              <a:t> </a:t>
            </a:r>
          </a:p>
          <a:p>
            <a:pPr marL="0" indent="0">
              <a:buNone/>
            </a:pPr>
            <a:r>
              <a:rPr lang="en-GB" sz="1800" b="1" dirty="0">
                <a:latin typeface="Courier"/>
              </a:rPr>
              <a:t>    </a:t>
            </a:r>
            <a:r>
              <a:rPr lang="en-GB" sz="1800" b="1" dirty="0">
                <a:solidFill>
                  <a:schemeClr val="accent1"/>
                </a:solidFill>
                <a:latin typeface="Courier"/>
              </a:rPr>
              <a:t>for</a:t>
            </a:r>
            <a:r>
              <a:rPr lang="en-GB" sz="1800" b="1" dirty="0">
                <a:latin typeface="Courier"/>
              </a:rPr>
              <a:t>(k=0, </a:t>
            </a:r>
            <a:r>
              <a:rPr lang="en-GB" sz="1800" b="1" dirty="0" err="1">
                <a:latin typeface="Courier"/>
              </a:rPr>
              <a:t>tmp</a:t>
            </a:r>
            <a:r>
              <a:rPr lang="en-GB" sz="1800" b="1" dirty="0">
                <a:latin typeface="Courier"/>
              </a:rPr>
              <a:t>= 0.0;k&lt;</a:t>
            </a:r>
            <a:r>
              <a:rPr lang="en-GB" sz="1800" b="1" dirty="0" err="1">
                <a:latin typeface="Courier"/>
              </a:rPr>
              <a:t>Pdim;k</a:t>
            </a:r>
            <a:r>
              <a:rPr lang="en-GB" sz="1800" b="1" dirty="0">
                <a:latin typeface="Courier"/>
              </a:rPr>
              <a:t>++) </a:t>
            </a:r>
          </a:p>
          <a:p>
            <a:pPr marL="0" indent="0">
              <a:buNone/>
            </a:pPr>
            <a:r>
              <a:rPr lang="en-GB" sz="1800" b="1" dirty="0">
                <a:latin typeface="Courier"/>
              </a:rPr>
              <a:t>           </a:t>
            </a:r>
            <a:r>
              <a:rPr lang="en-GB" sz="1800" b="1" dirty="0" err="1">
                <a:latin typeface="Courier"/>
              </a:rPr>
              <a:t>tmp</a:t>
            </a:r>
            <a:r>
              <a:rPr lang="en-GB" sz="1800" b="1" dirty="0">
                <a:latin typeface="Courier"/>
              </a:rPr>
              <a:t>  += </a:t>
            </a:r>
            <a:r>
              <a:rPr lang="en-GB" sz="1800" b="1" dirty="0" err="1">
                <a:latin typeface="Courier"/>
              </a:rPr>
              <a:t>Awrk</a:t>
            </a:r>
            <a:r>
              <a:rPr lang="en-GB" sz="1800" b="1" dirty="0">
                <a:latin typeface="Courier"/>
              </a:rPr>
              <a:t>[k] *  </a:t>
            </a:r>
            <a:r>
              <a:rPr lang="en-GB" sz="1800" b="1" dirty="0" err="1">
                <a:latin typeface="Courier"/>
              </a:rPr>
              <a:t>Bwrk</a:t>
            </a:r>
            <a:r>
              <a:rPr lang="en-GB" sz="1800" b="1" dirty="0">
                <a:latin typeface="Courier"/>
              </a:rPr>
              <a:t>[k]; </a:t>
            </a:r>
          </a:p>
          <a:p>
            <a:pPr marL="0" indent="0">
              <a:buNone/>
            </a:pPr>
            <a:r>
              <a:rPr lang="en-GB" sz="1800" b="1" dirty="0">
                <a:latin typeface="Courier"/>
              </a:rPr>
              <a:t>    C[</a:t>
            </a:r>
            <a:r>
              <a:rPr lang="en-GB" sz="1800" b="1" dirty="0" err="1">
                <a:latin typeface="Courier"/>
              </a:rPr>
              <a:t>i</a:t>
            </a:r>
            <a:r>
              <a:rPr lang="en-GB" sz="1800" b="1" dirty="0">
                <a:latin typeface="Courier"/>
              </a:rPr>
              <a:t>*</a:t>
            </a:r>
            <a:r>
              <a:rPr lang="en-GB" sz="1800" b="1" dirty="0" err="1">
                <a:latin typeface="Courier"/>
              </a:rPr>
              <a:t>Ndim+j</a:t>
            </a:r>
            <a:r>
              <a:rPr lang="en-GB" sz="1800" b="1" dirty="0">
                <a:latin typeface="Courier"/>
              </a:rPr>
              <a:t>] = </a:t>
            </a:r>
            <a:r>
              <a:rPr lang="en-GB" sz="1800" b="1" dirty="0" err="1">
                <a:latin typeface="Courier"/>
              </a:rPr>
              <a:t>tmp</a:t>
            </a:r>
            <a:r>
              <a:rPr lang="en-GB" sz="1800" b="1" dirty="0">
                <a:latin typeface="Courier"/>
              </a:rPr>
              <a:t>; </a:t>
            </a:r>
          </a:p>
          <a:p>
            <a:pPr marL="0" indent="0">
              <a:buNone/>
            </a:pPr>
            <a:r>
              <a:rPr lang="en-GB" sz="1800" b="1" dirty="0">
                <a:latin typeface="Courier"/>
              </a:rPr>
              <a:t>}</a:t>
            </a:r>
          </a:p>
          <a:p>
            <a:pPr marL="0" indent="0">
              <a:buNone/>
            </a:pPr>
            <a:endParaRPr lang="en-GB" sz="1400" b="1" dirty="0">
              <a:latin typeface="Courier"/>
            </a:endParaRPr>
          </a:p>
        </p:txBody>
      </p:sp>
      <p:sp>
        <p:nvSpPr>
          <p:cNvPr id="7" name="Content Placeholder 6"/>
          <p:cNvSpPr>
            <a:spLocks noGrp="1"/>
          </p:cNvSpPr>
          <p:nvPr>
            <p:ph sz="half" idx="2"/>
          </p:nvPr>
        </p:nvSpPr>
        <p:spPr>
          <a:xfrm>
            <a:off x="4427984" y="1052737"/>
            <a:ext cx="4464496" cy="1080120"/>
          </a:xfrm>
        </p:spPr>
        <p:txBody>
          <a:bodyPr>
            <a:noAutofit/>
          </a:bodyPr>
          <a:lstStyle/>
          <a:p>
            <a:r>
              <a:rPr lang="en-GB" sz="2000" dirty="0" smtClean="0"/>
              <a:t>Compute a row of C = A * B</a:t>
            </a:r>
          </a:p>
          <a:p>
            <a:pPr lvl="1"/>
            <a:r>
              <a:rPr lang="en-GB" sz="2000" dirty="0" smtClean="0"/>
              <a:t>1 A column per work-item</a:t>
            </a:r>
          </a:p>
          <a:p>
            <a:pPr lvl="1"/>
            <a:r>
              <a:rPr lang="en-GB" sz="2000" dirty="0" smtClean="0"/>
              <a:t>Work group shares rows of B</a:t>
            </a:r>
          </a:p>
        </p:txBody>
      </p:sp>
      <p:sp>
        <p:nvSpPr>
          <p:cNvPr id="8" name="TextBox 7"/>
          <p:cNvSpPr txBox="1"/>
          <p:nvPr/>
        </p:nvSpPr>
        <p:spPr>
          <a:xfrm>
            <a:off x="6084168" y="2738896"/>
            <a:ext cx="2592288" cy="1200329"/>
          </a:xfrm>
          <a:prstGeom prst="rect">
            <a:avLst/>
          </a:prstGeom>
          <a:noFill/>
        </p:spPr>
        <p:txBody>
          <a:bodyPr wrap="square" rtlCol="0">
            <a:spAutoFit/>
          </a:bodyPr>
          <a:lstStyle/>
          <a:p>
            <a:pPr fontAlgn="auto">
              <a:spcBef>
                <a:spcPts val="0"/>
              </a:spcBef>
              <a:spcAft>
                <a:spcPts val="0"/>
              </a:spcAft>
            </a:pPr>
            <a:r>
              <a:rPr lang="en-GB" sz="1800" dirty="0" smtClean="0">
                <a:solidFill>
                  <a:srgbClr val="4F81BD"/>
                </a:solidFill>
                <a:latin typeface="Trebuchet MS"/>
                <a:ea typeface="+mn-ea"/>
              </a:rPr>
              <a:t>Start an </a:t>
            </a:r>
            <a:r>
              <a:rPr lang="en-GB" sz="1800" dirty="0" err="1" smtClean="0">
                <a:solidFill>
                  <a:srgbClr val="4F81BD"/>
                </a:solidFill>
                <a:latin typeface="Trebuchet MS"/>
                <a:ea typeface="+mn-ea"/>
              </a:rPr>
              <a:t>async</a:t>
            </a:r>
            <a:r>
              <a:rPr lang="en-GB" sz="1800" dirty="0" smtClean="0">
                <a:solidFill>
                  <a:srgbClr val="4F81BD"/>
                </a:solidFill>
                <a:latin typeface="Trebuchet MS"/>
                <a:ea typeface="+mn-ea"/>
              </a:rPr>
              <a:t>. copy for row of B returning an event to track progress.</a:t>
            </a:r>
            <a:endParaRPr lang="en-GB" sz="1800" dirty="0">
              <a:solidFill>
                <a:srgbClr val="4F81BD"/>
              </a:solidFill>
              <a:latin typeface="Trebuchet MS"/>
              <a:ea typeface="+mn-ea"/>
            </a:endParaRPr>
          </a:p>
        </p:txBody>
      </p:sp>
      <p:cxnSp>
        <p:nvCxnSpPr>
          <p:cNvPr id="10" name="Straight Arrow Connector 9"/>
          <p:cNvCxnSpPr/>
          <p:nvPr/>
        </p:nvCxnSpPr>
        <p:spPr>
          <a:xfrm flipH="1">
            <a:off x="5220072" y="3237078"/>
            <a:ext cx="864096" cy="2628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26324" y="4149082"/>
            <a:ext cx="2592288" cy="923330"/>
          </a:xfrm>
          <a:prstGeom prst="rect">
            <a:avLst/>
          </a:prstGeom>
          <a:noFill/>
        </p:spPr>
        <p:txBody>
          <a:bodyPr wrap="square" rtlCol="0">
            <a:spAutoFit/>
          </a:bodyPr>
          <a:lstStyle/>
          <a:p>
            <a:pPr fontAlgn="auto">
              <a:spcBef>
                <a:spcPts val="0"/>
              </a:spcBef>
              <a:spcAft>
                <a:spcPts val="0"/>
              </a:spcAft>
            </a:pPr>
            <a:r>
              <a:rPr lang="en-GB" sz="1800" dirty="0" smtClean="0">
                <a:solidFill>
                  <a:srgbClr val="4F81BD"/>
                </a:solidFill>
                <a:latin typeface="Trebuchet MS"/>
                <a:ea typeface="+mn-ea"/>
              </a:rPr>
              <a:t>Wait for </a:t>
            </a:r>
            <a:r>
              <a:rPr lang="en-GB" sz="1800" dirty="0" err="1" smtClean="0">
                <a:solidFill>
                  <a:srgbClr val="4F81BD"/>
                </a:solidFill>
                <a:latin typeface="Trebuchet MS"/>
                <a:ea typeface="+mn-ea"/>
              </a:rPr>
              <a:t>async</a:t>
            </a:r>
            <a:r>
              <a:rPr lang="en-GB" sz="1800" dirty="0" smtClean="0">
                <a:solidFill>
                  <a:srgbClr val="4F81BD"/>
                </a:solidFill>
                <a:latin typeface="Trebuchet MS"/>
                <a:ea typeface="+mn-ea"/>
              </a:rPr>
              <a:t>. copy to complete before proceeding.</a:t>
            </a:r>
            <a:endParaRPr lang="en-GB" sz="1800" dirty="0">
              <a:solidFill>
                <a:srgbClr val="4F81BD"/>
              </a:solidFill>
              <a:latin typeface="Trebuchet MS"/>
              <a:ea typeface="+mn-ea"/>
            </a:endParaRPr>
          </a:p>
        </p:txBody>
      </p:sp>
      <p:cxnSp>
        <p:nvCxnSpPr>
          <p:cNvPr id="12" name="Straight Arrow Connector 11"/>
          <p:cNvCxnSpPr>
            <a:stCxn id="11" idx="1"/>
          </p:cNvCxnSpPr>
          <p:nvPr/>
        </p:nvCxnSpPr>
        <p:spPr>
          <a:xfrm flipH="1">
            <a:off x="3925614" y="4610747"/>
            <a:ext cx="2000710" cy="13467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22912" y="5458863"/>
            <a:ext cx="2592288" cy="1200329"/>
          </a:xfrm>
          <a:prstGeom prst="rect">
            <a:avLst/>
          </a:prstGeom>
          <a:noFill/>
        </p:spPr>
        <p:txBody>
          <a:bodyPr wrap="square" rtlCol="0">
            <a:spAutoFit/>
          </a:bodyPr>
          <a:lstStyle/>
          <a:p>
            <a:pPr fontAlgn="auto">
              <a:spcBef>
                <a:spcPts val="0"/>
              </a:spcBef>
              <a:spcAft>
                <a:spcPts val="0"/>
              </a:spcAft>
            </a:pPr>
            <a:r>
              <a:rPr lang="en-GB" sz="1800" dirty="0" smtClean="0">
                <a:solidFill>
                  <a:srgbClr val="4F81BD"/>
                </a:solidFill>
                <a:latin typeface="Trebuchet MS"/>
                <a:ea typeface="+mn-ea"/>
              </a:rPr>
              <a:t>Compute element of C using </a:t>
            </a:r>
            <a:r>
              <a:rPr lang="en-GB" sz="1800" dirty="0" smtClean="0">
                <a:solidFill>
                  <a:srgbClr val="C0504D"/>
                </a:solidFill>
                <a:latin typeface="Trebuchet MS"/>
                <a:ea typeface="+mn-ea"/>
              </a:rPr>
              <a:t>A</a:t>
            </a:r>
            <a:r>
              <a:rPr lang="en-GB" sz="1800" dirty="0" smtClean="0">
                <a:solidFill>
                  <a:srgbClr val="4F81BD"/>
                </a:solidFill>
                <a:latin typeface="Trebuchet MS"/>
                <a:ea typeface="+mn-ea"/>
              </a:rPr>
              <a:t> from </a:t>
            </a:r>
            <a:r>
              <a:rPr lang="en-GB" sz="1800" dirty="0" smtClean="0">
                <a:solidFill>
                  <a:srgbClr val="C0504D"/>
                </a:solidFill>
                <a:latin typeface="Trebuchet MS"/>
                <a:ea typeface="+mn-ea"/>
              </a:rPr>
              <a:t>private</a:t>
            </a:r>
            <a:r>
              <a:rPr lang="en-GB" sz="1800" dirty="0" smtClean="0">
                <a:solidFill>
                  <a:srgbClr val="C0504D">
                    <a:lumMod val="40000"/>
                    <a:lumOff val="60000"/>
                  </a:srgbClr>
                </a:solidFill>
                <a:latin typeface="Trebuchet MS"/>
                <a:ea typeface="+mn-ea"/>
              </a:rPr>
              <a:t> </a:t>
            </a:r>
            <a:r>
              <a:rPr lang="en-GB" sz="1800" dirty="0" smtClean="0">
                <a:solidFill>
                  <a:srgbClr val="4F81BD"/>
                </a:solidFill>
                <a:latin typeface="Trebuchet MS"/>
                <a:ea typeface="+mn-ea"/>
              </a:rPr>
              <a:t>memory and </a:t>
            </a:r>
            <a:r>
              <a:rPr lang="en-GB" sz="1800" dirty="0" smtClean="0">
                <a:solidFill>
                  <a:srgbClr val="F79646">
                    <a:lumMod val="75000"/>
                  </a:srgbClr>
                </a:solidFill>
                <a:latin typeface="Trebuchet MS"/>
                <a:ea typeface="+mn-ea"/>
              </a:rPr>
              <a:t>B </a:t>
            </a:r>
            <a:r>
              <a:rPr lang="en-GB" sz="1800" dirty="0" smtClean="0">
                <a:solidFill>
                  <a:srgbClr val="4F81BD"/>
                </a:solidFill>
                <a:latin typeface="Trebuchet MS"/>
                <a:ea typeface="+mn-ea"/>
              </a:rPr>
              <a:t>from </a:t>
            </a:r>
            <a:r>
              <a:rPr lang="en-GB" sz="1800" dirty="0" smtClean="0">
                <a:solidFill>
                  <a:srgbClr val="F79646">
                    <a:lumMod val="75000"/>
                  </a:srgbClr>
                </a:solidFill>
                <a:latin typeface="Trebuchet MS"/>
                <a:ea typeface="+mn-ea"/>
              </a:rPr>
              <a:t>local </a:t>
            </a:r>
            <a:r>
              <a:rPr lang="en-GB" sz="1800" dirty="0" smtClean="0">
                <a:solidFill>
                  <a:srgbClr val="4F81BD"/>
                </a:solidFill>
                <a:latin typeface="Trebuchet MS"/>
                <a:ea typeface="+mn-ea"/>
              </a:rPr>
              <a:t>memory.</a:t>
            </a:r>
            <a:endParaRPr lang="en-GB" sz="1800" dirty="0">
              <a:solidFill>
                <a:srgbClr val="4F81BD"/>
              </a:solidFill>
              <a:latin typeface="Trebuchet MS"/>
              <a:ea typeface="+mn-ea"/>
            </a:endParaRPr>
          </a:p>
        </p:txBody>
      </p:sp>
      <p:cxnSp>
        <p:nvCxnSpPr>
          <p:cNvPr id="16" name="Straight Arrow Connector 15"/>
          <p:cNvCxnSpPr>
            <a:stCxn id="15" idx="1"/>
          </p:cNvCxnSpPr>
          <p:nvPr/>
        </p:nvCxnSpPr>
        <p:spPr>
          <a:xfrm flipH="1" flipV="1">
            <a:off x="3925614" y="5758945"/>
            <a:ext cx="1197298" cy="30008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65433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GB" dirty="0" smtClean="0"/>
              <a:t>Events and the C++ interface</a:t>
            </a:r>
            <a:br>
              <a:rPr lang="en-GB" dirty="0" smtClean="0"/>
            </a:br>
            <a:r>
              <a:rPr lang="en-GB" dirty="0" smtClean="0"/>
              <a:t>(for profiling)</a:t>
            </a:r>
            <a:endParaRPr lang="en-GB" dirty="0"/>
          </a:p>
        </p:txBody>
      </p:sp>
      <p:sp>
        <p:nvSpPr>
          <p:cNvPr id="5" name="Content Placeholder 4"/>
          <p:cNvSpPr>
            <a:spLocks noGrp="1"/>
          </p:cNvSpPr>
          <p:nvPr>
            <p:ph idx="1"/>
          </p:nvPr>
        </p:nvSpPr>
        <p:spPr>
          <a:xfrm>
            <a:off x="0" y="1340768"/>
            <a:ext cx="8964488" cy="5400600"/>
          </a:xfrm>
        </p:spPr>
        <p:txBody>
          <a:bodyPr>
            <a:normAutofit fontScale="92500" lnSpcReduction="20000"/>
          </a:bodyPr>
          <a:lstStyle/>
          <a:p>
            <a:r>
              <a:rPr lang="en-GB" dirty="0" err="1"/>
              <a:t>Enqueue</a:t>
            </a:r>
            <a:r>
              <a:rPr lang="en-GB" dirty="0"/>
              <a:t> the kernel with a returned event</a:t>
            </a:r>
          </a:p>
          <a:p>
            <a:pPr marL="457200" lvl="1" indent="0">
              <a:buNone/>
            </a:pPr>
            <a:r>
              <a:rPr lang="en-GB" b="1" dirty="0">
                <a:solidFill>
                  <a:schemeClr val="accent3"/>
                </a:solidFill>
                <a:latin typeface="Courier"/>
              </a:rPr>
              <a:t>Event</a:t>
            </a:r>
            <a:r>
              <a:rPr lang="en-GB" b="1" dirty="0">
                <a:latin typeface="Courier"/>
              </a:rPr>
              <a:t> </a:t>
            </a:r>
            <a:r>
              <a:rPr lang="en-GB" b="1" dirty="0" err="1">
                <a:latin typeface="Courier"/>
              </a:rPr>
              <a:t>event</a:t>
            </a:r>
            <a:r>
              <a:rPr lang="en-GB" b="1" dirty="0">
                <a:latin typeface="Courier"/>
              </a:rPr>
              <a:t> = </a:t>
            </a:r>
            <a:r>
              <a:rPr lang="en-GB" b="1" dirty="0" err="1">
                <a:solidFill>
                  <a:schemeClr val="tx2">
                    <a:lumMod val="75000"/>
                  </a:schemeClr>
                </a:solidFill>
                <a:latin typeface="Courier"/>
              </a:rPr>
              <a:t>vadd</a:t>
            </a:r>
            <a:r>
              <a:rPr lang="en-GB" b="1" dirty="0">
                <a:latin typeface="Courier"/>
              </a:rPr>
              <a:t>( </a:t>
            </a:r>
            <a:r>
              <a:rPr lang="en-GB" b="1" dirty="0" err="1">
                <a:latin typeface="Courier"/>
              </a:rPr>
              <a:t>EnqueueArgs</a:t>
            </a:r>
            <a:r>
              <a:rPr lang="en-GB" b="1" dirty="0">
                <a:latin typeface="Courier"/>
              </a:rPr>
              <a:t>(commands</a:t>
            </a:r>
            <a:r>
              <a:rPr lang="en-GB" b="1" dirty="0" smtClean="0">
                <a:latin typeface="Courier"/>
              </a:rPr>
              <a:t>,</a:t>
            </a:r>
            <a:r>
              <a:rPr lang="en-GB" b="1" dirty="0">
                <a:latin typeface="Courier"/>
              </a:rPr>
              <a:t/>
            </a:r>
            <a:br>
              <a:rPr lang="en-GB" b="1" dirty="0">
                <a:latin typeface="Courier"/>
              </a:rPr>
            </a:br>
            <a:r>
              <a:rPr lang="en-GB" b="1" dirty="0" smtClean="0">
                <a:latin typeface="Courier"/>
              </a:rPr>
              <a:t>       </a:t>
            </a:r>
            <a:r>
              <a:rPr lang="en-GB" b="1" dirty="0" err="1" smtClean="0">
                <a:latin typeface="Courier"/>
              </a:rPr>
              <a:t>NDRange</a:t>
            </a:r>
            <a:r>
              <a:rPr lang="en-GB" b="1" dirty="0" smtClean="0">
                <a:latin typeface="Courier"/>
              </a:rPr>
              <a:t>(count</a:t>
            </a:r>
            <a:r>
              <a:rPr lang="en-GB" b="1" dirty="0">
                <a:latin typeface="Courier"/>
              </a:rPr>
              <a:t>), </a:t>
            </a:r>
            <a:r>
              <a:rPr lang="en-GB" b="1" dirty="0" err="1">
                <a:latin typeface="Courier"/>
              </a:rPr>
              <a:t>NDRange</a:t>
            </a:r>
            <a:r>
              <a:rPr lang="en-GB" b="1" dirty="0">
                <a:latin typeface="Courier"/>
              </a:rPr>
              <a:t>(local)), </a:t>
            </a:r>
            <a:r>
              <a:rPr lang="en-GB" b="1" dirty="0" err="1">
                <a:latin typeface="Courier"/>
              </a:rPr>
              <a:t>a_in</a:t>
            </a:r>
            <a:r>
              <a:rPr lang="en-GB" b="1" dirty="0">
                <a:latin typeface="Courier"/>
              </a:rPr>
              <a:t>, </a:t>
            </a:r>
            <a:r>
              <a:rPr lang="en-GB" b="1" dirty="0" err="1">
                <a:latin typeface="Courier"/>
              </a:rPr>
              <a:t>b_in</a:t>
            </a:r>
            <a:r>
              <a:rPr lang="en-GB" b="1" dirty="0">
                <a:latin typeface="Courier"/>
              </a:rPr>
              <a:t>, </a:t>
            </a:r>
            <a:r>
              <a:rPr lang="en-GB" b="1" dirty="0" err="1">
                <a:latin typeface="Courier"/>
              </a:rPr>
              <a:t>c_out</a:t>
            </a:r>
            <a:r>
              <a:rPr lang="en-GB" b="1" dirty="0">
                <a:latin typeface="Courier"/>
              </a:rPr>
              <a:t>, count</a:t>
            </a:r>
            <a:r>
              <a:rPr lang="en-GB" b="1" dirty="0" smtClean="0">
                <a:latin typeface="Courier"/>
              </a:rPr>
              <a:t>);</a:t>
            </a:r>
          </a:p>
          <a:p>
            <a:pPr marL="457200" lvl="1" indent="0">
              <a:buNone/>
            </a:pPr>
            <a:endParaRPr lang="en-GB" dirty="0"/>
          </a:p>
          <a:p>
            <a:r>
              <a:rPr lang="en-GB" dirty="0"/>
              <a:t>What for the command attached to the event to complete</a:t>
            </a:r>
          </a:p>
          <a:p>
            <a:pPr marL="457200" lvl="1" indent="0">
              <a:buNone/>
            </a:pPr>
            <a:r>
              <a:rPr lang="en-GB" dirty="0" err="1"/>
              <a:t>event.wait</a:t>
            </a:r>
            <a:r>
              <a:rPr lang="en-GB" dirty="0"/>
              <a:t>();</a:t>
            </a:r>
          </a:p>
          <a:p>
            <a:r>
              <a:rPr lang="en-GB" dirty="0"/>
              <a:t>Extract timing data from the event:</a:t>
            </a:r>
          </a:p>
          <a:p>
            <a:pPr marL="0" indent="0">
              <a:buNone/>
            </a:pPr>
            <a:r>
              <a:rPr lang="en-GB" sz="2600" b="1" dirty="0" smtClean="0">
                <a:solidFill>
                  <a:schemeClr val="accent3"/>
                </a:solidFill>
                <a:latin typeface="Courier"/>
              </a:rPr>
              <a:t>  </a:t>
            </a:r>
            <a:r>
              <a:rPr lang="en-GB" sz="2400" b="1" dirty="0" err="1" smtClean="0">
                <a:solidFill>
                  <a:schemeClr val="accent3"/>
                </a:solidFill>
                <a:latin typeface="Courier"/>
              </a:rPr>
              <a:t>cl_ulong</a:t>
            </a:r>
            <a:r>
              <a:rPr lang="en-GB" sz="2400" b="1" dirty="0" smtClean="0">
                <a:solidFill>
                  <a:schemeClr val="accent3"/>
                </a:solidFill>
                <a:latin typeface="Courier"/>
              </a:rPr>
              <a:t> </a:t>
            </a:r>
            <a:r>
              <a:rPr lang="en-GB" sz="2400" b="1" dirty="0" err="1" smtClean="0">
                <a:latin typeface="Courier"/>
              </a:rPr>
              <a:t>ev_start_time</a:t>
            </a:r>
            <a:r>
              <a:rPr lang="en-GB" sz="2400" b="1" dirty="0" smtClean="0">
                <a:latin typeface="Courier"/>
              </a:rPr>
              <a:t> =</a:t>
            </a:r>
          </a:p>
          <a:p>
            <a:pPr marL="0" indent="0">
              <a:buNone/>
            </a:pPr>
            <a:r>
              <a:rPr lang="en-GB" sz="2400" b="1" dirty="0" smtClean="0">
                <a:latin typeface="Courier"/>
              </a:rPr>
              <a:t>   </a:t>
            </a:r>
            <a:r>
              <a:rPr lang="en-GB" sz="2400" b="1" dirty="0" err="1" smtClean="0">
                <a:latin typeface="Courier"/>
              </a:rPr>
              <a:t>event.getProfilingInfo</a:t>
            </a:r>
            <a:r>
              <a:rPr lang="en-GB" sz="2400" b="1" dirty="0" smtClean="0">
                <a:latin typeface="Courier"/>
              </a:rPr>
              <a:t>&lt;CL_PROFILING_COMMAND_START</a:t>
            </a:r>
            <a:r>
              <a:rPr lang="en-GB" sz="2400" b="1" dirty="0">
                <a:latin typeface="Courier"/>
              </a:rPr>
              <a:t>&gt;(); </a:t>
            </a:r>
          </a:p>
          <a:p>
            <a:endParaRPr lang="en-GB" sz="2400" b="1" dirty="0">
              <a:latin typeface="Courier"/>
            </a:endParaRPr>
          </a:p>
          <a:p>
            <a:pPr marL="0" indent="0">
              <a:buNone/>
            </a:pPr>
            <a:r>
              <a:rPr lang="en-GB" sz="2400" b="1" dirty="0">
                <a:latin typeface="Courier"/>
              </a:rPr>
              <a:t> </a:t>
            </a:r>
            <a:r>
              <a:rPr lang="en-GB" sz="2400" b="1" dirty="0" smtClean="0">
                <a:latin typeface="Courier"/>
              </a:rPr>
              <a:t> </a:t>
            </a:r>
            <a:r>
              <a:rPr lang="en-GB" sz="2400" b="1" dirty="0" err="1" smtClean="0">
                <a:solidFill>
                  <a:schemeClr val="accent3"/>
                </a:solidFill>
                <a:latin typeface="Courier"/>
              </a:rPr>
              <a:t>cl_ulong</a:t>
            </a:r>
            <a:r>
              <a:rPr lang="en-GB" sz="2400" b="1" dirty="0" smtClean="0">
                <a:latin typeface="Courier"/>
              </a:rPr>
              <a:t> </a:t>
            </a:r>
            <a:r>
              <a:rPr lang="en-GB" sz="2400" b="1" dirty="0" err="1">
                <a:latin typeface="Courier"/>
              </a:rPr>
              <a:t>ev_end_time</a:t>
            </a:r>
            <a:r>
              <a:rPr lang="en-GB" sz="2400" b="1" dirty="0">
                <a:latin typeface="Courier"/>
              </a:rPr>
              <a:t> </a:t>
            </a:r>
            <a:r>
              <a:rPr lang="en-GB" sz="2400" b="1" dirty="0" smtClean="0">
                <a:latin typeface="Courier"/>
              </a:rPr>
              <a:t>=</a:t>
            </a:r>
          </a:p>
          <a:p>
            <a:pPr marL="0" indent="0">
              <a:buNone/>
            </a:pPr>
            <a:r>
              <a:rPr lang="en-GB" sz="2400" b="1" dirty="0">
                <a:latin typeface="Courier"/>
              </a:rPr>
              <a:t> </a:t>
            </a:r>
            <a:r>
              <a:rPr lang="en-GB" sz="2400" b="1" dirty="0" smtClean="0">
                <a:latin typeface="Courier"/>
              </a:rPr>
              <a:t>  </a:t>
            </a:r>
            <a:r>
              <a:rPr lang="en-GB" sz="2400" b="1" dirty="0" err="1" smtClean="0">
                <a:latin typeface="Courier"/>
              </a:rPr>
              <a:t>event.getProfilingInfo</a:t>
            </a:r>
            <a:r>
              <a:rPr lang="en-GB" sz="2400" b="1" dirty="0" smtClean="0">
                <a:latin typeface="Courier"/>
              </a:rPr>
              <a:t>&lt;CL_PROFILING_COMMAND_END</a:t>
            </a:r>
            <a:r>
              <a:rPr lang="en-GB" sz="2400" b="1" dirty="0">
                <a:latin typeface="Courier"/>
              </a:rPr>
              <a:t>&gt;();</a:t>
            </a:r>
          </a:p>
          <a:p>
            <a:endParaRPr lang="en-GB" sz="3100" dirty="0">
              <a:latin typeface="Letter Gothic Std"/>
            </a:endParaRPr>
          </a:p>
        </p:txBody>
      </p:sp>
    </p:spTree>
    <p:extLst>
      <p:ext uri="{BB962C8B-B14F-4D97-AF65-F5344CB8AC3E}">
        <p14:creationId xmlns:p14="http://schemas.microsoft.com/office/powerpoint/2010/main" val="1723407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Kernel</a:t>
            </a:r>
            <a:endParaRPr lang="en-GB" dirty="0"/>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smtClean="0">
                <a:solidFill>
                  <a:schemeClr val="accent1"/>
                </a:solidFill>
                <a:latin typeface="Courier"/>
                <a:cs typeface="Courier New" pitchFamily="49" charset="0"/>
              </a:rPr>
              <a:t>__kernel </a:t>
            </a:r>
            <a:r>
              <a:rPr lang="en-GB" sz="2800" b="1" spc="-150" dirty="0" smtClean="0">
                <a:solidFill>
                  <a:schemeClr val="accent2"/>
                </a:solidFill>
                <a:latin typeface="Courier"/>
                <a:cs typeface="Courier New" pitchFamily="49" charset="0"/>
              </a:rPr>
              <a:t>void</a:t>
            </a:r>
            <a:r>
              <a:rPr lang="en-GB" sz="2800" b="1" spc="-150" dirty="0" smtClean="0">
                <a:latin typeface="Courier"/>
                <a:cs typeface="Courier New" pitchFamily="49" charset="0"/>
              </a:rPr>
              <a:t> </a:t>
            </a:r>
            <a:r>
              <a:rPr lang="en-GB" sz="2800" b="1" spc="-150" dirty="0" err="1" smtClean="0">
                <a:latin typeface="Courier"/>
                <a:cs typeface="Courier New" pitchFamily="49" charset="0"/>
              </a:rPr>
              <a:t>vadd</a:t>
            </a:r>
            <a:r>
              <a:rPr lang="en-GB" sz="2800" b="1" spc="-150" dirty="0" smtClean="0">
                <a:latin typeface="Courier"/>
                <a:cs typeface="Courier New" pitchFamily="49" charset="0"/>
              </a:rPr>
              <a:t>(  </a:t>
            </a:r>
            <a:r>
              <a:rPr lang="en-GB" sz="2800" b="1" spc="-150" dirty="0" smtClean="0">
                <a:solidFill>
                  <a:schemeClr val="accent1"/>
                </a:solidFill>
                <a:latin typeface="Courier"/>
                <a:cs typeface="Courier New" pitchFamily="49" charset="0"/>
              </a:rPr>
              <a:t>__global </a:t>
            </a:r>
            <a:r>
              <a:rPr lang="en-GB" sz="2800" b="1" spc="-150" dirty="0" err="1" smtClean="0">
                <a:solidFill>
                  <a:schemeClr val="accent2"/>
                </a:solidFill>
                <a:latin typeface="Courier"/>
                <a:cs typeface="Courier New" pitchFamily="49" charset="0"/>
              </a:rPr>
              <a:t>const</a:t>
            </a:r>
            <a:r>
              <a:rPr lang="en-GB" sz="2800" b="1" spc="-150" dirty="0">
                <a:solidFill>
                  <a:schemeClr val="accent2"/>
                </a:solidFill>
                <a:latin typeface="Courier"/>
                <a:cs typeface="Courier New" pitchFamily="49" charset="0"/>
              </a:rPr>
              <a:t> </a:t>
            </a:r>
            <a:r>
              <a:rPr lang="en-GB" sz="2800" b="1" spc="-150" dirty="0" smtClean="0">
                <a:solidFill>
                  <a:schemeClr val="accent2"/>
                </a:solidFill>
                <a:latin typeface="Courier"/>
                <a:cs typeface="Courier New" pitchFamily="49" charset="0"/>
              </a:rPr>
              <a:t>float </a:t>
            </a:r>
            <a:r>
              <a:rPr lang="en-GB" sz="2800" b="1" spc="-150" dirty="0" smtClean="0">
                <a:latin typeface="Courier"/>
                <a:cs typeface="Courier New" pitchFamily="49" charset="0"/>
              </a:rPr>
              <a:t>*a,</a:t>
            </a:r>
          </a:p>
          <a:p>
            <a:pPr>
              <a:buNone/>
            </a:pPr>
            <a:r>
              <a:rPr lang="en-GB" sz="2800" b="1" spc="-150" dirty="0">
                <a:solidFill>
                  <a:schemeClr val="accent1"/>
                </a:solidFill>
                <a:latin typeface="Courier"/>
                <a:cs typeface="Courier New" pitchFamily="49" charset="0"/>
              </a:rPr>
              <a:t>	</a:t>
            </a:r>
            <a:r>
              <a:rPr lang="en-GB" sz="2800" b="1" spc="-150" dirty="0" smtClean="0">
                <a:solidFill>
                  <a:schemeClr val="accent1"/>
                </a:solidFill>
                <a:latin typeface="Courier"/>
                <a:cs typeface="Courier New" pitchFamily="49" charset="0"/>
              </a:rPr>
              <a:t>			     __global </a:t>
            </a:r>
            <a:r>
              <a:rPr lang="en-GB" sz="2800" b="1" spc="-150" dirty="0" err="1" smtClean="0">
                <a:solidFill>
                  <a:schemeClr val="accent2"/>
                </a:solidFill>
                <a:latin typeface="Courier"/>
                <a:cs typeface="Courier New" pitchFamily="49" charset="0"/>
              </a:rPr>
              <a:t>const</a:t>
            </a:r>
            <a:r>
              <a:rPr lang="en-GB" sz="2800" b="1" spc="-150" dirty="0">
                <a:solidFill>
                  <a:schemeClr val="accent2"/>
                </a:solidFill>
                <a:latin typeface="Courier"/>
                <a:cs typeface="Courier New" pitchFamily="49" charset="0"/>
              </a:rPr>
              <a:t> </a:t>
            </a:r>
            <a:r>
              <a:rPr lang="en-GB" sz="2800" b="1" spc="-150" dirty="0" smtClean="0">
                <a:solidFill>
                  <a:schemeClr val="accent2"/>
                </a:solidFill>
                <a:latin typeface="Courier"/>
                <a:cs typeface="Courier New" pitchFamily="49" charset="0"/>
              </a:rPr>
              <a:t>float </a:t>
            </a:r>
            <a:r>
              <a:rPr lang="en-GB" sz="2800" b="1" spc="-150" dirty="0" smtClean="0">
                <a:latin typeface="Courier"/>
                <a:cs typeface="Courier New" pitchFamily="49" charset="0"/>
              </a:rPr>
              <a:t>*b,</a:t>
            </a:r>
          </a:p>
          <a:p>
            <a:pPr>
              <a:buNone/>
            </a:pPr>
            <a:r>
              <a:rPr lang="en-GB" sz="2800" b="1" spc="-150" dirty="0" smtClean="0">
                <a:solidFill>
                  <a:schemeClr val="accent1"/>
                </a:solidFill>
                <a:latin typeface="Courier"/>
                <a:cs typeface="Courier New" pitchFamily="49" charset="0"/>
              </a:rPr>
              <a:t>				     __global            </a:t>
            </a:r>
            <a:r>
              <a:rPr lang="en-GB" sz="2800" b="1" spc="-150" dirty="0" smtClean="0">
                <a:solidFill>
                  <a:schemeClr val="accent2"/>
                </a:solidFill>
                <a:latin typeface="Courier"/>
                <a:cs typeface="Courier New" pitchFamily="49" charset="0"/>
              </a:rPr>
              <a:t>float</a:t>
            </a:r>
            <a:r>
              <a:rPr lang="en-GB" sz="2800" b="1" spc="-150" dirty="0" smtClean="0">
                <a:latin typeface="Courier"/>
                <a:cs typeface="Courier New" pitchFamily="49" charset="0"/>
              </a:rPr>
              <a:t> *c)</a:t>
            </a:r>
          </a:p>
          <a:p>
            <a:pPr>
              <a:buNone/>
            </a:pPr>
            <a:r>
              <a:rPr lang="en-GB" sz="2800" b="1" spc="-150" dirty="0" smtClean="0">
                <a:latin typeface="Courier"/>
                <a:cs typeface="Courier New" pitchFamily="49" charset="0"/>
              </a:rPr>
              <a:t> {</a:t>
            </a:r>
          </a:p>
          <a:p>
            <a:pPr>
              <a:buNone/>
            </a:pPr>
            <a:r>
              <a:rPr lang="en-GB" sz="2800" b="1" spc="-150" dirty="0" smtClean="0">
                <a:latin typeface="Courier"/>
                <a:cs typeface="Courier New" pitchFamily="49" charset="0"/>
              </a:rPr>
              <a:t>     </a:t>
            </a:r>
            <a:r>
              <a:rPr lang="en-GB" sz="2800" b="1" spc="-150" dirty="0" err="1" smtClean="0">
                <a:solidFill>
                  <a:schemeClr val="accent2"/>
                </a:solidFill>
                <a:latin typeface="Courier"/>
                <a:cs typeface="Courier New" pitchFamily="49" charset="0"/>
              </a:rPr>
              <a:t>int</a:t>
            </a:r>
            <a:r>
              <a:rPr lang="en-GB" sz="2800" b="1" spc="-150" dirty="0" smtClean="0">
                <a:latin typeface="Courier"/>
                <a:cs typeface="Courier New" pitchFamily="49" charset="0"/>
              </a:rPr>
              <a:t> </a:t>
            </a:r>
            <a:r>
              <a:rPr lang="en-GB" sz="2800" b="1" spc="-150" dirty="0" err="1" smtClean="0">
                <a:latin typeface="Courier"/>
                <a:cs typeface="Courier New" pitchFamily="49" charset="0"/>
              </a:rPr>
              <a:t>gid</a:t>
            </a:r>
            <a:r>
              <a:rPr lang="en-GB" sz="2800" b="1" spc="-150" dirty="0" smtClean="0">
                <a:latin typeface="Courier"/>
                <a:cs typeface="Courier New" pitchFamily="49" charset="0"/>
              </a:rPr>
              <a:t> = </a:t>
            </a:r>
            <a:r>
              <a:rPr lang="en-GB" sz="2800" b="1" spc="-150" dirty="0" err="1" smtClean="0">
                <a:solidFill>
                  <a:schemeClr val="tx2">
                    <a:lumMod val="75000"/>
                  </a:schemeClr>
                </a:solidFill>
                <a:latin typeface="Courier"/>
                <a:cs typeface="Courier New" pitchFamily="49" charset="0"/>
              </a:rPr>
              <a:t>get_global_id</a:t>
            </a:r>
            <a:r>
              <a:rPr lang="en-GB" sz="2800" b="1" spc="-150" dirty="0" smtClean="0">
                <a:latin typeface="Courier"/>
                <a:cs typeface="Courier New" pitchFamily="49" charset="0"/>
              </a:rPr>
              <a:t>(0);</a:t>
            </a:r>
          </a:p>
          <a:p>
            <a:pPr>
              <a:buNone/>
            </a:pPr>
            <a:r>
              <a:rPr lang="en-GB" sz="2800" b="1" spc="-150" dirty="0" smtClean="0">
                <a:latin typeface="Courier"/>
                <a:cs typeface="Courier New" pitchFamily="49" charset="0"/>
              </a:rPr>
              <a:t>     c[</a:t>
            </a:r>
            <a:r>
              <a:rPr lang="en-GB" sz="2800" b="1" spc="-150" dirty="0" err="1" smtClean="0">
                <a:latin typeface="Courier"/>
                <a:cs typeface="Courier New" pitchFamily="49" charset="0"/>
              </a:rPr>
              <a:t>gid</a:t>
            </a:r>
            <a:r>
              <a:rPr lang="en-GB" sz="2800" b="1" spc="-150" dirty="0" smtClean="0">
                <a:latin typeface="Courier"/>
                <a:cs typeface="Courier New" pitchFamily="49" charset="0"/>
              </a:rPr>
              <a:t>]  = a[</a:t>
            </a:r>
            <a:r>
              <a:rPr lang="en-GB" sz="2800" b="1" spc="-150" dirty="0" err="1" smtClean="0">
                <a:latin typeface="Courier"/>
                <a:cs typeface="Courier New" pitchFamily="49" charset="0"/>
              </a:rPr>
              <a:t>gid</a:t>
            </a:r>
            <a:r>
              <a:rPr lang="en-GB" sz="2800" b="1" spc="-150" dirty="0" smtClean="0">
                <a:latin typeface="Courier"/>
                <a:cs typeface="Courier New" pitchFamily="49" charset="0"/>
              </a:rPr>
              <a:t>] + b[</a:t>
            </a:r>
            <a:r>
              <a:rPr lang="en-GB" sz="2800" b="1" spc="-150" dirty="0" err="1" smtClean="0">
                <a:latin typeface="Courier"/>
                <a:cs typeface="Courier New" pitchFamily="49" charset="0"/>
              </a:rPr>
              <a:t>gid</a:t>
            </a:r>
            <a:r>
              <a:rPr lang="en-GB" sz="2800" b="1" spc="-150" dirty="0" smtClean="0">
                <a:latin typeface="Courier"/>
                <a:cs typeface="Courier New" pitchFamily="49" charset="0"/>
              </a:rPr>
              <a:t>];</a:t>
            </a:r>
          </a:p>
          <a:p>
            <a:pPr>
              <a:buNone/>
            </a:pPr>
            <a:r>
              <a:rPr lang="en-GB" sz="2800" b="1" spc="-150" dirty="0" smtClean="0">
                <a:latin typeface="Courier"/>
                <a:cs typeface="Courier New" pitchFamily="49" charset="0"/>
              </a:rPr>
              <a:t> }</a:t>
            </a:r>
          </a:p>
          <a:p>
            <a:pPr>
              <a:buNone/>
            </a:pPr>
            <a:endParaRPr lang="en-GB" sz="2400" b="1" dirty="0">
              <a:latin typeface="Courier"/>
              <a:cs typeface="Courier New" pitchFamily="49" charset="0"/>
            </a:endParaRPr>
          </a:p>
        </p:txBody>
      </p:sp>
    </p:spTree>
    <p:extLst>
      <p:ext uri="{BB962C8B-B14F-4D97-AF65-F5344CB8AC3E}">
        <p14:creationId xmlns:p14="http://schemas.microsoft.com/office/powerpoint/2010/main" val="340654269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C++ for C Programmers</a:t>
            </a:r>
            <a:endParaRPr lang="en-GB" dirty="0"/>
          </a:p>
        </p:txBody>
      </p:sp>
      <p:sp>
        <p:nvSpPr>
          <p:cNvPr id="7" name="Text Placeholder 6"/>
          <p:cNvSpPr>
            <a:spLocks noGrp="1"/>
          </p:cNvSpPr>
          <p:nvPr>
            <p:ph type="body" idx="1"/>
          </p:nvPr>
        </p:nvSpPr>
        <p:spPr/>
        <p:txBody>
          <a:bodyPr/>
          <a:lstStyle/>
          <a:p>
            <a:r>
              <a:rPr lang="en-GB" dirty="0" smtClean="0">
                <a:solidFill>
                  <a:schemeClr val="tx1"/>
                </a:solidFill>
              </a:rPr>
              <a:t>Appendix C</a:t>
            </a:r>
            <a:endParaRPr lang="en-GB" dirty="0">
              <a:solidFill>
                <a:schemeClr val="tx1"/>
              </a:solidFill>
            </a:endParaRPr>
          </a:p>
        </p:txBody>
      </p:sp>
    </p:spTree>
    <p:extLst>
      <p:ext uri="{BB962C8B-B14F-4D97-AF65-F5344CB8AC3E}">
        <p14:creationId xmlns:p14="http://schemas.microsoft.com/office/powerpoint/2010/main" val="374341748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 for C programmers</a:t>
            </a:r>
            <a:endParaRPr lang="en-GB" dirty="0"/>
          </a:p>
        </p:txBody>
      </p:sp>
      <p:sp>
        <p:nvSpPr>
          <p:cNvPr id="5" name="Content Placeholder 4"/>
          <p:cNvSpPr>
            <a:spLocks noGrp="1"/>
          </p:cNvSpPr>
          <p:nvPr>
            <p:ph idx="1"/>
          </p:nvPr>
        </p:nvSpPr>
        <p:spPr/>
        <p:txBody>
          <a:bodyPr>
            <a:normAutofit fontScale="92500"/>
          </a:bodyPr>
          <a:lstStyle/>
          <a:p>
            <a:r>
              <a:rPr lang="en-GB" dirty="0"/>
              <a:t>This Appendix shows and highlights some of the basic features and principles of C++.</a:t>
            </a:r>
          </a:p>
          <a:p>
            <a:endParaRPr lang="en-GB" dirty="0"/>
          </a:p>
          <a:p>
            <a:r>
              <a:rPr lang="en-GB" dirty="0"/>
              <a:t>It is intended for the working C programmer.</a:t>
            </a:r>
          </a:p>
          <a:p>
            <a:endParaRPr lang="en-GB" dirty="0"/>
          </a:p>
          <a:p>
            <a:r>
              <a:rPr lang="en-GB" dirty="0"/>
              <a:t>The C++ standards:</a:t>
            </a:r>
          </a:p>
          <a:p>
            <a:pPr lvl="1"/>
            <a:r>
              <a:rPr lang="en-GB" dirty="0"/>
              <a:t>ISO/ANSI Standard 1998 (revision 2003)</a:t>
            </a:r>
          </a:p>
          <a:p>
            <a:pPr lvl="1"/>
            <a:r>
              <a:rPr lang="en-GB" dirty="0"/>
              <a:t>ISO/ANSI Standard 2011 (aka C++</a:t>
            </a:r>
            <a:r>
              <a:rPr lang="en-GB" dirty="0" smtClean="0"/>
              <a:t>0x or C++11) </a:t>
            </a:r>
            <a:endParaRPr lang="en-GB" dirty="0"/>
          </a:p>
          <a:p>
            <a:endParaRPr lang="en-GB" dirty="0"/>
          </a:p>
        </p:txBody>
      </p:sp>
    </p:spTree>
    <p:extLst>
      <p:ext uri="{BB962C8B-B14F-4D97-AF65-F5344CB8AC3E}">
        <p14:creationId xmlns:p14="http://schemas.microsoft.com/office/powerpoint/2010/main" val="59722926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Comments, includes, and variable definitions</a:t>
            </a:r>
          </a:p>
        </p:txBody>
      </p:sp>
      <p:sp>
        <p:nvSpPr>
          <p:cNvPr id="3" name="Content Placeholder 2"/>
          <p:cNvSpPr>
            <a:spLocks noGrp="1"/>
          </p:cNvSpPr>
          <p:nvPr>
            <p:ph idx="1"/>
          </p:nvPr>
        </p:nvSpPr>
        <p:spPr>
          <a:xfrm>
            <a:off x="107504" y="1600200"/>
            <a:ext cx="8928992" cy="4997152"/>
          </a:xfrm>
        </p:spPr>
        <p:txBody>
          <a:bodyPr>
            <a:normAutofit fontScale="85000" lnSpcReduction="10000"/>
          </a:bodyPr>
          <a:lstStyle/>
          <a:p>
            <a:r>
              <a:rPr lang="en-GB" dirty="0"/>
              <a:t>Single line comments:</a:t>
            </a:r>
          </a:p>
          <a:p>
            <a:pPr marL="0" indent="0">
              <a:buNone/>
            </a:pPr>
            <a:r>
              <a:rPr lang="en-GB" dirty="0" smtClean="0">
                <a:latin typeface="Courier"/>
              </a:rPr>
              <a:t>	</a:t>
            </a:r>
            <a:r>
              <a:rPr lang="en-GB" dirty="0" smtClean="0">
                <a:solidFill>
                  <a:schemeClr val="tx1">
                    <a:lumMod val="85000"/>
                  </a:schemeClr>
                </a:solidFill>
                <a:latin typeface="Courier"/>
              </a:rPr>
              <a:t>// </a:t>
            </a:r>
            <a:r>
              <a:rPr lang="en-GB" dirty="0">
                <a:solidFill>
                  <a:schemeClr val="tx1">
                    <a:lumMod val="85000"/>
                  </a:schemeClr>
                </a:solidFill>
                <a:latin typeface="Courier"/>
              </a:rPr>
              <a:t>this is a C++ </a:t>
            </a:r>
            <a:r>
              <a:rPr lang="en-GB" dirty="0" smtClean="0">
                <a:solidFill>
                  <a:schemeClr val="tx1">
                    <a:lumMod val="85000"/>
                  </a:schemeClr>
                </a:solidFill>
                <a:latin typeface="Courier"/>
              </a:rPr>
              <a:t>comment</a:t>
            </a:r>
          </a:p>
          <a:p>
            <a:pPr marL="0" indent="0">
              <a:buNone/>
            </a:pPr>
            <a:endParaRPr lang="en-GB" dirty="0">
              <a:solidFill>
                <a:schemeClr val="tx1">
                  <a:lumMod val="85000"/>
                </a:schemeClr>
              </a:solidFill>
              <a:latin typeface="Courier"/>
            </a:endParaRPr>
          </a:p>
          <a:p>
            <a:r>
              <a:rPr lang="en-GB" dirty="0"/>
              <a:t>C includes are prefixed with “c”:</a:t>
            </a:r>
          </a:p>
          <a:p>
            <a:pPr marL="0" indent="0">
              <a:buNone/>
            </a:pPr>
            <a:r>
              <a:rPr lang="en-GB" dirty="0" smtClean="0"/>
              <a:t>	</a:t>
            </a:r>
            <a:r>
              <a:rPr lang="en-GB" dirty="0" smtClean="0">
                <a:latin typeface="Courier"/>
              </a:rPr>
              <a:t>#</a:t>
            </a:r>
            <a:r>
              <a:rPr lang="en-GB" dirty="0">
                <a:latin typeface="Courier"/>
              </a:rPr>
              <a:t>include &lt;</a:t>
            </a:r>
            <a:r>
              <a:rPr lang="en-GB" dirty="0" err="1">
                <a:latin typeface="Courier"/>
              </a:rPr>
              <a:t>cstdio</a:t>
            </a:r>
            <a:r>
              <a:rPr lang="en-GB" dirty="0" smtClean="0">
                <a:latin typeface="Courier"/>
              </a:rPr>
              <a:t>&gt;</a:t>
            </a:r>
          </a:p>
          <a:p>
            <a:pPr marL="0" indent="0">
              <a:buNone/>
            </a:pPr>
            <a:endParaRPr lang="en-GB" dirty="0">
              <a:latin typeface="Courier"/>
            </a:endParaRPr>
          </a:p>
          <a:p>
            <a:r>
              <a:rPr lang="en-GB" dirty="0" smtClean="0"/>
              <a:t>I/O </a:t>
            </a:r>
            <a:r>
              <a:rPr lang="en-GB" dirty="0"/>
              <a:t>from keyboard and to console</a:t>
            </a:r>
          </a:p>
          <a:p>
            <a:pPr marL="0" indent="0">
              <a:buNone/>
            </a:pPr>
            <a:r>
              <a:rPr lang="en-GB" dirty="0" smtClean="0">
                <a:latin typeface="Letter Gothic Std"/>
              </a:rPr>
              <a:t>	</a:t>
            </a:r>
            <a:r>
              <a:rPr lang="en-GB" dirty="0" smtClean="0">
                <a:latin typeface="Courier"/>
              </a:rPr>
              <a:t>#</a:t>
            </a:r>
            <a:r>
              <a:rPr lang="en-GB" dirty="0">
                <a:latin typeface="Courier"/>
              </a:rPr>
              <a:t>include &lt;</a:t>
            </a:r>
            <a:r>
              <a:rPr lang="en-GB" dirty="0" err="1">
                <a:latin typeface="Courier"/>
              </a:rPr>
              <a:t>iosteam</a:t>
            </a:r>
            <a:r>
              <a:rPr lang="en-GB" dirty="0">
                <a:latin typeface="Courier"/>
              </a:rPr>
              <a:t>&gt;</a:t>
            </a:r>
          </a:p>
          <a:p>
            <a:pPr marL="0" indent="0">
              <a:buNone/>
            </a:pPr>
            <a:r>
              <a:rPr lang="en-GB" dirty="0" smtClean="0">
                <a:latin typeface="Courier"/>
              </a:rPr>
              <a:t>	</a:t>
            </a:r>
            <a:r>
              <a:rPr lang="en-GB" dirty="0" err="1" smtClean="0">
                <a:solidFill>
                  <a:schemeClr val="tx2">
                    <a:lumMod val="75000"/>
                  </a:schemeClr>
                </a:solidFill>
                <a:latin typeface="Courier"/>
              </a:rPr>
              <a:t>int</a:t>
            </a:r>
            <a:r>
              <a:rPr lang="en-GB" dirty="0" smtClean="0">
                <a:solidFill>
                  <a:schemeClr val="accent2"/>
                </a:solidFill>
                <a:latin typeface="Courier"/>
              </a:rPr>
              <a:t> </a:t>
            </a:r>
            <a:r>
              <a:rPr lang="en-GB" dirty="0">
                <a:latin typeface="Courier"/>
              </a:rPr>
              <a:t>a</a:t>
            </a:r>
            <a:r>
              <a:rPr lang="en-GB" dirty="0">
                <a:solidFill>
                  <a:schemeClr val="tx1">
                    <a:lumMod val="85000"/>
                  </a:schemeClr>
                </a:solidFill>
                <a:latin typeface="Courier"/>
              </a:rPr>
              <a:t>;  </a:t>
            </a:r>
            <a:r>
              <a:rPr lang="en-GB" dirty="0" smtClean="0">
                <a:solidFill>
                  <a:schemeClr val="tx1">
                    <a:lumMod val="85000"/>
                  </a:schemeClr>
                </a:solidFill>
                <a:latin typeface="Courier"/>
              </a:rPr>
              <a:t>// </a:t>
            </a:r>
            <a:r>
              <a:rPr lang="en-GB" dirty="0">
                <a:solidFill>
                  <a:schemeClr val="tx1">
                    <a:lumMod val="85000"/>
                  </a:schemeClr>
                </a:solidFill>
                <a:latin typeface="Courier"/>
              </a:rPr>
              <a:t>variables can be declared </a:t>
            </a:r>
            <a:r>
              <a:rPr lang="en-GB" dirty="0" smtClean="0">
                <a:solidFill>
                  <a:schemeClr val="tx1">
                    <a:lumMod val="85000"/>
                  </a:schemeClr>
                </a:solidFill>
                <a:latin typeface="Courier"/>
              </a:rPr>
              <a:t>inline</a:t>
            </a:r>
          </a:p>
          <a:p>
            <a:pPr marL="0" indent="0">
              <a:buNone/>
            </a:pPr>
            <a:r>
              <a:rPr lang="en-GB" dirty="0">
                <a:latin typeface="Courier"/>
              </a:rPr>
              <a:t>	</a:t>
            </a:r>
            <a:r>
              <a:rPr lang="en-GB" dirty="0" err="1" smtClean="0">
                <a:latin typeface="Courier"/>
              </a:rPr>
              <a:t>std</a:t>
            </a:r>
            <a:r>
              <a:rPr lang="en-GB" dirty="0">
                <a:latin typeface="Courier"/>
              </a:rPr>
              <a:t>::</a:t>
            </a:r>
            <a:r>
              <a:rPr lang="en-GB" dirty="0" err="1">
                <a:latin typeface="Courier"/>
              </a:rPr>
              <a:t>cin</a:t>
            </a:r>
            <a:r>
              <a:rPr lang="en-GB" dirty="0">
                <a:latin typeface="Courier"/>
              </a:rPr>
              <a:t> &gt;&gt; a;  </a:t>
            </a:r>
            <a:r>
              <a:rPr lang="en-GB" dirty="0" smtClean="0">
                <a:solidFill>
                  <a:schemeClr val="tx1">
                    <a:lumMod val="85000"/>
                  </a:schemeClr>
                </a:solidFill>
                <a:latin typeface="Courier"/>
              </a:rPr>
              <a:t>/</a:t>
            </a:r>
            <a:r>
              <a:rPr lang="en-GB" dirty="0">
                <a:solidFill>
                  <a:schemeClr val="tx1">
                    <a:lumMod val="85000"/>
                  </a:schemeClr>
                </a:solidFill>
                <a:latin typeface="Courier"/>
              </a:rPr>
              <a:t>/ input integer to a</a:t>
            </a:r>
          </a:p>
          <a:p>
            <a:pPr marL="0" indent="0">
              <a:buNone/>
            </a:pPr>
            <a:r>
              <a:rPr lang="en-GB" dirty="0" smtClean="0">
                <a:latin typeface="Courier"/>
              </a:rPr>
              <a:t>	</a:t>
            </a:r>
            <a:r>
              <a:rPr lang="en-GB" dirty="0" err="1" smtClean="0">
                <a:latin typeface="Courier"/>
              </a:rPr>
              <a:t>std</a:t>
            </a:r>
            <a:r>
              <a:rPr lang="en-GB" dirty="0">
                <a:latin typeface="Courier"/>
              </a:rPr>
              <a:t>::</a:t>
            </a:r>
            <a:r>
              <a:rPr lang="en-GB" dirty="0" err="1">
                <a:latin typeface="Courier"/>
              </a:rPr>
              <a:t>cout</a:t>
            </a:r>
            <a:r>
              <a:rPr lang="en-GB" dirty="0">
                <a:latin typeface="Courier"/>
              </a:rPr>
              <a:t> &lt;&lt; a; </a:t>
            </a:r>
            <a:r>
              <a:rPr lang="en-GB" dirty="0" smtClean="0">
                <a:solidFill>
                  <a:schemeClr val="tx1">
                    <a:lumMod val="85000"/>
                  </a:schemeClr>
                </a:solidFill>
                <a:latin typeface="Courier"/>
              </a:rPr>
              <a:t>/</a:t>
            </a:r>
            <a:r>
              <a:rPr lang="en-GB" dirty="0">
                <a:solidFill>
                  <a:schemeClr val="tx1">
                    <a:lumMod val="85000"/>
                  </a:schemeClr>
                </a:solidFill>
                <a:latin typeface="Courier"/>
              </a:rPr>
              <a:t>/ outputs ‘a’ to console</a:t>
            </a:r>
          </a:p>
          <a:p>
            <a:endParaRPr lang="en-GB" dirty="0"/>
          </a:p>
          <a:p>
            <a:endParaRPr lang="en-GB" dirty="0"/>
          </a:p>
        </p:txBody>
      </p:sp>
    </p:spTree>
    <p:extLst>
      <p:ext uri="{BB962C8B-B14F-4D97-AF65-F5344CB8AC3E}">
        <p14:creationId xmlns:p14="http://schemas.microsoft.com/office/powerpoint/2010/main" val="332341184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Namespaces</a:t>
            </a:r>
            <a:endParaRPr lang="en-GB" dirty="0"/>
          </a:p>
        </p:txBody>
      </p:sp>
      <p:sp>
        <p:nvSpPr>
          <p:cNvPr id="3" name="Content Placeholder 2"/>
          <p:cNvSpPr>
            <a:spLocks noGrp="1"/>
          </p:cNvSpPr>
          <p:nvPr>
            <p:ph idx="1"/>
          </p:nvPr>
        </p:nvSpPr>
        <p:spPr>
          <a:xfrm>
            <a:off x="179512" y="1600200"/>
            <a:ext cx="8964488" cy="5069160"/>
          </a:xfrm>
        </p:spPr>
        <p:txBody>
          <a:bodyPr>
            <a:normAutofit fontScale="70000" lnSpcReduction="20000"/>
          </a:bodyPr>
          <a:lstStyle/>
          <a:p>
            <a:r>
              <a:rPr lang="en-GB" dirty="0"/>
              <a:t>Definitions and variables can be scoped with namespaces.</a:t>
            </a:r>
          </a:p>
          <a:p>
            <a:pPr marL="457200" lvl="1" indent="0">
              <a:buNone/>
            </a:pPr>
            <a:r>
              <a:rPr lang="en-GB" dirty="0"/>
              <a:t> :: is used to dereference.</a:t>
            </a:r>
          </a:p>
          <a:p>
            <a:r>
              <a:rPr lang="en-GB" dirty="0"/>
              <a:t>Using namespace opens names space into current scope.</a:t>
            </a:r>
          </a:p>
          <a:p>
            <a:r>
              <a:rPr lang="en-GB" dirty="0"/>
              <a:t>Default namespace is std.</a:t>
            </a:r>
          </a:p>
          <a:p>
            <a:pPr marL="0" indent="0">
              <a:buNone/>
            </a:pPr>
            <a:endParaRPr lang="en-GB" dirty="0"/>
          </a:p>
          <a:p>
            <a:pPr marL="0" indent="0">
              <a:buNone/>
            </a:pPr>
            <a:r>
              <a:rPr lang="en-GB" b="1" dirty="0">
                <a:latin typeface="Courier"/>
              </a:rPr>
              <a:t> </a:t>
            </a:r>
            <a:r>
              <a:rPr lang="en-GB" b="1" dirty="0" smtClean="0">
                <a:latin typeface="Courier"/>
              </a:rPr>
              <a:t>#</a:t>
            </a:r>
            <a:r>
              <a:rPr lang="en-GB" b="1" dirty="0">
                <a:solidFill>
                  <a:schemeClr val="accent2"/>
                </a:solidFill>
                <a:latin typeface="Courier"/>
              </a:rPr>
              <a:t>include</a:t>
            </a:r>
            <a:r>
              <a:rPr lang="en-GB" b="1" dirty="0">
                <a:latin typeface="Courier"/>
              </a:rPr>
              <a:t> </a:t>
            </a:r>
            <a:r>
              <a:rPr lang="en-GB" b="1" dirty="0">
                <a:solidFill>
                  <a:schemeClr val="accent4"/>
                </a:solidFill>
                <a:latin typeface="Courier"/>
              </a:rPr>
              <a:t>&lt;</a:t>
            </a:r>
            <a:r>
              <a:rPr lang="en-GB" b="1" dirty="0" err="1">
                <a:solidFill>
                  <a:schemeClr val="accent4"/>
                </a:solidFill>
                <a:latin typeface="Courier"/>
              </a:rPr>
              <a:t>iostream</a:t>
            </a:r>
            <a:r>
              <a:rPr lang="en-GB" b="1" dirty="0">
                <a:solidFill>
                  <a:schemeClr val="accent4"/>
                </a:solidFill>
                <a:latin typeface="Courier"/>
              </a:rPr>
              <a:t>&gt; </a:t>
            </a:r>
            <a:r>
              <a:rPr lang="en-GB" b="1" dirty="0">
                <a:solidFill>
                  <a:schemeClr val="tx1">
                    <a:lumMod val="85000"/>
                  </a:schemeClr>
                </a:solidFill>
                <a:latin typeface="Courier"/>
              </a:rPr>
              <a:t>// definitions in </a:t>
            </a:r>
            <a:r>
              <a:rPr lang="en-GB" b="1" dirty="0" err="1">
                <a:solidFill>
                  <a:schemeClr val="tx1">
                    <a:lumMod val="85000"/>
                  </a:schemeClr>
                </a:solidFill>
                <a:latin typeface="Courier"/>
              </a:rPr>
              <a:t>std</a:t>
            </a:r>
            <a:r>
              <a:rPr lang="en-GB" b="1" dirty="0">
                <a:solidFill>
                  <a:schemeClr val="tx1">
                    <a:lumMod val="85000"/>
                  </a:schemeClr>
                </a:solidFill>
                <a:latin typeface="Courier"/>
              </a:rPr>
              <a:t> </a:t>
            </a:r>
            <a:r>
              <a:rPr lang="en-GB" b="1" dirty="0" smtClean="0">
                <a:solidFill>
                  <a:schemeClr val="tx1">
                    <a:lumMod val="85000"/>
                  </a:schemeClr>
                </a:solidFill>
                <a:latin typeface="Courier"/>
              </a:rPr>
              <a:t>namespace</a:t>
            </a:r>
          </a:p>
          <a:p>
            <a:pPr marL="0" indent="0">
              <a:buNone/>
            </a:pPr>
            <a:endParaRPr lang="en-GB" b="1" dirty="0">
              <a:solidFill>
                <a:schemeClr val="tx1">
                  <a:lumMod val="85000"/>
                </a:schemeClr>
              </a:solidFill>
              <a:latin typeface="Courier"/>
            </a:endParaRPr>
          </a:p>
          <a:p>
            <a:pPr marL="0" indent="0">
              <a:buNone/>
            </a:pPr>
            <a:r>
              <a:rPr lang="en-GB" b="1" dirty="0" smtClean="0">
                <a:solidFill>
                  <a:schemeClr val="accent2"/>
                </a:solidFill>
                <a:latin typeface="Courier"/>
              </a:rPr>
              <a:t> namespace</a:t>
            </a:r>
            <a:r>
              <a:rPr lang="en-GB" b="1" dirty="0" smtClean="0">
                <a:latin typeface="Courier"/>
              </a:rPr>
              <a:t> </a:t>
            </a:r>
            <a:r>
              <a:rPr lang="en-GB" b="1" dirty="0">
                <a:latin typeface="Courier"/>
              </a:rPr>
              <a:t>foo {</a:t>
            </a:r>
          </a:p>
          <a:p>
            <a:pPr marL="0" indent="0">
              <a:buNone/>
            </a:pPr>
            <a:r>
              <a:rPr lang="en-GB" b="1" dirty="0">
                <a:solidFill>
                  <a:schemeClr val="tx2">
                    <a:lumMod val="75000"/>
                  </a:schemeClr>
                </a:solidFill>
                <a:latin typeface="Courier"/>
              </a:rPr>
              <a:t>       </a:t>
            </a:r>
            <a:r>
              <a:rPr lang="en-GB" b="1" dirty="0" smtClean="0">
                <a:solidFill>
                  <a:schemeClr val="tx2">
                    <a:lumMod val="75000"/>
                  </a:schemeClr>
                </a:solidFill>
                <a:latin typeface="Courier"/>
              </a:rPr>
              <a:t>     </a:t>
            </a:r>
            <a:r>
              <a:rPr lang="en-GB" b="1" dirty="0" err="1" smtClean="0">
                <a:solidFill>
                  <a:schemeClr val="tx2">
                    <a:lumMod val="75000"/>
                  </a:schemeClr>
                </a:solidFill>
                <a:latin typeface="Courier"/>
              </a:rPr>
              <a:t>int</a:t>
            </a:r>
            <a:r>
              <a:rPr lang="en-GB" b="1" dirty="0" smtClean="0">
                <a:solidFill>
                  <a:schemeClr val="tx2">
                    <a:lumMod val="75000"/>
                  </a:schemeClr>
                </a:solidFill>
                <a:latin typeface="Courier"/>
              </a:rPr>
              <a:t> </a:t>
            </a:r>
            <a:r>
              <a:rPr lang="en-GB" b="1" dirty="0">
                <a:solidFill>
                  <a:schemeClr val="accent1"/>
                </a:solidFill>
                <a:latin typeface="Courier"/>
              </a:rPr>
              <a:t>id</a:t>
            </a:r>
            <a:r>
              <a:rPr lang="en-GB" b="1" dirty="0">
                <a:latin typeface="Courier"/>
              </a:rPr>
              <a:t>(</a:t>
            </a:r>
            <a:r>
              <a:rPr lang="en-GB" b="1" dirty="0" err="1">
                <a:solidFill>
                  <a:schemeClr val="tx2">
                    <a:lumMod val="75000"/>
                  </a:schemeClr>
                </a:solidFill>
                <a:latin typeface="Courier"/>
              </a:rPr>
              <a:t>int</a:t>
            </a:r>
            <a:r>
              <a:rPr lang="en-GB" b="1" dirty="0">
                <a:latin typeface="Courier"/>
              </a:rPr>
              <a:t> x) { </a:t>
            </a:r>
            <a:r>
              <a:rPr lang="en-GB" b="1" dirty="0">
                <a:solidFill>
                  <a:schemeClr val="accent2"/>
                </a:solidFill>
                <a:latin typeface="Courier"/>
              </a:rPr>
              <a:t>return</a:t>
            </a:r>
            <a:r>
              <a:rPr lang="en-GB" b="1" dirty="0">
                <a:latin typeface="Courier"/>
              </a:rPr>
              <a:t> x; }</a:t>
            </a:r>
          </a:p>
          <a:p>
            <a:pPr marL="0" indent="0">
              <a:buNone/>
            </a:pPr>
            <a:r>
              <a:rPr lang="en-GB" b="1" dirty="0">
                <a:latin typeface="Courier"/>
              </a:rPr>
              <a:t>          }</a:t>
            </a:r>
            <a:r>
              <a:rPr lang="en-GB" b="1" dirty="0" smtClean="0">
                <a:latin typeface="Courier"/>
              </a:rPr>
              <a:t>;</a:t>
            </a:r>
          </a:p>
          <a:p>
            <a:pPr marL="0" indent="0">
              <a:buNone/>
            </a:pPr>
            <a:endParaRPr lang="en-GB" b="1" dirty="0">
              <a:latin typeface="Courier"/>
            </a:endParaRPr>
          </a:p>
          <a:p>
            <a:pPr marL="0" indent="0">
              <a:buNone/>
            </a:pPr>
            <a:r>
              <a:rPr lang="en-GB" b="1" dirty="0">
                <a:latin typeface="Courier"/>
              </a:rPr>
              <a:t> </a:t>
            </a:r>
            <a:r>
              <a:rPr lang="en-GB" b="1" dirty="0" err="1" smtClean="0">
                <a:solidFill>
                  <a:schemeClr val="tx2">
                    <a:lumMod val="75000"/>
                  </a:schemeClr>
                </a:solidFill>
                <a:latin typeface="Courier"/>
              </a:rPr>
              <a:t>int</a:t>
            </a:r>
            <a:r>
              <a:rPr lang="en-GB" b="1" dirty="0" smtClean="0">
                <a:solidFill>
                  <a:schemeClr val="tx2">
                    <a:lumMod val="75000"/>
                  </a:schemeClr>
                </a:solidFill>
                <a:latin typeface="Courier"/>
              </a:rPr>
              <a:t> </a:t>
            </a:r>
            <a:r>
              <a:rPr lang="en-GB" b="1" dirty="0">
                <a:latin typeface="Courier"/>
              </a:rPr>
              <a:t>x = foo::id(10);</a:t>
            </a:r>
          </a:p>
          <a:p>
            <a:pPr marL="0" indent="0">
              <a:buNone/>
            </a:pPr>
            <a:r>
              <a:rPr lang="en-GB" b="1" dirty="0">
                <a:latin typeface="Courier"/>
              </a:rPr>
              <a:t> </a:t>
            </a:r>
            <a:r>
              <a:rPr lang="en-GB" b="1" dirty="0" smtClean="0">
                <a:solidFill>
                  <a:schemeClr val="accent2"/>
                </a:solidFill>
                <a:latin typeface="Courier"/>
              </a:rPr>
              <a:t>using</a:t>
            </a:r>
            <a:r>
              <a:rPr lang="en-GB" b="1" dirty="0" smtClean="0">
                <a:latin typeface="Courier"/>
              </a:rPr>
              <a:t> </a:t>
            </a:r>
            <a:r>
              <a:rPr lang="en-GB" b="1" dirty="0">
                <a:latin typeface="Courier"/>
              </a:rPr>
              <a:t>namespace </a:t>
            </a:r>
            <a:r>
              <a:rPr lang="en-GB" b="1" dirty="0" err="1">
                <a:latin typeface="Courier"/>
              </a:rPr>
              <a:t>std</a:t>
            </a:r>
            <a:r>
              <a:rPr lang="en-GB" b="1" dirty="0">
                <a:latin typeface="Courier"/>
              </a:rPr>
              <a:t>;</a:t>
            </a:r>
          </a:p>
          <a:p>
            <a:pPr marL="0" indent="0">
              <a:buNone/>
            </a:pPr>
            <a:r>
              <a:rPr lang="en-GB" b="1" dirty="0">
                <a:latin typeface="Courier"/>
              </a:rPr>
              <a:t> </a:t>
            </a:r>
            <a:r>
              <a:rPr lang="en-GB" b="1" dirty="0" err="1" smtClean="0">
                <a:latin typeface="Courier"/>
              </a:rPr>
              <a:t>cout</a:t>
            </a:r>
            <a:r>
              <a:rPr lang="en-GB" b="1" dirty="0" smtClean="0">
                <a:latin typeface="Courier"/>
              </a:rPr>
              <a:t> </a:t>
            </a:r>
            <a:r>
              <a:rPr lang="en-GB" b="1" dirty="0">
                <a:latin typeface="Courier"/>
              </a:rPr>
              <a:t>&lt;&lt; x; </a:t>
            </a:r>
            <a:r>
              <a:rPr lang="en-GB" b="1" dirty="0">
                <a:solidFill>
                  <a:schemeClr val="tx1">
                    <a:lumMod val="85000"/>
                  </a:schemeClr>
                </a:solidFill>
                <a:latin typeface="Courier"/>
              </a:rPr>
              <a:t>// no need to prefix with </a:t>
            </a:r>
            <a:r>
              <a:rPr lang="en-GB" b="1" dirty="0" err="1">
                <a:solidFill>
                  <a:schemeClr val="tx1">
                    <a:lumMod val="85000"/>
                  </a:schemeClr>
                </a:solidFill>
                <a:latin typeface="Courier"/>
              </a:rPr>
              <a:t>std</a:t>
            </a:r>
            <a:r>
              <a:rPr lang="en-GB" b="1" dirty="0">
                <a:solidFill>
                  <a:schemeClr val="tx1">
                    <a:lumMod val="85000"/>
                  </a:schemeClr>
                </a:solidFill>
                <a:latin typeface="Courier"/>
              </a:rPr>
              <a:t>::</a:t>
            </a:r>
          </a:p>
          <a:p>
            <a:endParaRPr lang="en-GB" b="1" dirty="0">
              <a:latin typeface="Courier"/>
            </a:endParaRPr>
          </a:p>
        </p:txBody>
      </p:sp>
    </p:spTree>
    <p:extLst>
      <p:ext uri="{BB962C8B-B14F-4D97-AF65-F5344CB8AC3E}">
        <p14:creationId xmlns:p14="http://schemas.microsoft.com/office/powerpoint/2010/main" val="102113207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smtClean="0"/>
              <a:t>References in C++ … </a:t>
            </a:r>
            <a:br>
              <a:rPr lang="en-GB" dirty="0" smtClean="0"/>
            </a:br>
            <a:r>
              <a:rPr lang="en-GB" dirty="0" smtClean="0"/>
              <a:t>a safer way to do pointers</a:t>
            </a:r>
            <a:endParaRPr lang="en-GB" dirty="0"/>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References are non-null pointers.  Since they can’t be NULL, you don’t have to check for NULL value all the time (as you do with C)</a:t>
            </a:r>
          </a:p>
          <a:p>
            <a:r>
              <a:rPr lang="en-GB" dirty="0"/>
              <a:t>For example, in C we need to write: </a:t>
            </a:r>
          </a:p>
          <a:p>
            <a:pPr marL="0" indent="0">
              <a:buNone/>
            </a:pPr>
            <a:r>
              <a:rPr lang="en-GB" dirty="0">
                <a:latin typeface="Letter Gothic Std"/>
              </a:rPr>
              <a:t>     </a:t>
            </a:r>
            <a:r>
              <a:rPr lang="en-GB" dirty="0" smtClean="0">
                <a:latin typeface="Letter Gothic Std"/>
              </a:rPr>
              <a:t> </a:t>
            </a:r>
            <a:r>
              <a:rPr lang="en-GB" b="1" dirty="0" err="1" smtClean="0">
                <a:solidFill>
                  <a:schemeClr val="accent2"/>
                </a:solidFill>
                <a:latin typeface="Courier"/>
              </a:rPr>
              <a:t>int</a:t>
            </a:r>
            <a:r>
              <a:rPr lang="en-GB" b="1" dirty="0" smtClean="0">
                <a:solidFill>
                  <a:schemeClr val="accent2"/>
                </a:solidFill>
                <a:latin typeface="Courier"/>
              </a:rPr>
              <a:t> </a:t>
            </a:r>
            <a:r>
              <a:rPr lang="en-GB" b="1" dirty="0">
                <a:solidFill>
                  <a:schemeClr val="tx2">
                    <a:lumMod val="75000"/>
                  </a:schemeClr>
                </a:solidFill>
                <a:latin typeface="Courier"/>
              </a:rPr>
              <a:t>foo</a:t>
            </a:r>
            <a:r>
              <a:rPr lang="en-GB" b="1" dirty="0">
                <a:latin typeface="Courier"/>
              </a:rPr>
              <a:t>(</a:t>
            </a:r>
            <a:r>
              <a:rPr lang="en-GB" b="1" dirty="0" err="1">
                <a:solidFill>
                  <a:schemeClr val="accent2"/>
                </a:solidFill>
                <a:latin typeface="Courier"/>
              </a:rPr>
              <a:t>int</a:t>
            </a:r>
            <a:r>
              <a:rPr lang="en-GB" b="1" dirty="0">
                <a:latin typeface="Courier"/>
              </a:rPr>
              <a:t> * x)  { </a:t>
            </a:r>
          </a:p>
          <a:p>
            <a:pPr marL="0" indent="0">
              <a:buNone/>
            </a:pPr>
            <a:r>
              <a:rPr lang="en-GB" b="1" dirty="0">
                <a:latin typeface="Courier"/>
              </a:rPr>
              <a:t>       </a:t>
            </a:r>
            <a:r>
              <a:rPr lang="en-GB" b="1" dirty="0">
                <a:solidFill>
                  <a:schemeClr val="accent1"/>
                </a:solidFill>
                <a:latin typeface="Courier"/>
              </a:rPr>
              <a:t>if</a:t>
            </a:r>
            <a:r>
              <a:rPr lang="en-GB" b="1" dirty="0">
                <a:latin typeface="Courier"/>
              </a:rPr>
              <a:t> (x != NULL) </a:t>
            </a:r>
            <a:r>
              <a:rPr lang="en-GB" b="1" dirty="0">
                <a:solidFill>
                  <a:schemeClr val="accent2"/>
                </a:solidFill>
                <a:latin typeface="Courier"/>
              </a:rPr>
              <a:t>return</a:t>
            </a:r>
            <a:r>
              <a:rPr lang="en-GB" b="1" dirty="0">
                <a:latin typeface="Courier"/>
              </a:rPr>
              <a:t> *x;</a:t>
            </a:r>
          </a:p>
          <a:p>
            <a:pPr marL="0" indent="0">
              <a:buNone/>
            </a:pPr>
            <a:r>
              <a:rPr lang="en-GB" b="1" dirty="0">
                <a:latin typeface="Courier"/>
              </a:rPr>
              <a:t>       </a:t>
            </a:r>
            <a:r>
              <a:rPr lang="en-GB" b="1" dirty="0">
                <a:solidFill>
                  <a:schemeClr val="accent2"/>
                </a:solidFill>
                <a:latin typeface="Courier"/>
              </a:rPr>
              <a:t>else return </a:t>
            </a:r>
            <a:r>
              <a:rPr lang="en-GB" b="1" dirty="0">
                <a:latin typeface="Courier"/>
              </a:rPr>
              <a:t>0;</a:t>
            </a:r>
          </a:p>
          <a:p>
            <a:pPr marL="0" indent="0">
              <a:buNone/>
            </a:pPr>
            <a:r>
              <a:rPr lang="en-GB" b="1" dirty="0">
                <a:latin typeface="Courier"/>
              </a:rPr>
              <a:t>   </a:t>
            </a:r>
            <a:r>
              <a:rPr lang="en-GB" b="1" dirty="0" smtClean="0">
                <a:latin typeface="Courier"/>
              </a:rPr>
              <a:t>}</a:t>
            </a:r>
            <a:endParaRPr lang="en-GB" b="1" dirty="0">
              <a:latin typeface="Courier"/>
            </a:endParaRPr>
          </a:p>
          <a:p>
            <a:r>
              <a:rPr lang="en-GB" dirty="0"/>
              <a:t>In C++ we could write:</a:t>
            </a:r>
          </a:p>
          <a:p>
            <a:pPr marL="0" indent="0">
              <a:buNone/>
            </a:pPr>
            <a:r>
              <a:rPr lang="en-GB" dirty="0">
                <a:latin typeface="Letter Gothic Std"/>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solidFill>
                  <a:schemeClr val="accent1"/>
                </a:solidFill>
                <a:latin typeface="Courier"/>
              </a:rPr>
              <a:t>foo</a:t>
            </a:r>
            <a:r>
              <a:rPr lang="en-GB" b="1" dirty="0">
                <a:latin typeface="Courier"/>
              </a:rPr>
              <a:t>(</a:t>
            </a:r>
            <a:r>
              <a:rPr lang="en-GB" b="1" dirty="0" err="1">
                <a:solidFill>
                  <a:schemeClr val="tx2">
                    <a:lumMod val="75000"/>
                  </a:schemeClr>
                </a:solidFill>
                <a:latin typeface="Courier"/>
              </a:rPr>
              <a:t>int</a:t>
            </a:r>
            <a:r>
              <a:rPr lang="en-GB" b="1" dirty="0">
                <a:latin typeface="Courier"/>
              </a:rPr>
              <a:t> &amp; x)  { </a:t>
            </a:r>
          </a:p>
          <a:p>
            <a:pPr marL="0" indent="0">
              <a:buNone/>
            </a:pPr>
            <a:r>
              <a:rPr lang="en-GB" b="1" dirty="0">
                <a:latin typeface="Courier"/>
              </a:rPr>
              <a:t>            </a:t>
            </a:r>
            <a:r>
              <a:rPr lang="en-GB" b="1" dirty="0">
                <a:solidFill>
                  <a:schemeClr val="accent2"/>
                </a:solidFill>
                <a:latin typeface="Courier"/>
              </a:rPr>
              <a:t>return</a:t>
            </a:r>
            <a:r>
              <a:rPr lang="en-GB" b="1" dirty="0">
                <a:latin typeface="Courier"/>
              </a:rPr>
              <a:t> x;</a:t>
            </a:r>
          </a:p>
          <a:p>
            <a:pPr marL="0" indent="0">
              <a:buNone/>
            </a:pPr>
            <a:r>
              <a:rPr lang="en-GB" b="1" dirty="0">
                <a:latin typeface="Courier"/>
              </a:rPr>
              <a:t>   </a:t>
            </a:r>
            <a:r>
              <a:rPr lang="en-GB" b="1" dirty="0" smtClean="0">
                <a:latin typeface="Courier"/>
              </a:rPr>
              <a:t>}</a:t>
            </a:r>
            <a:endParaRPr lang="en-GB" b="1" dirty="0">
              <a:latin typeface="Courier"/>
            </a:endParaRPr>
          </a:p>
          <a:p>
            <a:r>
              <a:rPr lang="en-GB" dirty="0"/>
              <a:t>Note that in both cases the memory address of x is passed (i.e. by reference) and not the value!</a:t>
            </a:r>
          </a:p>
          <a:p>
            <a:endParaRPr lang="en-GB" dirty="0"/>
          </a:p>
        </p:txBody>
      </p:sp>
    </p:spTree>
    <p:extLst>
      <p:ext uri="{BB962C8B-B14F-4D97-AF65-F5344CB8AC3E}">
        <p14:creationId xmlns:p14="http://schemas.microsoft.com/office/powerpoint/2010/main" val="116381433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New/Delete Memory allocation</a:t>
            </a:r>
            <a:endParaRPr lang="en-GB" dirty="0"/>
          </a:p>
        </p:txBody>
      </p:sp>
      <p:sp>
        <p:nvSpPr>
          <p:cNvPr id="3" name="Content Placeholder 2"/>
          <p:cNvSpPr>
            <a:spLocks noGrp="1"/>
          </p:cNvSpPr>
          <p:nvPr>
            <p:ph idx="1"/>
          </p:nvPr>
        </p:nvSpPr>
        <p:spPr/>
        <p:txBody>
          <a:bodyPr>
            <a:normAutofit fontScale="92500" lnSpcReduction="20000"/>
          </a:bodyPr>
          <a:lstStyle/>
          <a:p>
            <a:r>
              <a:rPr lang="en-GB" dirty="0"/>
              <a:t>C++ provides safe(r) memory allocation</a:t>
            </a:r>
          </a:p>
          <a:p>
            <a:r>
              <a:rPr lang="en-GB" dirty="0">
                <a:solidFill>
                  <a:schemeClr val="accent2"/>
                </a:solidFill>
              </a:rPr>
              <a:t>new</a:t>
            </a:r>
            <a:r>
              <a:rPr lang="en-GB" dirty="0"/>
              <a:t>  and </a:t>
            </a:r>
            <a:r>
              <a:rPr lang="en-GB" dirty="0">
                <a:solidFill>
                  <a:schemeClr val="accent2"/>
                </a:solidFill>
              </a:rPr>
              <a:t>delete</a:t>
            </a:r>
            <a:r>
              <a:rPr lang="en-GB" dirty="0"/>
              <a:t> operator are defined for each type, including user defined types. No need to multiple by </a:t>
            </a:r>
            <a:r>
              <a:rPr lang="en-GB" dirty="0" err="1">
                <a:solidFill>
                  <a:schemeClr val="accent1"/>
                </a:solidFill>
              </a:rPr>
              <a:t>sizeof</a:t>
            </a:r>
            <a:r>
              <a:rPr lang="en-GB" dirty="0"/>
              <a:t>(type) as in C.</a:t>
            </a:r>
          </a:p>
          <a:p>
            <a:pPr marL="0" indent="0">
              <a:buNone/>
            </a:pPr>
            <a:r>
              <a:rPr lang="en-GB" dirty="0">
                <a:latin typeface="Letter Gothic Std"/>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 x = </a:t>
            </a:r>
            <a:r>
              <a:rPr lang="en-GB" b="1" dirty="0">
                <a:solidFill>
                  <a:schemeClr val="accent2"/>
                </a:solidFill>
                <a:latin typeface="Courier"/>
              </a:rPr>
              <a:t>new</a:t>
            </a:r>
            <a:r>
              <a:rPr lang="en-GB" b="1" dirty="0">
                <a:latin typeface="Courier"/>
              </a:rPr>
              <a:t> </a:t>
            </a:r>
            <a:r>
              <a:rPr lang="en-GB" b="1" dirty="0" err="1">
                <a:solidFill>
                  <a:schemeClr val="tx2">
                    <a:lumMod val="75000"/>
                  </a:schemeClr>
                </a:solidFill>
                <a:latin typeface="Courier"/>
              </a:rPr>
              <a:t>int</a:t>
            </a:r>
            <a:r>
              <a:rPr lang="en-GB" b="1" dirty="0">
                <a:latin typeface="Courier"/>
              </a:rPr>
              <a:t>;</a:t>
            </a:r>
          </a:p>
          <a:p>
            <a:pPr marL="0" indent="0">
              <a:buNone/>
            </a:pPr>
            <a:r>
              <a:rPr lang="en-GB" b="1" dirty="0">
                <a:latin typeface="Courier"/>
              </a:rPr>
              <a:t>     </a:t>
            </a:r>
            <a:r>
              <a:rPr lang="en-GB" b="1" dirty="0">
                <a:solidFill>
                  <a:schemeClr val="accent2"/>
                </a:solidFill>
                <a:latin typeface="Courier"/>
              </a:rPr>
              <a:t>delete</a:t>
            </a:r>
            <a:r>
              <a:rPr lang="en-GB" b="1" dirty="0">
                <a:latin typeface="Courier"/>
              </a:rPr>
              <a:t> x;</a:t>
            </a:r>
          </a:p>
          <a:p>
            <a:r>
              <a:rPr lang="en-GB" dirty="0"/>
              <a:t>For multi element allocation (i.e. arrays) we must use delete[].</a:t>
            </a:r>
          </a:p>
          <a:p>
            <a:pPr marL="0" indent="0">
              <a:buNone/>
            </a:pPr>
            <a:r>
              <a:rPr lang="en-GB" b="1" dirty="0">
                <a:latin typeface="Courier"/>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 array = </a:t>
            </a:r>
            <a:r>
              <a:rPr lang="en-GB" b="1" dirty="0">
                <a:solidFill>
                  <a:schemeClr val="accent2"/>
                </a:solidFill>
                <a:latin typeface="Courier"/>
              </a:rPr>
              <a:t>new</a:t>
            </a:r>
            <a:r>
              <a:rPr lang="en-GB" b="1" dirty="0">
                <a:latin typeface="Courier"/>
              </a:rPr>
              <a:t> </a:t>
            </a:r>
            <a:r>
              <a:rPr lang="en-GB" b="1" dirty="0" err="1">
                <a:solidFill>
                  <a:schemeClr val="tx2">
                    <a:lumMod val="75000"/>
                  </a:schemeClr>
                </a:solidFill>
                <a:latin typeface="Courier"/>
              </a:rPr>
              <a:t>int</a:t>
            </a:r>
            <a:r>
              <a:rPr lang="en-GB" b="1" dirty="0">
                <a:latin typeface="Courier"/>
              </a:rPr>
              <a:t>[100];</a:t>
            </a:r>
          </a:p>
          <a:p>
            <a:pPr marL="0" indent="0">
              <a:buNone/>
            </a:pPr>
            <a:r>
              <a:rPr lang="en-GB" b="1" dirty="0">
                <a:latin typeface="Courier"/>
              </a:rPr>
              <a:t>     </a:t>
            </a:r>
            <a:r>
              <a:rPr lang="en-GB" b="1" dirty="0">
                <a:solidFill>
                  <a:schemeClr val="accent2"/>
                </a:solidFill>
                <a:latin typeface="Courier"/>
              </a:rPr>
              <a:t>delete</a:t>
            </a:r>
            <a:r>
              <a:rPr lang="en-GB" b="1" dirty="0">
                <a:latin typeface="Courier"/>
              </a:rPr>
              <a:t>[] array;</a:t>
            </a:r>
          </a:p>
          <a:p>
            <a:endParaRPr lang="en-GB" dirty="0"/>
          </a:p>
          <a:p>
            <a:endParaRPr lang="en-GB" dirty="0"/>
          </a:p>
        </p:txBody>
      </p:sp>
    </p:spTree>
    <p:extLst>
      <p:ext uri="{BB962C8B-B14F-4D97-AF65-F5344CB8AC3E}">
        <p14:creationId xmlns:p14="http://schemas.microsoft.com/office/powerpoint/2010/main" val="250385281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Overloading</a:t>
            </a:r>
            <a:endParaRPr lang="en-GB" dirty="0"/>
          </a:p>
        </p:txBody>
      </p:sp>
      <p:sp>
        <p:nvSpPr>
          <p:cNvPr id="3" name="Content Placeholder 2"/>
          <p:cNvSpPr>
            <a:spLocks noGrp="1"/>
          </p:cNvSpPr>
          <p:nvPr>
            <p:ph idx="1"/>
          </p:nvPr>
        </p:nvSpPr>
        <p:spPr>
          <a:xfrm>
            <a:off x="107504" y="1600200"/>
            <a:ext cx="8856984" cy="5257800"/>
          </a:xfrm>
        </p:spPr>
        <p:txBody>
          <a:bodyPr>
            <a:normAutofit fontScale="92500" lnSpcReduction="20000"/>
          </a:bodyPr>
          <a:lstStyle/>
          <a:p>
            <a:r>
              <a:rPr lang="en-GB" dirty="0"/>
              <a:t>C++ allows functions to have the same name but with different argument types</a:t>
            </a:r>
            <a:r>
              <a:rPr lang="en-GB" dirty="0" smtClean="0"/>
              <a:t>.</a:t>
            </a:r>
          </a:p>
          <a:p>
            <a:pPr lvl="3"/>
            <a:endParaRPr lang="en-GB" dirty="0"/>
          </a:p>
          <a:p>
            <a:pPr marL="0" indent="0">
              <a:buNone/>
            </a:pPr>
            <a:r>
              <a:rPr lang="en-GB" dirty="0">
                <a:latin typeface="Letter Gothic Std"/>
              </a:rPr>
              <a:t>     </a:t>
            </a:r>
            <a:r>
              <a:rPr lang="en-GB" sz="2600" b="1" dirty="0" err="1">
                <a:solidFill>
                  <a:schemeClr val="tx2">
                    <a:lumMod val="75000"/>
                  </a:schemeClr>
                </a:solidFill>
                <a:latin typeface="Courier"/>
              </a:rPr>
              <a:t>int</a:t>
            </a:r>
            <a:r>
              <a:rPr lang="en-GB" sz="2600" b="1" dirty="0">
                <a:solidFill>
                  <a:schemeClr val="tx2">
                    <a:lumMod val="75000"/>
                  </a:schemeClr>
                </a:solidFill>
                <a:latin typeface="Courier"/>
              </a:rPr>
              <a:t> </a:t>
            </a:r>
            <a:r>
              <a:rPr lang="en-GB" sz="2600" b="1" dirty="0">
                <a:solidFill>
                  <a:schemeClr val="accent1"/>
                </a:solidFill>
                <a:latin typeface="Courier"/>
              </a:rPr>
              <a:t>add</a:t>
            </a:r>
            <a:r>
              <a:rPr lang="en-GB" sz="2600" b="1" dirty="0">
                <a:latin typeface="Courier"/>
              </a:rPr>
              <a:t>(</a:t>
            </a:r>
            <a:r>
              <a:rPr lang="en-GB" sz="2600" b="1" dirty="0" err="1">
                <a:solidFill>
                  <a:schemeClr val="tx2">
                    <a:lumMod val="75000"/>
                  </a:schemeClr>
                </a:solidFill>
                <a:latin typeface="Courier"/>
              </a:rPr>
              <a:t>int</a:t>
            </a:r>
            <a:r>
              <a:rPr lang="en-GB" sz="2600" b="1" dirty="0">
                <a:latin typeface="Courier"/>
              </a:rPr>
              <a:t> x, </a:t>
            </a:r>
            <a:r>
              <a:rPr lang="en-GB" sz="2600" b="1" dirty="0" err="1">
                <a:solidFill>
                  <a:schemeClr val="tx2">
                    <a:lumMod val="75000"/>
                  </a:schemeClr>
                </a:solidFill>
                <a:latin typeface="Courier"/>
              </a:rPr>
              <a:t>int</a:t>
            </a:r>
            <a:r>
              <a:rPr lang="en-GB" sz="2600" b="1" dirty="0">
                <a:solidFill>
                  <a:schemeClr val="tx2">
                    <a:lumMod val="75000"/>
                  </a:schemeClr>
                </a:solidFill>
                <a:latin typeface="Courier"/>
              </a:rPr>
              <a:t> </a:t>
            </a:r>
            <a:r>
              <a:rPr lang="en-GB" sz="2600" b="1" dirty="0">
                <a:latin typeface="Courier"/>
              </a:rPr>
              <a:t>y) </a:t>
            </a:r>
            <a:r>
              <a:rPr lang="en-GB" sz="2600" b="1" dirty="0" smtClean="0">
                <a:latin typeface="Courier"/>
              </a:rPr>
              <a:t>{</a:t>
            </a:r>
            <a:endParaRPr lang="en-GB" sz="2600" b="1" dirty="0">
              <a:latin typeface="Courier"/>
            </a:endParaRPr>
          </a:p>
          <a:p>
            <a:pPr marL="0" indent="0">
              <a:buNone/>
            </a:pPr>
            <a:r>
              <a:rPr lang="en-GB" sz="2600" b="1" dirty="0" smtClean="0">
                <a:solidFill>
                  <a:schemeClr val="accent2"/>
                </a:solidFill>
                <a:latin typeface="Courier"/>
              </a:rPr>
              <a:t>     return</a:t>
            </a:r>
            <a:r>
              <a:rPr lang="en-GB" sz="2600" b="1" dirty="0" smtClean="0">
                <a:latin typeface="Courier"/>
              </a:rPr>
              <a:t> </a:t>
            </a:r>
            <a:r>
              <a:rPr lang="en-GB" sz="2600" b="1" dirty="0" err="1">
                <a:latin typeface="Courier"/>
              </a:rPr>
              <a:t>x+y</a:t>
            </a:r>
            <a:r>
              <a:rPr lang="en-GB" sz="2600" b="1" dirty="0">
                <a:latin typeface="Courier"/>
              </a:rPr>
              <a:t>;</a:t>
            </a:r>
          </a:p>
          <a:p>
            <a:pPr marL="0" indent="0">
              <a:buNone/>
            </a:pPr>
            <a:r>
              <a:rPr lang="en-GB" sz="2600" b="1" dirty="0">
                <a:latin typeface="Courier"/>
              </a:rPr>
              <a:t>   </a:t>
            </a:r>
            <a:r>
              <a:rPr lang="en-GB" sz="2600" b="1" dirty="0" smtClean="0">
                <a:latin typeface="Courier"/>
              </a:rPr>
              <a:t>}</a:t>
            </a:r>
            <a:endParaRPr lang="en-GB" sz="2600" b="1" dirty="0">
              <a:latin typeface="Courier"/>
            </a:endParaRPr>
          </a:p>
          <a:p>
            <a:pPr marL="0" indent="0">
              <a:buNone/>
            </a:pPr>
            <a:r>
              <a:rPr lang="en-GB" sz="2600" b="1" dirty="0">
                <a:latin typeface="Courier"/>
              </a:rPr>
              <a:t>   </a:t>
            </a:r>
            <a:r>
              <a:rPr lang="en-GB" sz="2600" b="1" dirty="0" smtClean="0">
                <a:solidFill>
                  <a:schemeClr val="tx2">
                    <a:lumMod val="75000"/>
                  </a:schemeClr>
                </a:solidFill>
                <a:latin typeface="Courier"/>
              </a:rPr>
              <a:t>float</a:t>
            </a:r>
            <a:r>
              <a:rPr lang="en-GB" sz="2600" b="1" dirty="0" smtClean="0">
                <a:latin typeface="Courier"/>
              </a:rPr>
              <a:t> </a:t>
            </a:r>
            <a:r>
              <a:rPr lang="en-GB" sz="2600" b="1" dirty="0">
                <a:solidFill>
                  <a:schemeClr val="accent1"/>
                </a:solidFill>
                <a:latin typeface="Courier"/>
              </a:rPr>
              <a:t>add</a:t>
            </a:r>
            <a:r>
              <a:rPr lang="en-GB" sz="2600" b="1" dirty="0">
                <a:latin typeface="Courier"/>
              </a:rPr>
              <a:t>(</a:t>
            </a:r>
            <a:r>
              <a:rPr lang="en-GB" sz="2600" b="1" dirty="0">
                <a:solidFill>
                  <a:schemeClr val="tx2">
                    <a:lumMod val="75000"/>
                  </a:schemeClr>
                </a:solidFill>
                <a:latin typeface="Courier"/>
              </a:rPr>
              <a:t>float</a:t>
            </a:r>
            <a:r>
              <a:rPr lang="en-GB" sz="2600" b="1" dirty="0">
                <a:latin typeface="Courier"/>
              </a:rPr>
              <a:t> x, </a:t>
            </a:r>
            <a:r>
              <a:rPr lang="en-GB" sz="2600" b="1" dirty="0">
                <a:solidFill>
                  <a:schemeClr val="tx2">
                    <a:lumMod val="75000"/>
                  </a:schemeClr>
                </a:solidFill>
                <a:latin typeface="Courier"/>
              </a:rPr>
              <a:t>float</a:t>
            </a:r>
            <a:r>
              <a:rPr lang="en-GB" sz="2600" b="1" dirty="0">
                <a:latin typeface="Courier"/>
              </a:rPr>
              <a:t> y</a:t>
            </a:r>
            <a:r>
              <a:rPr lang="en-GB" sz="2600" b="1" dirty="0" smtClean="0">
                <a:latin typeface="Courier"/>
              </a:rPr>
              <a:t>) {</a:t>
            </a:r>
            <a:endParaRPr lang="en-GB" sz="2600" b="1" dirty="0">
              <a:latin typeface="Courier"/>
            </a:endParaRPr>
          </a:p>
          <a:p>
            <a:pPr marL="0" indent="0">
              <a:buNone/>
            </a:pPr>
            <a:r>
              <a:rPr lang="en-GB" sz="2600" b="1" dirty="0">
                <a:latin typeface="Courier"/>
              </a:rPr>
              <a:t>     </a:t>
            </a:r>
            <a:r>
              <a:rPr lang="en-GB" sz="2600" b="1" dirty="0" smtClean="0">
                <a:solidFill>
                  <a:schemeClr val="accent2"/>
                </a:solidFill>
                <a:latin typeface="Courier"/>
              </a:rPr>
              <a:t>return</a:t>
            </a:r>
            <a:r>
              <a:rPr lang="en-GB" sz="2600" b="1" dirty="0" smtClean="0">
                <a:latin typeface="Courier"/>
              </a:rPr>
              <a:t> </a:t>
            </a:r>
            <a:r>
              <a:rPr lang="en-GB" sz="2600" b="1" dirty="0" err="1">
                <a:latin typeface="Courier"/>
              </a:rPr>
              <a:t>x+y</a:t>
            </a:r>
            <a:r>
              <a:rPr lang="en-GB" sz="2600" b="1" dirty="0">
                <a:latin typeface="Courier"/>
              </a:rPr>
              <a:t>;</a:t>
            </a:r>
          </a:p>
          <a:p>
            <a:pPr marL="0" indent="0">
              <a:buNone/>
            </a:pPr>
            <a:r>
              <a:rPr lang="en-GB" sz="2600" b="1" dirty="0">
                <a:latin typeface="Courier"/>
              </a:rPr>
              <a:t>   </a:t>
            </a:r>
            <a:r>
              <a:rPr lang="en-GB" sz="2600" b="1" dirty="0" smtClean="0">
                <a:latin typeface="Courier"/>
              </a:rPr>
              <a:t>}</a:t>
            </a:r>
            <a:endParaRPr lang="en-GB" sz="2600" b="1" dirty="0">
              <a:latin typeface="Courier"/>
            </a:endParaRPr>
          </a:p>
          <a:p>
            <a:pPr marL="0" indent="0">
              <a:buNone/>
            </a:pPr>
            <a:r>
              <a:rPr lang="en-GB" sz="2600" b="1" dirty="0">
                <a:latin typeface="Courier"/>
              </a:rPr>
              <a:t>   </a:t>
            </a:r>
            <a:r>
              <a:rPr lang="en-GB" sz="2600" b="1" dirty="0" smtClean="0">
                <a:solidFill>
                  <a:schemeClr val="tx2">
                    <a:lumMod val="75000"/>
                  </a:schemeClr>
                </a:solidFill>
                <a:latin typeface="Courier"/>
              </a:rPr>
              <a:t>float</a:t>
            </a:r>
            <a:r>
              <a:rPr lang="en-GB" sz="2600" b="1" dirty="0" smtClean="0">
                <a:latin typeface="Courier"/>
              </a:rPr>
              <a:t>  </a:t>
            </a:r>
            <a:r>
              <a:rPr lang="en-GB" sz="2600" b="1" dirty="0">
                <a:latin typeface="Courier"/>
              </a:rPr>
              <a:t>f = </a:t>
            </a:r>
            <a:r>
              <a:rPr lang="en-GB" sz="2600" b="1" dirty="0">
                <a:solidFill>
                  <a:schemeClr val="accent1"/>
                </a:solidFill>
                <a:latin typeface="Courier"/>
              </a:rPr>
              <a:t>add</a:t>
            </a:r>
            <a:r>
              <a:rPr lang="en-GB" sz="2600" b="1" dirty="0">
                <a:latin typeface="Courier"/>
              </a:rPr>
              <a:t>(10.4f, 5.0f)</a:t>
            </a:r>
            <a:r>
              <a:rPr lang="en-GB" sz="2600" b="1" dirty="0" smtClean="0">
                <a:latin typeface="Courier"/>
              </a:rPr>
              <a:t>;</a:t>
            </a:r>
          </a:p>
          <a:p>
            <a:pPr marL="0" indent="0">
              <a:buNone/>
            </a:pPr>
            <a:r>
              <a:rPr lang="en-GB" sz="2600" b="1" dirty="0">
                <a:solidFill>
                  <a:schemeClr val="tx1">
                    <a:lumMod val="85000"/>
                  </a:schemeClr>
                </a:solidFill>
                <a:latin typeface="Courier"/>
              </a:rPr>
              <a:t> </a:t>
            </a:r>
            <a:r>
              <a:rPr lang="en-GB" sz="2600" b="1" dirty="0" smtClean="0">
                <a:solidFill>
                  <a:schemeClr val="tx1">
                    <a:lumMod val="85000"/>
                  </a:schemeClr>
                </a:solidFill>
                <a:latin typeface="Courier"/>
              </a:rPr>
              <a:t>  /</a:t>
            </a:r>
            <a:r>
              <a:rPr lang="en-GB" sz="2600" b="1" dirty="0">
                <a:solidFill>
                  <a:schemeClr val="tx1">
                    <a:lumMod val="85000"/>
                  </a:schemeClr>
                </a:solidFill>
                <a:latin typeface="Courier"/>
              </a:rPr>
              <a:t>/ calls the float version of add</a:t>
            </a:r>
          </a:p>
          <a:p>
            <a:pPr marL="0" indent="0">
              <a:buNone/>
            </a:pPr>
            <a:r>
              <a:rPr lang="en-GB" sz="2600" b="1" dirty="0">
                <a:latin typeface="Courier"/>
              </a:rPr>
              <a:t>   </a:t>
            </a:r>
            <a:r>
              <a:rPr lang="en-GB" sz="2600" b="1" dirty="0" err="1" smtClean="0">
                <a:solidFill>
                  <a:schemeClr val="tx2">
                    <a:lumMod val="75000"/>
                  </a:schemeClr>
                </a:solidFill>
                <a:latin typeface="Courier"/>
              </a:rPr>
              <a:t>int</a:t>
            </a:r>
            <a:r>
              <a:rPr lang="en-GB" sz="2600" b="1" dirty="0" smtClean="0">
                <a:solidFill>
                  <a:schemeClr val="tx2">
                    <a:lumMod val="75000"/>
                  </a:schemeClr>
                </a:solidFill>
                <a:latin typeface="Courier"/>
              </a:rPr>
              <a:t> </a:t>
            </a:r>
            <a:r>
              <a:rPr lang="en-GB" sz="2600" b="1" dirty="0" err="1">
                <a:latin typeface="Courier"/>
              </a:rPr>
              <a:t>i</a:t>
            </a:r>
            <a:r>
              <a:rPr lang="en-GB" sz="2600" b="1" dirty="0">
                <a:latin typeface="Courier"/>
              </a:rPr>
              <a:t> = </a:t>
            </a:r>
            <a:r>
              <a:rPr lang="en-GB" sz="2600" b="1" dirty="0">
                <a:solidFill>
                  <a:schemeClr val="accent1"/>
                </a:solidFill>
                <a:latin typeface="Courier"/>
              </a:rPr>
              <a:t>add</a:t>
            </a:r>
            <a:r>
              <a:rPr lang="en-GB" sz="2600" b="1" dirty="0">
                <a:latin typeface="Courier"/>
              </a:rPr>
              <a:t>(100,20);            </a:t>
            </a:r>
            <a:endParaRPr lang="en-GB" sz="2600" b="1" dirty="0" smtClean="0">
              <a:latin typeface="Courier"/>
            </a:endParaRPr>
          </a:p>
          <a:p>
            <a:pPr marL="0" indent="0">
              <a:buNone/>
            </a:pPr>
            <a:r>
              <a:rPr lang="en-GB" sz="2600" b="1" dirty="0">
                <a:solidFill>
                  <a:schemeClr val="tx1">
                    <a:lumMod val="85000"/>
                  </a:schemeClr>
                </a:solidFill>
                <a:latin typeface="Courier"/>
              </a:rPr>
              <a:t> </a:t>
            </a:r>
            <a:r>
              <a:rPr lang="en-GB" sz="2600" b="1" dirty="0" smtClean="0">
                <a:solidFill>
                  <a:schemeClr val="tx1">
                    <a:lumMod val="85000"/>
                  </a:schemeClr>
                </a:solidFill>
                <a:latin typeface="Courier"/>
              </a:rPr>
              <a:t>  /</a:t>
            </a:r>
            <a:r>
              <a:rPr lang="en-GB" sz="2600" b="1" dirty="0">
                <a:solidFill>
                  <a:schemeClr val="tx1">
                    <a:lumMod val="85000"/>
                  </a:schemeClr>
                </a:solidFill>
                <a:latin typeface="Courier"/>
              </a:rPr>
              <a:t>/ calls the </a:t>
            </a:r>
            <a:r>
              <a:rPr lang="en-GB" sz="2600" b="1" dirty="0" err="1">
                <a:solidFill>
                  <a:schemeClr val="tx1">
                    <a:lumMod val="85000"/>
                  </a:schemeClr>
                </a:solidFill>
                <a:latin typeface="Courier"/>
              </a:rPr>
              <a:t>int</a:t>
            </a:r>
            <a:r>
              <a:rPr lang="en-GB" sz="2600" b="1" dirty="0">
                <a:solidFill>
                  <a:schemeClr val="tx1">
                    <a:lumMod val="85000"/>
                  </a:schemeClr>
                </a:solidFill>
                <a:latin typeface="Courier"/>
              </a:rPr>
              <a:t> version of </a:t>
            </a:r>
            <a:r>
              <a:rPr lang="en-GB" sz="2600" b="1" dirty="0" smtClean="0">
                <a:solidFill>
                  <a:schemeClr val="tx1">
                    <a:lumMod val="85000"/>
                  </a:schemeClr>
                </a:solidFill>
                <a:latin typeface="Courier"/>
              </a:rPr>
              <a:t>add</a:t>
            </a:r>
            <a:endParaRPr lang="en-GB" sz="2600" b="1" dirty="0">
              <a:solidFill>
                <a:schemeClr val="tx1">
                  <a:lumMod val="85000"/>
                </a:schemeClr>
              </a:solidFill>
              <a:latin typeface="Courier"/>
            </a:endParaRPr>
          </a:p>
        </p:txBody>
      </p:sp>
    </p:spTree>
    <p:extLst>
      <p:ext uri="{BB962C8B-B14F-4D97-AF65-F5344CB8AC3E}">
        <p14:creationId xmlns:p14="http://schemas.microsoft.com/office/powerpoint/2010/main" val="74072014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Classes (and </a:t>
            </a:r>
            <a:r>
              <a:rPr lang="en-GB" dirty="0" err="1" smtClean="0"/>
              <a:t>structs</a:t>
            </a:r>
            <a:r>
              <a:rPr lang="en-GB" dirty="0" smtClean="0"/>
              <a:t>)</a:t>
            </a:r>
            <a:endParaRPr lang="en-GB" dirty="0"/>
          </a:p>
        </p:txBody>
      </p:sp>
      <p:sp>
        <p:nvSpPr>
          <p:cNvPr id="4" name="Text Placeholder 3"/>
          <p:cNvSpPr>
            <a:spLocks noGrp="1"/>
          </p:cNvSpPr>
          <p:nvPr>
            <p:ph type="body" idx="1"/>
          </p:nvPr>
        </p:nvSpPr>
        <p:spPr>
          <a:xfrm>
            <a:off x="457200" y="845022"/>
            <a:ext cx="8291264" cy="639762"/>
          </a:xfrm>
        </p:spPr>
        <p:txBody>
          <a:bodyPr>
            <a:normAutofit fontScale="92500" lnSpcReduction="20000"/>
          </a:bodyPr>
          <a:lstStyle/>
          <a:p>
            <a:pPr marL="342900" indent="-342900">
              <a:buFont typeface="Arial" pitchFamily="34" charset="0"/>
              <a:buChar char="•"/>
            </a:pPr>
            <a:r>
              <a:rPr lang="en-GB" dirty="0">
                <a:latin typeface="+mj-lt"/>
              </a:rPr>
              <a:t>C++ classes are an extension of C </a:t>
            </a:r>
            <a:r>
              <a:rPr lang="en-GB" dirty="0" err="1">
                <a:latin typeface="+mj-lt"/>
              </a:rPr>
              <a:t>structs</a:t>
            </a:r>
            <a:r>
              <a:rPr lang="en-GB" dirty="0">
                <a:latin typeface="+mj-lt"/>
              </a:rPr>
              <a:t> (and unions) that can functions (called member functions) as well as data.</a:t>
            </a:r>
          </a:p>
        </p:txBody>
      </p:sp>
      <p:sp>
        <p:nvSpPr>
          <p:cNvPr id="6" name="Content Placeholder 5"/>
          <p:cNvSpPr>
            <a:spLocks noGrp="1"/>
          </p:cNvSpPr>
          <p:nvPr>
            <p:ph sz="quarter" idx="4"/>
          </p:nvPr>
        </p:nvSpPr>
        <p:spPr>
          <a:xfrm>
            <a:off x="251520" y="5445224"/>
            <a:ext cx="8676456" cy="1257003"/>
          </a:xfrm>
        </p:spPr>
        <p:txBody>
          <a:bodyPr>
            <a:normAutofit fontScale="70000" lnSpcReduction="20000"/>
          </a:bodyPr>
          <a:lstStyle/>
          <a:p>
            <a:pPr marL="0" indent="0">
              <a:buNone/>
            </a:pPr>
            <a:r>
              <a:rPr lang="en-GB" dirty="0">
                <a:latin typeface="+mj-lt"/>
              </a:rPr>
              <a:t>The keyword “</a:t>
            </a:r>
            <a:r>
              <a:rPr lang="en-GB" dirty="0" err="1" smtClean="0">
                <a:latin typeface="+mj-lt"/>
              </a:rPr>
              <a:t>const</a:t>
            </a:r>
            <a:r>
              <a:rPr lang="en-GB" smtClean="0">
                <a:latin typeface="+mj-lt"/>
              </a:rPr>
              <a:t>” </a:t>
            </a:r>
            <a:r>
              <a:rPr lang="en-GB" dirty="0">
                <a:latin typeface="+mj-lt"/>
              </a:rPr>
              <a:t>can be applied to member functions such as </a:t>
            </a:r>
            <a:r>
              <a:rPr lang="en-GB" dirty="0" err="1">
                <a:latin typeface="+mj-lt"/>
              </a:rPr>
              <a:t>getX</a:t>
            </a:r>
            <a:r>
              <a:rPr lang="en-GB" dirty="0">
                <a:latin typeface="+mj-lt"/>
              </a:rPr>
              <a:t>() to state that the particular member function will not modify the internal state of the object, </a:t>
            </a:r>
            <a:r>
              <a:rPr lang="en-GB" dirty="0" err="1">
                <a:latin typeface="+mj-lt"/>
              </a:rPr>
              <a:t>i.e</a:t>
            </a:r>
            <a:r>
              <a:rPr lang="en-GB" dirty="0">
                <a:latin typeface="+mj-lt"/>
              </a:rPr>
              <a:t> it will not cause any visual effects to someone owning a pointer to the said object. This allows for the compiler to report errors if this is not the case, better static analysis, and to optimize uses of the object , i.e. promote it to a register or set of registers. </a:t>
            </a:r>
          </a:p>
          <a:p>
            <a:endParaRPr lang="en-GB" dirty="0">
              <a:latin typeface="+mj-lt"/>
            </a:endParaRPr>
          </a:p>
        </p:txBody>
      </p:sp>
      <p:sp>
        <p:nvSpPr>
          <p:cNvPr id="7" name="Content Placeholder 6"/>
          <p:cNvSpPr>
            <a:spLocks noGrp="1"/>
          </p:cNvSpPr>
          <p:nvPr>
            <p:ph sz="half" idx="2"/>
          </p:nvPr>
        </p:nvSpPr>
        <p:spPr>
          <a:xfrm>
            <a:off x="457200" y="1484784"/>
            <a:ext cx="8651304" cy="3951288"/>
          </a:xfrm>
        </p:spPr>
        <p:txBody>
          <a:bodyPr>
            <a:normAutofit fontScale="77500" lnSpcReduction="20000"/>
          </a:bodyPr>
          <a:lstStyle/>
          <a:p>
            <a:pPr marL="0" indent="0">
              <a:buNone/>
            </a:pPr>
            <a:r>
              <a:rPr lang="en-GB" b="1" dirty="0">
                <a:latin typeface="Courier"/>
              </a:rPr>
              <a:t> </a:t>
            </a:r>
            <a:r>
              <a:rPr lang="en-GB" b="1" dirty="0">
                <a:solidFill>
                  <a:schemeClr val="tx2">
                    <a:lumMod val="75000"/>
                  </a:schemeClr>
                </a:solidFill>
                <a:latin typeface="Courier"/>
              </a:rPr>
              <a:t>class</a:t>
            </a:r>
            <a:r>
              <a:rPr lang="en-GB" b="1" dirty="0">
                <a:latin typeface="Courier"/>
              </a:rPr>
              <a:t> Vector {</a:t>
            </a:r>
          </a:p>
          <a:p>
            <a:pPr marL="0" indent="0">
              <a:buNone/>
            </a:pPr>
            <a:r>
              <a:rPr lang="en-GB" b="1" dirty="0">
                <a:latin typeface="Courier"/>
              </a:rPr>
              <a:t>    </a:t>
            </a:r>
            <a:r>
              <a:rPr lang="en-GB" b="1" dirty="0">
                <a:solidFill>
                  <a:schemeClr val="accent2"/>
                </a:solidFill>
                <a:latin typeface="Courier"/>
              </a:rPr>
              <a:t>private:</a:t>
            </a:r>
          </a:p>
          <a:p>
            <a:pPr marL="0" indent="0">
              <a:buNone/>
            </a:pPr>
            <a:r>
              <a:rPr lang="en-GB" b="1" dirty="0">
                <a:latin typeface="Courier"/>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x_, y_, z_ ;</a:t>
            </a:r>
          </a:p>
          <a:p>
            <a:pPr marL="0" indent="0">
              <a:buNone/>
            </a:pPr>
            <a:r>
              <a:rPr lang="en-GB" b="1" dirty="0">
                <a:solidFill>
                  <a:schemeClr val="accent2"/>
                </a:solidFill>
                <a:latin typeface="Courier"/>
              </a:rPr>
              <a:t>    public:</a:t>
            </a:r>
          </a:p>
          <a:p>
            <a:pPr marL="0" indent="0">
              <a:buNone/>
            </a:pPr>
            <a:r>
              <a:rPr lang="en-GB" b="1" dirty="0">
                <a:latin typeface="Courier"/>
              </a:rPr>
              <a:t>        </a:t>
            </a:r>
            <a:r>
              <a:rPr lang="en-GB" b="1" dirty="0">
                <a:solidFill>
                  <a:schemeClr val="accent1"/>
                </a:solidFill>
                <a:latin typeface="Courier"/>
              </a:rPr>
              <a:t>Vector</a:t>
            </a:r>
            <a:r>
              <a:rPr lang="en-GB" b="1" dirty="0">
                <a:latin typeface="Courier"/>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x,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y,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smtClean="0">
                <a:latin typeface="Courier"/>
              </a:rPr>
              <a:t>z) </a:t>
            </a:r>
            <a:r>
              <a:rPr lang="en-GB" b="1" dirty="0">
                <a:latin typeface="Courier"/>
              </a:rPr>
              <a:t>: x_(x), y_(y), z_(z) {} </a:t>
            </a:r>
            <a:r>
              <a:rPr lang="en-GB" b="1" dirty="0">
                <a:solidFill>
                  <a:schemeClr val="tx1">
                    <a:lumMod val="85000"/>
                  </a:schemeClr>
                </a:solidFill>
                <a:latin typeface="Courier"/>
              </a:rPr>
              <a:t>// constructor</a:t>
            </a:r>
          </a:p>
          <a:p>
            <a:pPr marL="0" indent="0">
              <a:buNone/>
            </a:pPr>
            <a:r>
              <a:rPr lang="en-GB" b="1" dirty="0">
                <a:latin typeface="Courier"/>
              </a:rPr>
              <a:t>      </a:t>
            </a:r>
          </a:p>
          <a:p>
            <a:pPr marL="0" indent="0">
              <a:buNone/>
            </a:pPr>
            <a:r>
              <a:rPr lang="en-GB" b="1" dirty="0">
                <a:latin typeface="Courier"/>
              </a:rPr>
              <a:t>       ~Vector </a:t>
            </a:r>
            <a:r>
              <a:rPr lang="en-GB" b="1" dirty="0">
                <a:solidFill>
                  <a:schemeClr val="tx1">
                    <a:lumMod val="85000"/>
                  </a:schemeClr>
                </a:solidFill>
                <a:latin typeface="Courier"/>
              </a:rPr>
              <a:t>// destructor</a:t>
            </a:r>
          </a:p>
          <a:p>
            <a:pPr marL="0" indent="0">
              <a:buNone/>
            </a:pPr>
            <a:r>
              <a:rPr lang="en-GB" b="1" dirty="0">
                <a:latin typeface="Courier"/>
              </a:rPr>
              <a:t>         {             </a:t>
            </a:r>
          </a:p>
          <a:p>
            <a:pPr marL="0" indent="0">
              <a:buNone/>
            </a:pPr>
            <a:r>
              <a:rPr lang="en-GB" b="1" dirty="0">
                <a:latin typeface="Courier"/>
              </a:rPr>
              <a:t>             </a:t>
            </a:r>
            <a:r>
              <a:rPr lang="en-GB" b="1" dirty="0" err="1">
                <a:latin typeface="Courier"/>
              </a:rPr>
              <a:t>cout</a:t>
            </a:r>
            <a:r>
              <a:rPr lang="en-GB" b="1" dirty="0">
                <a:latin typeface="Courier"/>
              </a:rPr>
              <a:t> &lt;&lt; “vector destructor”;         </a:t>
            </a:r>
          </a:p>
          <a:p>
            <a:pPr marL="0" indent="0">
              <a:buNone/>
            </a:pPr>
            <a:r>
              <a:rPr lang="en-GB" b="1" dirty="0">
                <a:latin typeface="Courier"/>
              </a:rPr>
              <a:t>         } </a:t>
            </a:r>
          </a:p>
          <a:p>
            <a:pPr marL="0" indent="0">
              <a:buNone/>
            </a:pPr>
            <a:r>
              <a:rPr lang="en-GB" b="1" dirty="0">
                <a:latin typeface="Courier"/>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err="1">
                <a:solidFill>
                  <a:schemeClr val="accent1"/>
                </a:solidFill>
                <a:latin typeface="Courier"/>
              </a:rPr>
              <a:t>getX</a:t>
            </a:r>
            <a:r>
              <a:rPr lang="en-GB" b="1" dirty="0">
                <a:latin typeface="Courier"/>
              </a:rPr>
              <a:t>() </a:t>
            </a:r>
            <a:r>
              <a:rPr lang="en-GB" b="1" dirty="0" err="1">
                <a:solidFill>
                  <a:schemeClr val="accent2"/>
                </a:solidFill>
                <a:latin typeface="Courier"/>
              </a:rPr>
              <a:t>const</a:t>
            </a:r>
            <a:r>
              <a:rPr lang="en-GB" b="1" dirty="0">
                <a:solidFill>
                  <a:schemeClr val="accent2"/>
                </a:solidFill>
                <a:latin typeface="Courier"/>
              </a:rPr>
              <a:t> </a:t>
            </a:r>
            <a:r>
              <a:rPr lang="en-GB" b="1" dirty="0">
                <a:latin typeface="Courier"/>
              </a:rPr>
              <a:t>{ </a:t>
            </a:r>
            <a:r>
              <a:rPr lang="en-GB" b="1" dirty="0">
                <a:solidFill>
                  <a:schemeClr val="accent2"/>
                </a:solidFill>
                <a:latin typeface="Courier"/>
              </a:rPr>
              <a:t>return</a:t>
            </a:r>
            <a:r>
              <a:rPr lang="en-GB" b="1" dirty="0">
                <a:latin typeface="Courier"/>
              </a:rPr>
              <a:t> x_; } // access member function</a:t>
            </a:r>
          </a:p>
          <a:p>
            <a:pPr marL="0" indent="0">
              <a:buNone/>
            </a:pPr>
            <a:r>
              <a:rPr lang="en-GB" b="1" dirty="0">
                <a:latin typeface="Courier"/>
              </a:rPr>
              <a:t>        …       </a:t>
            </a:r>
          </a:p>
          <a:p>
            <a:pPr marL="0" indent="0">
              <a:buNone/>
            </a:pPr>
            <a:r>
              <a:rPr lang="en-GB" b="1" dirty="0">
                <a:latin typeface="Courier"/>
              </a:rPr>
              <a:t>   };</a:t>
            </a:r>
          </a:p>
        </p:txBody>
      </p:sp>
      <p:cxnSp>
        <p:nvCxnSpPr>
          <p:cNvPr id="9" name="Straight Arrow Connector 8"/>
          <p:cNvCxnSpPr/>
          <p:nvPr/>
        </p:nvCxnSpPr>
        <p:spPr>
          <a:xfrm flipV="1">
            <a:off x="2123728" y="4653136"/>
            <a:ext cx="216024" cy="7920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28396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90264"/>
            <a:ext cx="9144000" cy="1143000"/>
          </a:xfrm>
        </p:spPr>
        <p:txBody>
          <a:bodyPr>
            <a:normAutofit fontScale="90000"/>
          </a:bodyPr>
          <a:lstStyle/>
          <a:p>
            <a:r>
              <a:rPr lang="en-GB" dirty="0" smtClean="0"/>
              <a:t>More information about constructors</a:t>
            </a:r>
            <a:endParaRPr lang="en-GB" dirty="0"/>
          </a:p>
        </p:txBody>
      </p:sp>
      <p:sp>
        <p:nvSpPr>
          <p:cNvPr id="13" name="Content Placeholder 12"/>
          <p:cNvSpPr>
            <a:spLocks noGrp="1"/>
          </p:cNvSpPr>
          <p:nvPr>
            <p:ph idx="1"/>
          </p:nvPr>
        </p:nvSpPr>
        <p:spPr>
          <a:xfrm>
            <a:off x="179512" y="980728"/>
            <a:ext cx="8784976" cy="5688632"/>
          </a:xfrm>
        </p:spPr>
        <p:txBody>
          <a:bodyPr>
            <a:normAutofit fontScale="62500" lnSpcReduction="20000"/>
          </a:bodyPr>
          <a:lstStyle/>
          <a:p>
            <a:r>
              <a:rPr lang="en-GB" dirty="0" smtClean="0"/>
              <a:t>Consider the constructor from the previous slide …</a:t>
            </a:r>
          </a:p>
          <a:p>
            <a:pPr marL="457200" lvl="1" indent="0">
              <a:buNone/>
            </a:pPr>
            <a:r>
              <a:rPr lang="en-GB" b="1" dirty="0" smtClean="0">
                <a:solidFill>
                  <a:schemeClr val="accent1"/>
                </a:solidFill>
                <a:latin typeface="Courier"/>
              </a:rPr>
              <a:t>Vector</a:t>
            </a:r>
            <a:r>
              <a:rPr lang="en-GB" b="1" dirty="0" smtClean="0">
                <a:latin typeface="Courier"/>
              </a:rPr>
              <a:t> (</a:t>
            </a:r>
            <a:r>
              <a:rPr lang="en-GB" b="1" dirty="0" err="1" smtClean="0">
                <a:solidFill>
                  <a:schemeClr val="tx2">
                    <a:lumMod val="75000"/>
                  </a:schemeClr>
                </a:solidFill>
                <a:latin typeface="Courier"/>
              </a:rPr>
              <a:t>int</a:t>
            </a:r>
            <a:r>
              <a:rPr lang="en-GB" b="1" dirty="0" smtClean="0">
                <a:solidFill>
                  <a:schemeClr val="tx2">
                    <a:lumMod val="75000"/>
                  </a:schemeClr>
                </a:solidFill>
                <a:latin typeface="Courier"/>
              </a:rPr>
              <a:t> </a:t>
            </a:r>
            <a:r>
              <a:rPr lang="en-GB" b="1" dirty="0" smtClean="0">
                <a:latin typeface="Courier"/>
              </a:rPr>
              <a:t>x, </a:t>
            </a:r>
            <a:r>
              <a:rPr lang="en-GB" b="1" dirty="0" err="1" smtClean="0">
                <a:solidFill>
                  <a:schemeClr val="tx2">
                    <a:lumMod val="75000"/>
                  </a:schemeClr>
                </a:solidFill>
                <a:latin typeface="Courier"/>
              </a:rPr>
              <a:t>int</a:t>
            </a:r>
            <a:r>
              <a:rPr lang="en-GB" b="1" dirty="0" smtClean="0">
                <a:solidFill>
                  <a:schemeClr val="tx2">
                    <a:lumMod val="75000"/>
                  </a:schemeClr>
                </a:solidFill>
                <a:latin typeface="Courier"/>
              </a:rPr>
              <a:t> </a:t>
            </a:r>
            <a:r>
              <a:rPr lang="en-GB" b="1" dirty="0" smtClean="0">
                <a:latin typeface="Courier"/>
              </a:rPr>
              <a:t>y, </a:t>
            </a:r>
            <a:r>
              <a:rPr lang="en-GB" b="1" dirty="0" err="1" smtClean="0">
                <a:solidFill>
                  <a:schemeClr val="tx2">
                    <a:lumMod val="75000"/>
                  </a:schemeClr>
                </a:solidFill>
                <a:latin typeface="Courier"/>
              </a:rPr>
              <a:t>int</a:t>
            </a:r>
            <a:r>
              <a:rPr lang="en-GB" b="1" dirty="0" smtClean="0">
                <a:solidFill>
                  <a:schemeClr val="tx2">
                    <a:lumMod val="75000"/>
                  </a:schemeClr>
                </a:solidFill>
                <a:latin typeface="Courier"/>
              </a:rPr>
              <a:t> </a:t>
            </a:r>
            <a:r>
              <a:rPr lang="en-GB" b="1" dirty="0" smtClean="0">
                <a:latin typeface="Courier"/>
              </a:rPr>
              <a:t>z): x_(x), y_(y), z_(z) {}</a:t>
            </a:r>
          </a:p>
          <a:p>
            <a:pPr marL="514350" indent="-457200"/>
            <a:r>
              <a:rPr lang="en-GB" dirty="0" smtClean="0"/>
              <a:t>C++ member data local to a class (or </a:t>
            </a:r>
            <a:r>
              <a:rPr lang="en-GB" dirty="0" err="1" smtClean="0"/>
              <a:t>struct</a:t>
            </a:r>
            <a:r>
              <a:rPr lang="en-GB" dirty="0" smtClean="0"/>
              <a:t>) can be initialized using the </a:t>
            </a:r>
            <a:r>
              <a:rPr lang="en-GB" dirty="0" err="1" smtClean="0"/>
              <a:t>noation</a:t>
            </a:r>
            <a:endParaRPr lang="en-GB" dirty="0" smtClean="0"/>
          </a:p>
          <a:p>
            <a:pPr marL="457200" lvl="1" indent="0">
              <a:buNone/>
            </a:pPr>
            <a:r>
              <a:rPr lang="en-GB" b="1" dirty="0" smtClean="0">
                <a:latin typeface="Courier"/>
              </a:rPr>
              <a:t>: </a:t>
            </a:r>
            <a:r>
              <a:rPr lang="en-GB" b="1" dirty="0" err="1" smtClean="0">
                <a:latin typeface="Courier"/>
              </a:rPr>
              <a:t>data_name</a:t>
            </a:r>
            <a:r>
              <a:rPr lang="en-GB" b="1" dirty="0" smtClean="0">
                <a:latin typeface="Courier"/>
              </a:rPr>
              <a:t>(</a:t>
            </a:r>
            <a:r>
              <a:rPr lang="en-GB" b="1" dirty="0" err="1" smtClean="0">
                <a:latin typeface="Courier"/>
              </a:rPr>
              <a:t>initializer_name</a:t>
            </a:r>
            <a:r>
              <a:rPr lang="en-GB" b="1" dirty="0" smtClean="0">
                <a:latin typeface="Courier"/>
              </a:rPr>
              <a:t>), ...</a:t>
            </a:r>
          </a:p>
          <a:p>
            <a:pPr marL="514350" indent="-457200"/>
            <a:r>
              <a:rPr lang="en-GB" dirty="0" smtClean="0"/>
              <a:t>Consider the following two semantically equivalent </a:t>
            </a:r>
            <a:r>
              <a:rPr lang="en-GB" dirty="0" err="1" smtClean="0"/>
              <a:t>structs</a:t>
            </a:r>
            <a:r>
              <a:rPr lang="en-GB" dirty="0" smtClean="0"/>
              <a:t> in which the constructor sets the data member x_ to the input value x:</a:t>
            </a:r>
          </a:p>
          <a:p>
            <a:pPr marL="514350" indent="-457200"/>
            <a:endParaRPr lang="en-GB" dirty="0"/>
          </a:p>
          <a:p>
            <a:pPr marL="514350" indent="-457200"/>
            <a:endParaRPr lang="en-GB" dirty="0" smtClean="0"/>
          </a:p>
          <a:p>
            <a:pPr marL="514350" indent="-457200"/>
            <a:endParaRPr lang="en-GB" dirty="0"/>
          </a:p>
          <a:p>
            <a:pPr marL="514350" indent="-457200"/>
            <a:endParaRPr lang="en-GB" dirty="0" smtClean="0"/>
          </a:p>
          <a:p>
            <a:pPr marL="514350" indent="-457200"/>
            <a:endParaRPr lang="en-GB" dirty="0"/>
          </a:p>
          <a:p>
            <a:pPr marL="514350" indent="-457200"/>
            <a:r>
              <a:rPr lang="en-GB" dirty="0" smtClean="0"/>
              <a:t>Case B must use a temporary to read the value of x, while this is not so for Case A. This is due to C’s definition of local stack allocation.</a:t>
            </a:r>
          </a:p>
          <a:p>
            <a:pPr marL="514350" indent="-457200"/>
            <a:r>
              <a:rPr lang="en-GB" dirty="0" smtClean="0"/>
              <a:t>This turns out to be very import in C++11 with its memory model which states that an object is said to exist once inside the body of the constructor and hence thread safety becomes an issue, this is not the case for the constructor </a:t>
            </a:r>
            <a:r>
              <a:rPr lang="en-GB" dirty="0" err="1" smtClean="0"/>
              <a:t>initalization</a:t>
            </a:r>
            <a:r>
              <a:rPr lang="en-GB" dirty="0" smtClean="0"/>
              <a:t> list (case A). This means that safe double locking and similar idioms can be implemented using this approach.</a:t>
            </a:r>
            <a:endParaRPr lang="en-GB" dirty="0"/>
          </a:p>
        </p:txBody>
      </p:sp>
      <p:sp>
        <p:nvSpPr>
          <p:cNvPr id="14" name="TextBox 13"/>
          <p:cNvSpPr txBox="1"/>
          <p:nvPr/>
        </p:nvSpPr>
        <p:spPr>
          <a:xfrm>
            <a:off x="1259632" y="2924944"/>
            <a:ext cx="2351926" cy="1477328"/>
          </a:xfrm>
          <a:prstGeom prst="rect">
            <a:avLst/>
          </a:prstGeom>
          <a:noFill/>
        </p:spPr>
        <p:txBody>
          <a:bodyPr wrap="none" rtlCol="0">
            <a:spAutoFit/>
          </a:bodyPr>
          <a:lstStyle/>
          <a:p>
            <a:pPr fontAlgn="auto">
              <a:spcBef>
                <a:spcPts val="0"/>
              </a:spcBef>
              <a:spcAft>
                <a:spcPts val="0"/>
              </a:spcAft>
            </a:pPr>
            <a:r>
              <a:rPr lang="en-GB" sz="1800" b="1" dirty="0" err="1">
                <a:solidFill>
                  <a:srgbClr val="C0504D"/>
                </a:solidFill>
                <a:latin typeface="Courier"/>
                <a:ea typeface="+mn-ea"/>
              </a:rPr>
              <a:t>s</a:t>
            </a:r>
            <a:r>
              <a:rPr lang="en-GB" sz="1800" b="1" dirty="0" err="1" smtClean="0">
                <a:solidFill>
                  <a:srgbClr val="C0504D"/>
                </a:solidFill>
                <a:latin typeface="Courier"/>
                <a:ea typeface="+mn-ea"/>
              </a:rPr>
              <a:t>truct</a:t>
            </a:r>
            <a:r>
              <a:rPr lang="en-GB" sz="1800" b="1" dirty="0" smtClean="0">
                <a:solidFill>
                  <a:srgbClr val="C0504D"/>
                </a:solidFill>
                <a:latin typeface="Courier"/>
                <a:ea typeface="+mn-ea"/>
              </a:rPr>
              <a:t> </a:t>
            </a:r>
            <a:r>
              <a:rPr lang="en-GB" sz="1800" b="1" dirty="0" smtClean="0">
                <a:solidFill>
                  <a:prstClr val="black"/>
                </a:solidFill>
                <a:latin typeface="Courier"/>
                <a:ea typeface="+mn-ea"/>
              </a:rPr>
              <a:t>Foo</a:t>
            </a:r>
          </a:p>
          <a:p>
            <a:pPr fontAlgn="auto">
              <a:spcBef>
                <a:spcPts val="0"/>
              </a:spcBef>
              <a:spcAft>
                <a:spcPts val="0"/>
              </a:spcAft>
            </a:pPr>
            <a:r>
              <a:rPr lang="en-GB" sz="1800" b="1" dirty="0" smtClean="0">
                <a:solidFill>
                  <a:prstClr val="black"/>
                </a:solidFill>
                <a:latin typeface="Courier"/>
                <a:ea typeface="+mn-ea"/>
              </a:rPr>
              <a:t>{</a:t>
            </a:r>
          </a:p>
          <a:p>
            <a:pPr fontAlgn="auto">
              <a:spcBef>
                <a:spcPts val="0"/>
              </a:spcBef>
              <a:spcAft>
                <a:spcPts val="0"/>
              </a:spcAft>
            </a:pPr>
            <a:r>
              <a:rPr lang="en-GB" sz="1800" b="1" dirty="0">
                <a:solidFill>
                  <a:prstClr val="black"/>
                </a:solidFill>
                <a:latin typeface="Courier"/>
                <a:ea typeface="+mn-ea"/>
              </a:rPr>
              <a:t> </a:t>
            </a:r>
            <a:r>
              <a:rPr lang="en-GB" sz="1800" b="1" dirty="0" smtClean="0">
                <a:solidFill>
                  <a:prstClr val="black"/>
                </a:solidFill>
                <a:latin typeface="Courier"/>
                <a:ea typeface="+mn-ea"/>
              </a:rPr>
              <a:t> </a:t>
            </a:r>
            <a:r>
              <a:rPr lang="en-GB" sz="1800" b="1" dirty="0" err="1" smtClean="0">
                <a:solidFill>
                  <a:srgbClr val="1F497D">
                    <a:lumMod val="75000"/>
                  </a:srgbClr>
                </a:solidFill>
                <a:latin typeface="Courier"/>
                <a:ea typeface="+mn-ea"/>
              </a:rPr>
              <a:t>int</a:t>
            </a:r>
            <a:r>
              <a:rPr lang="en-GB" sz="1800" b="1" dirty="0" smtClean="0">
                <a:solidFill>
                  <a:srgbClr val="1F497D">
                    <a:lumMod val="75000"/>
                  </a:srgbClr>
                </a:solidFill>
                <a:latin typeface="Courier"/>
                <a:ea typeface="+mn-ea"/>
              </a:rPr>
              <a:t> </a:t>
            </a:r>
            <a:r>
              <a:rPr lang="en-GB" sz="1800" b="1" dirty="0" smtClean="0">
                <a:solidFill>
                  <a:prstClr val="black"/>
                </a:solidFill>
                <a:latin typeface="Courier"/>
                <a:ea typeface="+mn-ea"/>
              </a:rPr>
              <a:t>x_;</a:t>
            </a:r>
          </a:p>
          <a:p>
            <a:pPr fontAlgn="auto">
              <a:spcBef>
                <a:spcPts val="0"/>
              </a:spcBef>
              <a:spcAft>
                <a:spcPts val="0"/>
              </a:spcAft>
            </a:pPr>
            <a:r>
              <a:rPr lang="en-GB" sz="1800" b="1" dirty="0">
                <a:solidFill>
                  <a:prstClr val="black"/>
                </a:solidFill>
                <a:latin typeface="Courier"/>
                <a:ea typeface="+mn-ea"/>
              </a:rPr>
              <a:t> </a:t>
            </a:r>
            <a:r>
              <a:rPr lang="en-GB" sz="1800" b="1" dirty="0" smtClean="0">
                <a:solidFill>
                  <a:prstClr val="black"/>
                </a:solidFill>
                <a:latin typeface="Courier"/>
                <a:ea typeface="+mn-ea"/>
              </a:rPr>
              <a:t> </a:t>
            </a:r>
            <a:r>
              <a:rPr lang="en-GB" sz="1800" b="1" dirty="0" smtClean="0">
                <a:solidFill>
                  <a:srgbClr val="4F81BD"/>
                </a:solidFill>
                <a:latin typeface="Courier"/>
                <a:ea typeface="+mn-ea"/>
              </a:rPr>
              <a:t>Foo</a:t>
            </a:r>
            <a:r>
              <a:rPr lang="en-GB" sz="1800" b="1" dirty="0" smtClean="0">
                <a:solidFill>
                  <a:prstClr val="black"/>
                </a:solidFill>
                <a:latin typeface="Courier"/>
                <a:ea typeface="+mn-ea"/>
              </a:rPr>
              <a:t>(</a:t>
            </a:r>
            <a:r>
              <a:rPr lang="en-GB" sz="1800" b="1" dirty="0" err="1" smtClean="0">
                <a:solidFill>
                  <a:srgbClr val="1F497D">
                    <a:lumMod val="75000"/>
                  </a:srgbClr>
                </a:solidFill>
                <a:latin typeface="Courier"/>
                <a:ea typeface="+mn-ea"/>
              </a:rPr>
              <a:t>int</a:t>
            </a:r>
            <a:r>
              <a:rPr lang="en-GB" sz="1800" b="1" dirty="0" smtClean="0">
                <a:solidFill>
                  <a:prstClr val="black"/>
                </a:solidFill>
                <a:latin typeface="Courier"/>
                <a:ea typeface="+mn-ea"/>
              </a:rPr>
              <a:t> x) : x_(x) {}</a:t>
            </a:r>
          </a:p>
          <a:p>
            <a:pPr fontAlgn="auto">
              <a:spcBef>
                <a:spcPts val="0"/>
              </a:spcBef>
              <a:spcAft>
                <a:spcPts val="0"/>
              </a:spcAft>
            </a:pPr>
            <a:r>
              <a:rPr lang="en-GB" sz="1800" b="1" dirty="0">
                <a:solidFill>
                  <a:prstClr val="black"/>
                </a:solidFill>
                <a:latin typeface="Courier"/>
                <a:ea typeface="+mn-ea"/>
              </a:rPr>
              <a:t>}</a:t>
            </a:r>
            <a:endParaRPr lang="en-GB" sz="1800" b="1" dirty="0" smtClean="0">
              <a:solidFill>
                <a:prstClr val="black"/>
              </a:solidFill>
              <a:latin typeface="Courier"/>
              <a:ea typeface="+mn-ea"/>
            </a:endParaRPr>
          </a:p>
        </p:txBody>
      </p:sp>
      <p:sp>
        <p:nvSpPr>
          <p:cNvPr id="15" name="TextBox 14"/>
          <p:cNvSpPr txBox="1"/>
          <p:nvPr/>
        </p:nvSpPr>
        <p:spPr>
          <a:xfrm>
            <a:off x="5004048" y="2924944"/>
            <a:ext cx="2460930" cy="1477328"/>
          </a:xfrm>
          <a:prstGeom prst="rect">
            <a:avLst/>
          </a:prstGeom>
          <a:noFill/>
        </p:spPr>
        <p:txBody>
          <a:bodyPr wrap="none" rtlCol="0">
            <a:spAutoFit/>
          </a:bodyPr>
          <a:lstStyle/>
          <a:p>
            <a:pPr fontAlgn="auto">
              <a:spcBef>
                <a:spcPts val="0"/>
              </a:spcBef>
              <a:spcAft>
                <a:spcPts val="0"/>
              </a:spcAft>
            </a:pPr>
            <a:r>
              <a:rPr lang="en-GB" sz="1800" b="1" dirty="0" err="1">
                <a:solidFill>
                  <a:srgbClr val="C0504D"/>
                </a:solidFill>
                <a:latin typeface="Courier"/>
                <a:ea typeface="+mn-ea"/>
              </a:rPr>
              <a:t>s</a:t>
            </a:r>
            <a:r>
              <a:rPr lang="en-GB" sz="1800" b="1" dirty="0" err="1" smtClean="0">
                <a:solidFill>
                  <a:srgbClr val="C0504D"/>
                </a:solidFill>
                <a:latin typeface="Courier"/>
                <a:ea typeface="+mn-ea"/>
              </a:rPr>
              <a:t>truct</a:t>
            </a:r>
            <a:r>
              <a:rPr lang="en-GB" sz="1800" b="1" dirty="0" smtClean="0">
                <a:solidFill>
                  <a:srgbClr val="C0504D"/>
                </a:solidFill>
                <a:latin typeface="Courier"/>
                <a:ea typeface="+mn-ea"/>
              </a:rPr>
              <a:t> </a:t>
            </a:r>
            <a:r>
              <a:rPr lang="en-GB" sz="1800" b="1" dirty="0" smtClean="0">
                <a:solidFill>
                  <a:prstClr val="black"/>
                </a:solidFill>
                <a:latin typeface="Courier"/>
                <a:ea typeface="+mn-ea"/>
              </a:rPr>
              <a:t>Foo</a:t>
            </a:r>
          </a:p>
          <a:p>
            <a:pPr fontAlgn="auto">
              <a:spcBef>
                <a:spcPts val="0"/>
              </a:spcBef>
              <a:spcAft>
                <a:spcPts val="0"/>
              </a:spcAft>
            </a:pPr>
            <a:r>
              <a:rPr lang="en-GB" sz="1800" b="1" dirty="0" smtClean="0">
                <a:solidFill>
                  <a:prstClr val="black"/>
                </a:solidFill>
                <a:latin typeface="Courier"/>
                <a:ea typeface="+mn-ea"/>
              </a:rPr>
              <a:t>{</a:t>
            </a:r>
          </a:p>
          <a:p>
            <a:pPr fontAlgn="auto">
              <a:spcBef>
                <a:spcPts val="0"/>
              </a:spcBef>
              <a:spcAft>
                <a:spcPts val="0"/>
              </a:spcAft>
            </a:pPr>
            <a:r>
              <a:rPr lang="en-GB" sz="1800" b="1" dirty="0">
                <a:solidFill>
                  <a:prstClr val="black"/>
                </a:solidFill>
                <a:latin typeface="Courier"/>
                <a:ea typeface="+mn-ea"/>
              </a:rPr>
              <a:t> </a:t>
            </a:r>
            <a:r>
              <a:rPr lang="en-GB" sz="1800" b="1" dirty="0" smtClean="0">
                <a:solidFill>
                  <a:prstClr val="black"/>
                </a:solidFill>
                <a:latin typeface="Courier"/>
                <a:ea typeface="+mn-ea"/>
              </a:rPr>
              <a:t> </a:t>
            </a:r>
            <a:r>
              <a:rPr lang="en-GB" sz="1800" b="1" dirty="0" err="1" smtClean="0">
                <a:solidFill>
                  <a:srgbClr val="1F497D">
                    <a:lumMod val="75000"/>
                  </a:srgbClr>
                </a:solidFill>
                <a:latin typeface="Courier"/>
                <a:ea typeface="+mn-ea"/>
              </a:rPr>
              <a:t>int</a:t>
            </a:r>
            <a:r>
              <a:rPr lang="en-GB" sz="1800" b="1" dirty="0" smtClean="0">
                <a:solidFill>
                  <a:srgbClr val="1F497D">
                    <a:lumMod val="75000"/>
                  </a:srgbClr>
                </a:solidFill>
                <a:latin typeface="Courier"/>
                <a:ea typeface="+mn-ea"/>
              </a:rPr>
              <a:t> </a:t>
            </a:r>
            <a:r>
              <a:rPr lang="en-GB" sz="1800" b="1" dirty="0" smtClean="0">
                <a:solidFill>
                  <a:prstClr val="black"/>
                </a:solidFill>
                <a:latin typeface="Courier"/>
                <a:ea typeface="+mn-ea"/>
              </a:rPr>
              <a:t>x_;</a:t>
            </a:r>
          </a:p>
          <a:p>
            <a:pPr fontAlgn="auto">
              <a:spcBef>
                <a:spcPts val="0"/>
              </a:spcBef>
              <a:spcAft>
                <a:spcPts val="0"/>
              </a:spcAft>
            </a:pPr>
            <a:r>
              <a:rPr lang="en-GB" sz="1800" b="1" dirty="0">
                <a:solidFill>
                  <a:prstClr val="black"/>
                </a:solidFill>
                <a:latin typeface="Courier"/>
                <a:ea typeface="+mn-ea"/>
              </a:rPr>
              <a:t> </a:t>
            </a:r>
            <a:r>
              <a:rPr lang="en-GB" sz="1800" b="1" dirty="0" smtClean="0">
                <a:solidFill>
                  <a:prstClr val="black"/>
                </a:solidFill>
                <a:latin typeface="Courier"/>
                <a:ea typeface="+mn-ea"/>
              </a:rPr>
              <a:t> </a:t>
            </a:r>
            <a:r>
              <a:rPr lang="en-GB" sz="1800" b="1" dirty="0" smtClean="0">
                <a:solidFill>
                  <a:srgbClr val="4F81BD"/>
                </a:solidFill>
                <a:latin typeface="Courier"/>
                <a:ea typeface="+mn-ea"/>
              </a:rPr>
              <a:t>Foo</a:t>
            </a:r>
            <a:r>
              <a:rPr lang="en-GB" sz="1800" b="1" dirty="0" smtClean="0">
                <a:solidFill>
                  <a:prstClr val="black"/>
                </a:solidFill>
                <a:latin typeface="Courier"/>
                <a:ea typeface="+mn-ea"/>
              </a:rPr>
              <a:t>(</a:t>
            </a:r>
            <a:r>
              <a:rPr lang="en-GB" sz="1800" b="1" dirty="0" err="1" smtClean="0">
                <a:solidFill>
                  <a:srgbClr val="1F497D">
                    <a:lumMod val="75000"/>
                  </a:srgbClr>
                </a:solidFill>
                <a:latin typeface="Courier"/>
                <a:ea typeface="+mn-ea"/>
              </a:rPr>
              <a:t>int</a:t>
            </a:r>
            <a:r>
              <a:rPr lang="en-GB" sz="1800" b="1" dirty="0" smtClean="0">
                <a:solidFill>
                  <a:prstClr val="black"/>
                </a:solidFill>
                <a:latin typeface="Courier"/>
                <a:ea typeface="+mn-ea"/>
              </a:rPr>
              <a:t> x) { x_ = x; }</a:t>
            </a:r>
          </a:p>
          <a:p>
            <a:pPr fontAlgn="auto">
              <a:spcBef>
                <a:spcPts val="0"/>
              </a:spcBef>
              <a:spcAft>
                <a:spcPts val="0"/>
              </a:spcAft>
            </a:pPr>
            <a:r>
              <a:rPr lang="en-GB" sz="1800" b="1" dirty="0">
                <a:solidFill>
                  <a:prstClr val="black"/>
                </a:solidFill>
                <a:latin typeface="Courier"/>
                <a:ea typeface="+mn-ea"/>
              </a:rPr>
              <a:t>}</a:t>
            </a:r>
            <a:endParaRPr lang="en-GB" sz="1800" b="1" dirty="0" smtClean="0">
              <a:solidFill>
                <a:prstClr val="black"/>
              </a:solidFill>
              <a:latin typeface="Courier"/>
              <a:ea typeface="+mn-ea"/>
            </a:endParaRPr>
          </a:p>
        </p:txBody>
      </p:sp>
      <p:sp>
        <p:nvSpPr>
          <p:cNvPr id="16" name="TextBox 15"/>
          <p:cNvSpPr txBox="1"/>
          <p:nvPr/>
        </p:nvSpPr>
        <p:spPr>
          <a:xfrm>
            <a:off x="611560" y="2924944"/>
            <a:ext cx="330540" cy="369332"/>
          </a:xfrm>
          <a:prstGeom prst="rect">
            <a:avLst/>
          </a:prstGeom>
          <a:noFill/>
        </p:spPr>
        <p:txBody>
          <a:bodyPr wrap="none" rtlCol="0">
            <a:spAutoFit/>
          </a:bodyPr>
          <a:lstStyle/>
          <a:p>
            <a:pPr fontAlgn="auto">
              <a:spcBef>
                <a:spcPts val="0"/>
              </a:spcBef>
              <a:spcAft>
                <a:spcPts val="0"/>
              </a:spcAft>
            </a:pPr>
            <a:r>
              <a:rPr lang="en-GB" sz="1800" b="1" dirty="0" smtClean="0">
                <a:solidFill>
                  <a:srgbClr val="9BBB59"/>
                </a:solidFill>
                <a:latin typeface="Trebuchet MS"/>
                <a:ea typeface="+mn-ea"/>
              </a:rPr>
              <a:t>A</a:t>
            </a:r>
            <a:endParaRPr lang="en-GB" sz="1800" b="1" dirty="0">
              <a:solidFill>
                <a:srgbClr val="9BBB59"/>
              </a:solidFill>
              <a:latin typeface="Trebuchet MS"/>
              <a:ea typeface="+mn-ea"/>
            </a:endParaRPr>
          </a:p>
        </p:txBody>
      </p:sp>
      <p:sp>
        <p:nvSpPr>
          <p:cNvPr id="17" name="TextBox 16"/>
          <p:cNvSpPr txBox="1"/>
          <p:nvPr/>
        </p:nvSpPr>
        <p:spPr>
          <a:xfrm>
            <a:off x="4427984" y="2924944"/>
            <a:ext cx="322524" cy="369332"/>
          </a:xfrm>
          <a:prstGeom prst="rect">
            <a:avLst/>
          </a:prstGeom>
          <a:noFill/>
        </p:spPr>
        <p:txBody>
          <a:bodyPr wrap="none" rtlCol="0">
            <a:spAutoFit/>
          </a:bodyPr>
          <a:lstStyle/>
          <a:p>
            <a:pPr fontAlgn="auto">
              <a:spcBef>
                <a:spcPts val="0"/>
              </a:spcBef>
              <a:spcAft>
                <a:spcPts val="0"/>
              </a:spcAft>
            </a:pPr>
            <a:r>
              <a:rPr lang="en-GB" sz="1800" b="1" dirty="0">
                <a:solidFill>
                  <a:srgbClr val="9BBB59"/>
                </a:solidFill>
                <a:latin typeface="Trebuchet MS"/>
                <a:ea typeface="+mn-ea"/>
              </a:rPr>
              <a:t>B</a:t>
            </a:r>
          </a:p>
        </p:txBody>
      </p:sp>
    </p:spTree>
    <p:extLst>
      <p:ext uri="{BB962C8B-B14F-4D97-AF65-F5344CB8AC3E}">
        <p14:creationId xmlns:p14="http://schemas.microsoft.com/office/powerpoint/2010/main" val="203216708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normAutofit fontScale="77500" lnSpcReduction="20000"/>
          </a:bodyPr>
          <a:lstStyle/>
          <a:p>
            <a:r>
              <a:rPr lang="en-GB" dirty="0"/>
              <a:t>Consider the following block where we construct an object (the vector “v”), use it and then reach the end of the block</a:t>
            </a:r>
          </a:p>
          <a:p>
            <a:endParaRPr lang="en-GB" dirty="0"/>
          </a:p>
          <a:p>
            <a:pPr marL="0" indent="0">
              <a:buNone/>
            </a:pPr>
            <a:r>
              <a:rPr lang="en-GB" sz="2900" b="1" dirty="0">
                <a:latin typeface="Courier"/>
              </a:rPr>
              <a:t>{</a:t>
            </a:r>
          </a:p>
          <a:p>
            <a:pPr marL="0" indent="0">
              <a:buNone/>
            </a:pPr>
            <a:r>
              <a:rPr lang="en-GB" sz="2900" b="1" dirty="0">
                <a:latin typeface="Courier"/>
              </a:rPr>
              <a:t>   Vector v(10,20,30); </a:t>
            </a:r>
            <a:endParaRPr lang="en-GB" sz="2900" b="1" dirty="0" smtClean="0">
              <a:latin typeface="Courier"/>
            </a:endParaRPr>
          </a:p>
          <a:p>
            <a:pPr marL="0" indent="0">
              <a:buNone/>
            </a:pPr>
            <a:r>
              <a:rPr lang="en-GB" sz="2900" b="1" dirty="0">
                <a:solidFill>
                  <a:schemeClr val="tx1">
                    <a:lumMod val="85000"/>
                  </a:schemeClr>
                </a:solidFill>
                <a:latin typeface="Courier"/>
              </a:rPr>
              <a:t> </a:t>
            </a:r>
            <a:r>
              <a:rPr lang="en-GB" sz="2900" b="1" dirty="0" smtClean="0">
                <a:solidFill>
                  <a:schemeClr val="tx1">
                    <a:lumMod val="85000"/>
                  </a:schemeClr>
                </a:solidFill>
                <a:latin typeface="Courier"/>
              </a:rPr>
              <a:t>  /</a:t>
            </a:r>
            <a:r>
              <a:rPr lang="en-GB" sz="2900" b="1" dirty="0">
                <a:solidFill>
                  <a:schemeClr val="tx1">
                    <a:lumMod val="85000"/>
                  </a:schemeClr>
                </a:solidFill>
                <a:latin typeface="Courier"/>
              </a:rPr>
              <a:t>/ vector {x_ = 10, y_ = 20 , z_ = 30}</a:t>
            </a:r>
          </a:p>
          <a:p>
            <a:pPr marL="0" indent="0">
              <a:buNone/>
            </a:pPr>
            <a:r>
              <a:rPr lang="en-GB" sz="2900" b="1" dirty="0">
                <a:latin typeface="Courier"/>
              </a:rPr>
              <a:t>   </a:t>
            </a:r>
            <a:r>
              <a:rPr lang="en-GB" sz="2900" b="1" dirty="0">
                <a:solidFill>
                  <a:schemeClr val="tx1">
                    <a:lumMod val="85000"/>
                  </a:schemeClr>
                </a:solidFill>
                <a:latin typeface="Courier"/>
              </a:rPr>
              <a:t>// use v</a:t>
            </a:r>
          </a:p>
          <a:p>
            <a:pPr marL="0" indent="0">
              <a:buNone/>
            </a:pPr>
            <a:r>
              <a:rPr lang="en-GB" sz="2900" b="1" dirty="0">
                <a:latin typeface="Courier"/>
              </a:rPr>
              <a:t>} </a:t>
            </a:r>
            <a:r>
              <a:rPr lang="en-GB" sz="2900" b="1" dirty="0">
                <a:solidFill>
                  <a:schemeClr val="tx1">
                    <a:lumMod val="85000"/>
                  </a:schemeClr>
                </a:solidFill>
                <a:latin typeface="Courier"/>
              </a:rPr>
              <a:t>// at this point v’s destructor would be called!</a:t>
            </a:r>
          </a:p>
          <a:p>
            <a:endParaRPr lang="en-GB" dirty="0"/>
          </a:p>
          <a:p>
            <a:r>
              <a:rPr lang="en-GB" dirty="0"/>
              <a:t>Note that at the end of the block, v is no longer accessible and hence can be destroyed.  At this point, the destructor for v is called.</a:t>
            </a:r>
          </a:p>
          <a:p>
            <a:endParaRPr lang="en-GB" dirty="0"/>
          </a:p>
        </p:txBody>
      </p:sp>
    </p:spTree>
    <p:extLst>
      <p:ext uri="{BB962C8B-B14F-4D97-AF65-F5344CB8AC3E}">
        <p14:creationId xmlns:p14="http://schemas.microsoft.com/office/powerpoint/2010/main" val="12320386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2320" y="252248"/>
            <a:ext cx="8229600" cy="599090"/>
          </a:xfrm>
        </p:spPr>
        <p:txBody>
          <a:bodyPr>
            <a:normAutofit fontScale="90000"/>
          </a:bodyPr>
          <a:lstStyle/>
          <a:p>
            <a:r>
              <a:rPr lang="en-GB" sz="4000" dirty="0" smtClean="0"/>
              <a:t>Exercise 1: </a:t>
            </a:r>
            <a:r>
              <a:rPr lang="en-GB" sz="2700" dirty="0" smtClean="0"/>
              <a:t>Running the Vector Add kernel</a:t>
            </a:r>
            <a:endParaRPr lang="en-GB" sz="2700" dirty="0"/>
          </a:p>
        </p:txBody>
      </p:sp>
      <p:sp>
        <p:nvSpPr>
          <p:cNvPr id="8" name="Content Placeholder 7"/>
          <p:cNvSpPr>
            <a:spLocks noGrp="1"/>
          </p:cNvSpPr>
          <p:nvPr>
            <p:ph idx="1"/>
          </p:nvPr>
        </p:nvSpPr>
        <p:spPr>
          <a:xfrm>
            <a:off x="220717" y="851339"/>
            <a:ext cx="8765627" cy="3074276"/>
          </a:xfrm>
        </p:spPr>
        <p:txBody>
          <a:bodyPr>
            <a:normAutofit fontScale="70000" lnSpcReduction="20000"/>
          </a:bodyPr>
          <a:lstStyle/>
          <a:p>
            <a:r>
              <a:rPr lang="en-GB" dirty="0">
                <a:solidFill>
                  <a:schemeClr val="accent2"/>
                </a:solidFill>
              </a:rPr>
              <a:t>Goal: </a:t>
            </a:r>
          </a:p>
          <a:p>
            <a:pPr lvl="1"/>
            <a:r>
              <a:rPr lang="en-GB" dirty="0"/>
              <a:t>To inspect and verify that you can run an OpenCL kernel</a:t>
            </a:r>
          </a:p>
          <a:p>
            <a:r>
              <a:rPr lang="en-GB" dirty="0" smtClean="0">
                <a:solidFill>
                  <a:schemeClr val="accent2"/>
                </a:solidFill>
              </a:rPr>
              <a:t>Procedure</a:t>
            </a:r>
            <a:r>
              <a:rPr lang="en-GB" dirty="0">
                <a:solidFill>
                  <a:schemeClr val="accent2"/>
                </a:solidFill>
              </a:rPr>
              <a:t>: </a:t>
            </a:r>
          </a:p>
          <a:p>
            <a:pPr lvl="1"/>
            <a:r>
              <a:rPr lang="en-GB" dirty="0"/>
              <a:t>Take the </a:t>
            </a:r>
            <a:r>
              <a:rPr lang="en-GB" dirty="0" err="1" smtClean="0"/>
              <a:t>Vadd</a:t>
            </a:r>
            <a:r>
              <a:rPr lang="en-GB" dirty="0" smtClean="0"/>
              <a:t> program </a:t>
            </a:r>
            <a:r>
              <a:rPr lang="en-GB" dirty="0"/>
              <a:t>we provide you</a:t>
            </a:r>
            <a:r>
              <a:rPr lang="en-GB" dirty="0" smtClean="0"/>
              <a:t>. </a:t>
            </a:r>
            <a:r>
              <a:rPr lang="en-GB" dirty="0"/>
              <a:t>It will run a simple kernel to add two vectors together. </a:t>
            </a:r>
          </a:p>
          <a:p>
            <a:pPr lvl="1"/>
            <a:r>
              <a:rPr lang="en-GB" dirty="0"/>
              <a:t>Look at the host code and identify the API calls in the host code. </a:t>
            </a:r>
            <a:r>
              <a:rPr lang="en-GB" dirty="0" smtClean="0"/>
              <a:t>Compare </a:t>
            </a:r>
            <a:r>
              <a:rPr lang="en-GB" dirty="0"/>
              <a:t>them against the API descriptions on the </a:t>
            </a:r>
            <a:r>
              <a:rPr lang="en-GB" dirty="0" err="1" smtClean="0"/>
              <a:t>OpenCL</a:t>
            </a:r>
            <a:r>
              <a:rPr lang="en-GB" dirty="0" smtClean="0"/>
              <a:t> C++ reference </a:t>
            </a:r>
            <a:r>
              <a:rPr lang="en-GB" dirty="0"/>
              <a:t>card.</a:t>
            </a:r>
          </a:p>
          <a:p>
            <a:r>
              <a:rPr lang="en-GB" dirty="0" smtClean="0">
                <a:solidFill>
                  <a:schemeClr val="accent2"/>
                </a:solidFill>
              </a:rPr>
              <a:t>Expected </a:t>
            </a:r>
            <a:r>
              <a:rPr lang="en-GB" dirty="0">
                <a:solidFill>
                  <a:schemeClr val="accent2"/>
                </a:solidFill>
              </a:rPr>
              <a:t>output:</a:t>
            </a:r>
          </a:p>
          <a:p>
            <a:pPr lvl="1"/>
            <a:r>
              <a:rPr lang="en-GB" dirty="0"/>
              <a:t>A message verifying that the </a:t>
            </a:r>
            <a:r>
              <a:rPr lang="en-GB" dirty="0" smtClean="0"/>
              <a:t>program completed </a:t>
            </a:r>
            <a:r>
              <a:rPr lang="en-GB" dirty="0"/>
              <a:t>successfully</a:t>
            </a:r>
          </a:p>
        </p:txBody>
      </p:sp>
      <p:sp>
        <p:nvSpPr>
          <p:cNvPr id="2" name="TextBox 1"/>
          <p:cNvSpPr txBox="1"/>
          <p:nvPr/>
        </p:nvSpPr>
        <p:spPr>
          <a:xfrm>
            <a:off x="236483" y="4056492"/>
            <a:ext cx="8671034" cy="2554545"/>
          </a:xfrm>
          <a:prstGeom prst="rect">
            <a:avLst/>
          </a:prstGeom>
          <a:solidFill>
            <a:srgbClr val="F8E7FF"/>
          </a:solidFill>
          <a:ln>
            <a:solidFill>
              <a:schemeClr val="accent1"/>
            </a:solidFill>
          </a:ln>
        </p:spPr>
        <p:txBody>
          <a:bodyPr wrap="square" rtlCol="0">
            <a:spAutoFit/>
          </a:bodyPr>
          <a:lstStyle/>
          <a:p>
            <a:r>
              <a:rPr lang="en-US" sz="2000" b="1" dirty="0"/>
              <a:t>1. </a:t>
            </a:r>
            <a:r>
              <a:rPr lang="en-US" sz="2000" b="1" dirty="0" err="1"/>
              <a:t>ssh</a:t>
            </a:r>
            <a:r>
              <a:rPr lang="en-US" sz="2000" b="1" dirty="0"/>
              <a:t> -X train#@</a:t>
            </a:r>
            <a:r>
              <a:rPr lang="en-US" sz="2000" b="1" u="sng" dirty="0">
                <a:hlinkClick r:id="rId3"/>
              </a:rPr>
              <a:t>carver.nersc.gov</a:t>
            </a:r>
            <a:r>
              <a:rPr lang="en-US" sz="2000" b="1" dirty="0"/>
              <a:t> (and enter supplied password)</a:t>
            </a:r>
            <a:br>
              <a:rPr lang="en-US" sz="2000" b="1" dirty="0"/>
            </a:br>
            <a:r>
              <a:rPr lang="en-US" sz="2000" b="1" dirty="0"/>
              <a:t>2. </a:t>
            </a:r>
            <a:r>
              <a:rPr lang="en-US" sz="2000" b="1" dirty="0" err="1"/>
              <a:t>ssh</a:t>
            </a:r>
            <a:r>
              <a:rPr lang="en-US" sz="2000" b="1" dirty="0"/>
              <a:t> -X </a:t>
            </a:r>
            <a:r>
              <a:rPr lang="en-US" sz="2000" b="1" dirty="0" err="1"/>
              <a:t>dirac</a:t>
            </a:r>
            <a:r>
              <a:rPr lang="en-US" sz="2000" b="1" dirty="0"/>
              <a:t># (and enter supplied password)</a:t>
            </a:r>
            <a:br>
              <a:rPr lang="en-US" sz="2000" b="1" dirty="0"/>
            </a:br>
            <a:r>
              <a:rPr lang="en-US" sz="2000" b="1" dirty="0"/>
              <a:t>3. </a:t>
            </a:r>
            <a:r>
              <a:rPr lang="en-US" sz="2000" b="1" dirty="0" err="1"/>
              <a:t>cp</a:t>
            </a:r>
            <a:r>
              <a:rPr lang="en-US" sz="2000" b="1" dirty="0"/>
              <a:t> -r ~</a:t>
            </a:r>
            <a:r>
              <a:rPr lang="en-US" sz="2000" b="1" dirty="0" err="1"/>
              <a:t>simonmcs</a:t>
            </a:r>
            <a:r>
              <a:rPr lang="en-US" sz="2000" b="1" dirty="0"/>
              <a:t>/</a:t>
            </a:r>
            <a:r>
              <a:rPr lang="en-US" sz="2000" b="1" dirty="0" err="1"/>
              <a:t>OpenCL_exercises</a:t>
            </a:r>
            <a:r>
              <a:rPr lang="en-US" sz="2000" b="1" dirty="0"/>
              <a:t> ~</a:t>
            </a:r>
            <a:br>
              <a:rPr lang="en-US" sz="2000" b="1" dirty="0"/>
            </a:br>
            <a:r>
              <a:rPr lang="en-US" sz="2000" b="1" dirty="0"/>
              <a:t>4. module unload </a:t>
            </a:r>
            <a:r>
              <a:rPr lang="en-US" sz="2000" b="1" dirty="0" err="1"/>
              <a:t>pgi</a:t>
            </a:r>
            <a:r>
              <a:rPr lang="en-US" sz="2000" b="1" dirty="0"/>
              <a:t/>
            </a:r>
            <a:br>
              <a:rPr lang="en-US" sz="2000" b="1" dirty="0"/>
            </a:br>
            <a:r>
              <a:rPr lang="en-US" sz="2000" b="1" dirty="0"/>
              <a:t>5. module load gcc-sl6</a:t>
            </a:r>
            <a:br>
              <a:rPr lang="en-US" sz="2000" b="1" dirty="0"/>
            </a:br>
            <a:r>
              <a:rPr lang="en-US" sz="2000" b="1" dirty="0"/>
              <a:t>6. module load </a:t>
            </a:r>
            <a:r>
              <a:rPr lang="en-US" sz="2000" b="1" dirty="0" err="1"/>
              <a:t>cuda</a:t>
            </a:r>
            <a:r>
              <a:rPr lang="en-US" sz="2000" b="1" dirty="0"/>
              <a:t>/5.5</a:t>
            </a:r>
            <a:br>
              <a:rPr lang="en-US" sz="2000" b="1" dirty="0"/>
            </a:br>
            <a:r>
              <a:rPr lang="en-US" sz="2000" b="1" dirty="0"/>
              <a:t>7. cd </a:t>
            </a:r>
            <a:r>
              <a:rPr lang="en-US" sz="2000" b="1" dirty="0" err="1"/>
              <a:t>OpenCL_exercises</a:t>
            </a:r>
            <a:r>
              <a:rPr lang="en-US" sz="2000" b="1" dirty="0"/>
              <a:t>/Exercises/Exercise01</a:t>
            </a:r>
            <a:br>
              <a:rPr lang="en-US" sz="2000" b="1" dirty="0"/>
            </a:br>
            <a:r>
              <a:rPr lang="en-US" sz="2000" b="1" dirty="0"/>
              <a:t>8. make; ./</a:t>
            </a:r>
            <a:r>
              <a:rPr lang="en-US" sz="2000" b="1" dirty="0" err="1"/>
              <a:t>vadd</a:t>
            </a:r>
            <a:r>
              <a:rPr lang="en-US" sz="2000" b="1" dirty="0"/>
              <a:t> (</a:t>
            </a:r>
            <a:r>
              <a:rPr lang="en-US" sz="2000" b="1" dirty="0" err="1"/>
              <a:t>etc</a:t>
            </a:r>
            <a:r>
              <a:rPr lang="en-US" sz="2000" b="1" dirty="0"/>
              <a:t>)</a:t>
            </a:r>
          </a:p>
        </p:txBody>
      </p:sp>
    </p:spTree>
    <p:extLst>
      <p:ext uri="{BB962C8B-B14F-4D97-AF65-F5344CB8AC3E}">
        <p14:creationId xmlns:p14="http://schemas.microsoft.com/office/powerpoint/2010/main" val="192081073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lstStyle/>
          <a:p>
            <a:r>
              <a:rPr lang="en-GB" dirty="0"/>
              <a:t>There is a lot more to classes, e.g. inheritance but it is all based on this basic notion.</a:t>
            </a:r>
          </a:p>
          <a:p>
            <a:endParaRPr lang="en-GB" dirty="0"/>
          </a:p>
          <a:p>
            <a:r>
              <a:rPr lang="en-GB" dirty="0"/>
              <a:t>The previous examples adds no additional data or overhead to a traditional C </a:t>
            </a:r>
            <a:r>
              <a:rPr lang="en-GB" dirty="0" err="1"/>
              <a:t>struct</a:t>
            </a:r>
            <a:r>
              <a:rPr lang="en-GB" dirty="0"/>
              <a:t>, it has just improved software </a:t>
            </a:r>
            <a:r>
              <a:rPr lang="en-GB" dirty="0" err="1"/>
              <a:t>composibility</a:t>
            </a:r>
            <a:r>
              <a:rPr lang="en-GB" dirty="0"/>
              <a:t>.</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41756818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 objects</a:t>
            </a:r>
            <a:endParaRPr lang="en-GB" dirty="0"/>
          </a:p>
        </p:txBody>
      </p:sp>
      <p:sp>
        <p:nvSpPr>
          <p:cNvPr id="3" name="Content Placeholder 2"/>
          <p:cNvSpPr>
            <a:spLocks noGrp="1"/>
          </p:cNvSpPr>
          <p:nvPr>
            <p:ph idx="1"/>
          </p:nvPr>
        </p:nvSpPr>
        <p:spPr>
          <a:xfrm>
            <a:off x="457200" y="1600200"/>
            <a:ext cx="8686800" cy="4525963"/>
          </a:xfrm>
        </p:spPr>
        <p:txBody>
          <a:bodyPr>
            <a:normAutofit/>
          </a:bodyPr>
          <a:lstStyle/>
          <a:p>
            <a:r>
              <a:rPr lang="en-GB" dirty="0"/>
              <a:t>Function application operator can be overloaded to define </a:t>
            </a:r>
            <a:r>
              <a:rPr lang="en-GB" dirty="0" err="1"/>
              <a:t>functor</a:t>
            </a:r>
            <a:r>
              <a:rPr lang="en-GB" dirty="0"/>
              <a:t> classes</a:t>
            </a:r>
          </a:p>
          <a:p>
            <a:endParaRPr lang="en-GB" dirty="0"/>
          </a:p>
          <a:p>
            <a:pPr marL="0" indent="0">
              <a:buNone/>
            </a:pPr>
            <a:r>
              <a:rPr lang="en-GB" sz="2200" dirty="0">
                <a:latin typeface="Letter Gothic Std"/>
              </a:rPr>
              <a:t>   </a:t>
            </a:r>
            <a:r>
              <a:rPr lang="en-GB" sz="2200" b="1" dirty="0" err="1">
                <a:solidFill>
                  <a:schemeClr val="accent2"/>
                </a:solidFill>
                <a:latin typeface="Courier"/>
              </a:rPr>
              <a:t>struct</a:t>
            </a:r>
            <a:r>
              <a:rPr lang="en-GB" sz="2200" b="1" dirty="0">
                <a:solidFill>
                  <a:schemeClr val="accent2"/>
                </a:solidFill>
                <a:latin typeface="Courier"/>
              </a:rPr>
              <a:t> </a:t>
            </a:r>
            <a:r>
              <a:rPr lang="en-GB" sz="2200" b="1" dirty="0" err="1">
                <a:latin typeface="Courier"/>
              </a:rPr>
              <a:t>Functor</a:t>
            </a:r>
            <a:endParaRPr lang="en-GB" sz="2200" b="1" dirty="0">
              <a:latin typeface="Courier"/>
            </a:endParaRPr>
          </a:p>
          <a:p>
            <a:pPr marL="0" indent="0">
              <a:buNone/>
            </a:pPr>
            <a:r>
              <a:rPr lang="en-GB" sz="2200" b="1" dirty="0">
                <a:latin typeface="Courier"/>
              </a:rPr>
              <a:t>   {</a:t>
            </a:r>
          </a:p>
          <a:p>
            <a:pPr marL="0" indent="0">
              <a:buNone/>
            </a:pPr>
            <a:r>
              <a:rPr lang="en-GB" sz="2200" b="1" dirty="0">
                <a:latin typeface="Courier"/>
              </a:rPr>
              <a:t>       </a:t>
            </a:r>
            <a:r>
              <a:rPr lang="en-GB" sz="2200" b="1" dirty="0" err="1">
                <a:solidFill>
                  <a:schemeClr val="tx2">
                    <a:lumMod val="75000"/>
                  </a:schemeClr>
                </a:solidFill>
                <a:latin typeface="Courier"/>
              </a:rPr>
              <a:t>int</a:t>
            </a:r>
            <a:r>
              <a:rPr lang="en-GB" sz="2200" b="1" dirty="0">
                <a:solidFill>
                  <a:schemeClr val="tx2">
                    <a:lumMod val="75000"/>
                  </a:schemeClr>
                </a:solidFill>
                <a:latin typeface="Courier"/>
              </a:rPr>
              <a:t> </a:t>
            </a:r>
            <a:r>
              <a:rPr lang="en-GB" sz="2200" b="1" dirty="0">
                <a:solidFill>
                  <a:schemeClr val="accent1"/>
                </a:solidFill>
                <a:latin typeface="Courier"/>
              </a:rPr>
              <a:t>operator</a:t>
            </a:r>
            <a:r>
              <a:rPr lang="en-GB" sz="2200" b="1" dirty="0">
                <a:latin typeface="Courier"/>
              </a:rPr>
              <a:t>() (</a:t>
            </a:r>
            <a:r>
              <a:rPr lang="en-GB" sz="2200" b="1" dirty="0" err="1">
                <a:solidFill>
                  <a:schemeClr val="tx2">
                    <a:lumMod val="75000"/>
                  </a:schemeClr>
                </a:solidFill>
                <a:latin typeface="Courier"/>
              </a:rPr>
              <a:t>int</a:t>
            </a:r>
            <a:r>
              <a:rPr lang="en-GB" sz="2200" b="1" dirty="0">
                <a:solidFill>
                  <a:schemeClr val="tx2">
                    <a:lumMod val="75000"/>
                  </a:schemeClr>
                </a:solidFill>
                <a:latin typeface="Courier"/>
              </a:rPr>
              <a:t> </a:t>
            </a:r>
            <a:r>
              <a:rPr lang="en-GB" sz="2200" b="1" dirty="0">
                <a:latin typeface="Courier"/>
              </a:rPr>
              <a:t>x) { </a:t>
            </a:r>
            <a:r>
              <a:rPr lang="en-GB" sz="2200" b="1" dirty="0">
                <a:solidFill>
                  <a:schemeClr val="accent2"/>
                </a:solidFill>
                <a:latin typeface="Courier"/>
              </a:rPr>
              <a:t>return</a:t>
            </a:r>
            <a:r>
              <a:rPr lang="en-GB" sz="2200" b="1" dirty="0">
                <a:latin typeface="Courier"/>
              </a:rPr>
              <a:t> x*x; }</a:t>
            </a:r>
          </a:p>
          <a:p>
            <a:pPr marL="0" indent="0">
              <a:buNone/>
            </a:pPr>
            <a:r>
              <a:rPr lang="en-GB" sz="2200" b="1" dirty="0">
                <a:latin typeface="Courier"/>
              </a:rPr>
              <a:t>   };</a:t>
            </a:r>
          </a:p>
          <a:p>
            <a:pPr marL="0" indent="0">
              <a:buNone/>
            </a:pPr>
            <a:endParaRPr lang="en-GB" sz="2200" b="1" dirty="0">
              <a:latin typeface="Courier"/>
            </a:endParaRPr>
          </a:p>
          <a:p>
            <a:pPr marL="0" indent="0">
              <a:buNone/>
            </a:pPr>
            <a:r>
              <a:rPr lang="en-GB" sz="2200" b="1" dirty="0">
                <a:latin typeface="Courier"/>
              </a:rPr>
              <a:t> </a:t>
            </a:r>
            <a:r>
              <a:rPr lang="en-GB" sz="2200" b="1" dirty="0" err="1" smtClean="0">
                <a:latin typeface="Courier"/>
              </a:rPr>
              <a:t>Functor</a:t>
            </a:r>
            <a:r>
              <a:rPr lang="en-GB" sz="2200" b="1" dirty="0" smtClean="0">
                <a:latin typeface="Courier"/>
              </a:rPr>
              <a:t> </a:t>
            </a:r>
            <a:r>
              <a:rPr lang="en-GB" sz="2200" b="1" dirty="0">
                <a:latin typeface="Courier"/>
              </a:rPr>
              <a:t>f(); </a:t>
            </a:r>
            <a:r>
              <a:rPr lang="en-GB" sz="2200" b="1" dirty="0">
                <a:solidFill>
                  <a:schemeClr val="tx1">
                    <a:lumMod val="85000"/>
                  </a:schemeClr>
                </a:solidFill>
                <a:latin typeface="Courier"/>
              </a:rPr>
              <a:t>// create an object of type </a:t>
            </a:r>
            <a:r>
              <a:rPr lang="en-GB" sz="2200" b="1" dirty="0" err="1">
                <a:solidFill>
                  <a:schemeClr val="tx1">
                    <a:lumMod val="85000"/>
                  </a:schemeClr>
                </a:solidFill>
                <a:latin typeface="Courier"/>
              </a:rPr>
              <a:t>Functor</a:t>
            </a:r>
            <a:endParaRPr lang="en-GB" sz="2200" b="1" dirty="0">
              <a:solidFill>
                <a:schemeClr val="tx1">
                  <a:lumMod val="85000"/>
                </a:schemeClr>
              </a:solidFill>
              <a:latin typeface="Courier"/>
            </a:endParaRPr>
          </a:p>
          <a:p>
            <a:pPr marL="0" indent="0">
              <a:buNone/>
            </a:pPr>
            <a:r>
              <a:rPr lang="en-GB" sz="2200" b="1" dirty="0">
                <a:latin typeface="Courier"/>
              </a:rPr>
              <a:t> </a:t>
            </a:r>
            <a:r>
              <a:rPr lang="en-GB" sz="2200" b="1" dirty="0" err="1" smtClean="0">
                <a:solidFill>
                  <a:schemeClr val="tx2">
                    <a:lumMod val="75000"/>
                  </a:schemeClr>
                </a:solidFill>
                <a:latin typeface="Courier"/>
              </a:rPr>
              <a:t>int</a:t>
            </a:r>
            <a:r>
              <a:rPr lang="en-GB" sz="2200" b="1" dirty="0" smtClean="0">
                <a:solidFill>
                  <a:schemeClr val="tx2">
                    <a:lumMod val="75000"/>
                  </a:schemeClr>
                </a:solidFill>
                <a:latin typeface="Courier"/>
              </a:rPr>
              <a:t> </a:t>
            </a:r>
            <a:r>
              <a:rPr lang="en-GB" sz="2200" b="1" dirty="0">
                <a:latin typeface="Courier"/>
              </a:rPr>
              <a:t>value = f(10); </a:t>
            </a:r>
            <a:r>
              <a:rPr lang="en-GB" sz="2200" b="1" dirty="0">
                <a:solidFill>
                  <a:schemeClr val="tx1">
                    <a:lumMod val="85000"/>
                  </a:schemeClr>
                </a:solidFill>
                <a:latin typeface="Courier"/>
              </a:rPr>
              <a:t>// call the operator()</a:t>
            </a:r>
          </a:p>
          <a:p>
            <a:endParaRPr lang="en-GB" b="1" dirty="0">
              <a:latin typeface="Courier"/>
            </a:endParaRPr>
          </a:p>
        </p:txBody>
      </p:sp>
    </p:spTree>
    <p:extLst>
      <p:ext uri="{BB962C8B-B14F-4D97-AF65-F5344CB8AC3E}">
        <p14:creationId xmlns:p14="http://schemas.microsoft.com/office/powerpoint/2010/main" val="45508828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functions</a:t>
            </a:r>
            <a:endParaRPr lang="en-GB" dirty="0"/>
          </a:p>
        </p:txBody>
      </p:sp>
      <p:sp>
        <p:nvSpPr>
          <p:cNvPr id="3" name="Content Placeholder 2"/>
          <p:cNvSpPr>
            <a:spLocks noGrp="1"/>
          </p:cNvSpPr>
          <p:nvPr>
            <p:ph idx="1"/>
          </p:nvPr>
        </p:nvSpPr>
        <p:spPr>
          <a:xfrm>
            <a:off x="179512" y="1600200"/>
            <a:ext cx="8784976" cy="4997152"/>
          </a:xfrm>
        </p:spPr>
        <p:txBody>
          <a:bodyPr>
            <a:normAutofit fontScale="85000" lnSpcReduction="20000"/>
          </a:bodyPr>
          <a:lstStyle/>
          <a:p>
            <a:r>
              <a:rPr lang="en-GB" dirty="0"/>
              <a:t>Don’t want to write the same function many times for different types?</a:t>
            </a:r>
          </a:p>
          <a:p>
            <a:r>
              <a:rPr lang="en-GB" dirty="0"/>
              <a:t>Templates allow functions to be parameterized with a type(s)</a:t>
            </a:r>
            <a:r>
              <a:rPr lang="en-GB" dirty="0" smtClean="0"/>
              <a:t>.</a:t>
            </a:r>
          </a:p>
          <a:p>
            <a:endParaRPr lang="en-GB" dirty="0"/>
          </a:p>
          <a:p>
            <a:pPr marL="0" indent="0">
              <a:buNone/>
            </a:pPr>
            <a:r>
              <a:rPr lang="en-GB" sz="2900" dirty="0">
                <a:latin typeface="Letter Gothic Std"/>
              </a:rPr>
              <a:t> </a:t>
            </a:r>
            <a:r>
              <a:rPr lang="en-GB" sz="2900" b="1" dirty="0">
                <a:solidFill>
                  <a:schemeClr val="tx2">
                    <a:lumMod val="75000"/>
                  </a:schemeClr>
                </a:solidFill>
                <a:latin typeface="Courier"/>
              </a:rPr>
              <a:t>template</a:t>
            </a:r>
            <a:r>
              <a:rPr lang="en-GB" sz="2900" b="1" dirty="0">
                <a:latin typeface="Courier"/>
              </a:rPr>
              <a:t>&lt;</a:t>
            </a:r>
            <a:r>
              <a:rPr lang="en-GB" sz="2900" b="1" dirty="0" err="1">
                <a:solidFill>
                  <a:schemeClr val="accent2"/>
                </a:solidFill>
                <a:latin typeface="Courier"/>
              </a:rPr>
              <a:t>typename</a:t>
            </a:r>
            <a:r>
              <a:rPr lang="en-GB" sz="2900" b="1" dirty="0">
                <a:solidFill>
                  <a:schemeClr val="accent2"/>
                </a:solidFill>
                <a:latin typeface="Courier"/>
              </a:rPr>
              <a:t> </a:t>
            </a:r>
            <a:r>
              <a:rPr lang="en-GB" sz="2900" b="1" dirty="0">
                <a:latin typeface="Courier"/>
              </a:rPr>
              <a:t>T&gt;</a:t>
            </a:r>
          </a:p>
          <a:p>
            <a:pPr marL="0" indent="0">
              <a:buNone/>
            </a:pPr>
            <a:r>
              <a:rPr lang="en-GB" sz="2900" b="1" dirty="0">
                <a:latin typeface="Courier"/>
              </a:rPr>
              <a:t>    T </a:t>
            </a:r>
            <a:r>
              <a:rPr lang="en-GB" sz="2900" b="1" dirty="0">
                <a:solidFill>
                  <a:schemeClr val="accent1"/>
                </a:solidFill>
                <a:latin typeface="Courier"/>
              </a:rPr>
              <a:t>add</a:t>
            </a:r>
            <a:r>
              <a:rPr lang="en-GB" sz="2900" b="1" dirty="0">
                <a:latin typeface="Courier"/>
              </a:rPr>
              <a:t>(T x, T y) { </a:t>
            </a:r>
            <a:r>
              <a:rPr lang="en-GB" sz="2900" b="1" dirty="0">
                <a:solidFill>
                  <a:schemeClr val="accent2"/>
                </a:solidFill>
                <a:latin typeface="Courier"/>
              </a:rPr>
              <a:t>return</a:t>
            </a:r>
            <a:r>
              <a:rPr lang="en-GB" sz="2900" b="1" dirty="0">
                <a:latin typeface="Courier"/>
              </a:rPr>
              <a:t> </a:t>
            </a:r>
            <a:r>
              <a:rPr lang="en-GB" sz="2900" b="1" dirty="0" err="1">
                <a:latin typeface="Courier"/>
              </a:rPr>
              <a:t>x+y</a:t>
            </a:r>
            <a:r>
              <a:rPr lang="en-GB" sz="2900" b="1" dirty="0">
                <a:latin typeface="Courier"/>
              </a:rPr>
              <a:t>; }</a:t>
            </a:r>
          </a:p>
          <a:p>
            <a:pPr marL="0" indent="0">
              <a:buNone/>
            </a:pPr>
            <a:endParaRPr lang="en-GB" sz="2900" b="1" dirty="0">
              <a:latin typeface="Courier"/>
            </a:endParaRPr>
          </a:p>
          <a:p>
            <a:pPr marL="0" indent="0">
              <a:buNone/>
            </a:pPr>
            <a:r>
              <a:rPr lang="en-GB" sz="2900" b="1" dirty="0">
                <a:latin typeface="Courier"/>
              </a:rPr>
              <a:t>    </a:t>
            </a:r>
            <a:r>
              <a:rPr lang="en-GB" sz="2900" b="1" dirty="0">
                <a:solidFill>
                  <a:schemeClr val="tx2">
                    <a:lumMod val="75000"/>
                  </a:schemeClr>
                </a:solidFill>
                <a:latin typeface="Courier"/>
              </a:rPr>
              <a:t>float</a:t>
            </a:r>
            <a:r>
              <a:rPr lang="en-GB" sz="2900" b="1" dirty="0">
                <a:latin typeface="Courier"/>
              </a:rPr>
              <a:t>  f = </a:t>
            </a:r>
            <a:r>
              <a:rPr lang="en-GB" sz="2900" b="1" dirty="0">
                <a:solidFill>
                  <a:schemeClr val="accent1"/>
                </a:solidFill>
                <a:latin typeface="Courier"/>
              </a:rPr>
              <a:t>add</a:t>
            </a:r>
            <a:r>
              <a:rPr lang="en-GB" sz="2900" b="1" dirty="0">
                <a:latin typeface="Courier"/>
              </a:rPr>
              <a:t>&lt;</a:t>
            </a:r>
            <a:r>
              <a:rPr lang="en-GB" sz="2900" b="1" dirty="0">
                <a:solidFill>
                  <a:schemeClr val="tx2">
                    <a:lumMod val="75000"/>
                  </a:schemeClr>
                </a:solidFill>
                <a:latin typeface="Courier"/>
              </a:rPr>
              <a:t>float</a:t>
            </a:r>
            <a:r>
              <a:rPr lang="en-GB" sz="2900" b="1" dirty="0">
                <a:latin typeface="Courier"/>
              </a:rPr>
              <a:t>&gt;(10.4f, 5.0f); </a:t>
            </a:r>
            <a:r>
              <a:rPr lang="en-GB" sz="2900" b="1" dirty="0">
                <a:solidFill>
                  <a:schemeClr val="tx1">
                    <a:lumMod val="85000"/>
                  </a:schemeClr>
                </a:solidFill>
                <a:latin typeface="Courier"/>
              </a:rPr>
              <a:t>// float version</a:t>
            </a:r>
          </a:p>
          <a:p>
            <a:pPr marL="0" indent="0">
              <a:buNone/>
            </a:pPr>
            <a:r>
              <a:rPr lang="en-GB" sz="2900" b="1" dirty="0">
                <a:latin typeface="Courier"/>
              </a:rPr>
              <a:t>    </a:t>
            </a:r>
            <a:r>
              <a:rPr lang="en-GB" sz="2900" b="1" dirty="0" err="1">
                <a:solidFill>
                  <a:schemeClr val="tx2">
                    <a:lumMod val="75000"/>
                  </a:schemeClr>
                </a:solidFill>
                <a:latin typeface="Courier"/>
              </a:rPr>
              <a:t>int</a:t>
            </a:r>
            <a:r>
              <a:rPr lang="en-GB" sz="2900" b="1" dirty="0">
                <a:solidFill>
                  <a:schemeClr val="tx2">
                    <a:lumMod val="75000"/>
                  </a:schemeClr>
                </a:solidFill>
                <a:latin typeface="Courier"/>
              </a:rPr>
              <a:t> </a:t>
            </a:r>
            <a:r>
              <a:rPr lang="en-GB" sz="2900" b="1" dirty="0" err="1">
                <a:latin typeface="Courier"/>
              </a:rPr>
              <a:t>i</a:t>
            </a:r>
            <a:r>
              <a:rPr lang="en-GB" sz="2900" b="1" dirty="0">
                <a:latin typeface="Courier"/>
              </a:rPr>
              <a:t> = </a:t>
            </a:r>
            <a:r>
              <a:rPr lang="en-GB" sz="2900" b="1" dirty="0">
                <a:solidFill>
                  <a:schemeClr val="accent1"/>
                </a:solidFill>
                <a:latin typeface="Courier"/>
              </a:rPr>
              <a:t>add</a:t>
            </a:r>
            <a:r>
              <a:rPr lang="en-GB" sz="2900" b="1" dirty="0">
                <a:latin typeface="Courier"/>
              </a:rPr>
              <a:t>&lt;</a:t>
            </a:r>
            <a:r>
              <a:rPr lang="en-GB" sz="2900" b="1" dirty="0" err="1">
                <a:solidFill>
                  <a:schemeClr val="tx2">
                    <a:lumMod val="75000"/>
                  </a:schemeClr>
                </a:solidFill>
                <a:latin typeface="Courier"/>
              </a:rPr>
              <a:t>int</a:t>
            </a:r>
            <a:r>
              <a:rPr lang="en-GB" sz="2900" b="1" dirty="0">
                <a:latin typeface="Courier"/>
              </a:rPr>
              <a:t>&gt;(100,20</a:t>
            </a:r>
            <a:r>
              <a:rPr lang="en-GB" sz="2900" b="1" dirty="0">
                <a:solidFill>
                  <a:schemeClr val="tx1">
                    <a:lumMod val="85000"/>
                  </a:schemeClr>
                </a:solidFill>
                <a:latin typeface="Courier"/>
              </a:rPr>
              <a:t>);           </a:t>
            </a:r>
            <a:r>
              <a:rPr lang="en-GB" sz="2900" b="1" dirty="0" smtClean="0">
                <a:solidFill>
                  <a:schemeClr val="tx1">
                    <a:lumMod val="85000"/>
                  </a:schemeClr>
                </a:solidFill>
                <a:latin typeface="Courier"/>
              </a:rPr>
              <a:t>/</a:t>
            </a:r>
            <a:r>
              <a:rPr lang="en-GB" sz="2900" b="1" dirty="0">
                <a:solidFill>
                  <a:schemeClr val="tx1">
                    <a:lumMod val="85000"/>
                  </a:schemeClr>
                </a:solidFill>
                <a:latin typeface="Courier"/>
              </a:rPr>
              <a:t>/ </a:t>
            </a:r>
            <a:r>
              <a:rPr lang="en-GB" sz="2900" b="1" dirty="0" err="1">
                <a:solidFill>
                  <a:schemeClr val="tx1">
                    <a:lumMod val="85000"/>
                  </a:schemeClr>
                </a:solidFill>
                <a:latin typeface="Courier"/>
              </a:rPr>
              <a:t>int</a:t>
            </a:r>
            <a:r>
              <a:rPr lang="en-GB" sz="2900" b="1" dirty="0">
                <a:solidFill>
                  <a:schemeClr val="tx1">
                    <a:lumMod val="85000"/>
                  </a:schemeClr>
                </a:solidFill>
                <a:latin typeface="Courier"/>
              </a:rPr>
              <a:t> </a:t>
            </a:r>
            <a:r>
              <a:rPr lang="en-GB" sz="2900" b="1" dirty="0" smtClean="0">
                <a:solidFill>
                  <a:schemeClr val="tx1">
                    <a:lumMod val="85000"/>
                  </a:schemeClr>
                </a:solidFill>
                <a:latin typeface="Courier"/>
              </a:rPr>
              <a:t>version</a:t>
            </a:r>
          </a:p>
          <a:p>
            <a:pPr marL="0" indent="0">
              <a:buNone/>
            </a:pPr>
            <a:endParaRPr lang="en-GB" dirty="0" smtClean="0">
              <a:latin typeface="Letter Gothic Std"/>
            </a:endParaRPr>
          </a:p>
          <a:p>
            <a:r>
              <a:rPr lang="en-GB" dirty="0"/>
              <a:t>You can use the </a:t>
            </a:r>
            <a:r>
              <a:rPr lang="en-GB" dirty="0" err="1"/>
              <a:t>templatized</a:t>
            </a:r>
            <a:r>
              <a:rPr lang="en-GB" dirty="0"/>
              <a:t> type, T, inside the template function</a:t>
            </a:r>
          </a:p>
          <a:p>
            <a:endParaRPr lang="en-GB" dirty="0"/>
          </a:p>
        </p:txBody>
      </p:sp>
    </p:spTree>
    <p:extLst>
      <p:ext uri="{BB962C8B-B14F-4D97-AF65-F5344CB8AC3E}">
        <p14:creationId xmlns:p14="http://schemas.microsoft.com/office/powerpoint/2010/main" val="219624688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classes</a:t>
            </a:r>
            <a:endParaRPr lang="en-GB" dirty="0"/>
          </a:p>
        </p:txBody>
      </p:sp>
      <p:sp>
        <p:nvSpPr>
          <p:cNvPr id="3" name="Content Placeholder 2"/>
          <p:cNvSpPr>
            <a:spLocks noGrp="1"/>
          </p:cNvSpPr>
          <p:nvPr>
            <p:ph idx="1"/>
          </p:nvPr>
        </p:nvSpPr>
        <p:spPr>
          <a:xfrm>
            <a:off x="251520" y="1600200"/>
            <a:ext cx="8640960" cy="4997152"/>
          </a:xfrm>
          <a:noFill/>
        </p:spPr>
        <p:txBody>
          <a:bodyPr>
            <a:normAutofit fontScale="92500" lnSpcReduction="10000"/>
          </a:bodyPr>
          <a:lstStyle/>
          <a:p>
            <a:r>
              <a:rPr lang="en-GB" dirty="0"/>
              <a:t>Don’t want to write the same class many times for different types?</a:t>
            </a:r>
          </a:p>
          <a:p>
            <a:r>
              <a:rPr lang="en-GB" dirty="0"/>
              <a:t>Templates allow class to be parameterized with a type(s) too.</a:t>
            </a:r>
          </a:p>
          <a:p>
            <a:pPr marL="400050" lvl="1" indent="0">
              <a:buNone/>
            </a:pPr>
            <a:r>
              <a:rPr lang="en-GB" b="1" dirty="0">
                <a:solidFill>
                  <a:schemeClr val="tx2">
                    <a:lumMod val="75000"/>
                  </a:schemeClr>
                </a:solidFill>
                <a:latin typeface="Courier"/>
              </a:rPr>
              <a:t>template</a:t>
            </a:r>
            <a:r>
              <a:rPr lang="en-GB" b="1" dirty="0">
                <a:latin typeface="Courier"/>
              </a:rPr>
              <a:t> &lt;</a:t>
            </a:r>
            <a:r>
              <a:rPr lang="en-GB" b="1" dirty="0" err="1">
                <a:solidFill>
                  <a:schemeClr val="accent2"/>
                </a:solidFill>
                <a:latin typeface="Courier"/>
              </a:rPr>
              <a:t>typename</a:t>
            </a:r>
            <a:r>
              <a:rPr lang="en-GB" b="1" dirty="0">
                <a:solidFill>
                  <a:schemeClr val="accent2"/>
                </a:solidFill>
                <a:latin typeface="Courier"/>
              </a:rPr>
              <a:t> </a:t>
            </a:r>
            <a:r>
              <a:rPr lang="en-GB" b="1" dirty="0">
                <a:latin typeface="Courier"/>
              </a:rPr>
              <a:t>T&gt;</a:t>
            </a:r>
          </a:p>
          <a:p>
            <a:pPr marL="400050" lvl="1" indent="0">
              <a:buNone/>
            </a:pPr>
            <a:r>
              <a:rPr lang="en-GB" b="1" dirty="0">
                <a:latin typeface="Courier"/>
              </a:rPr>
              <a:t>    </a:t>
            </a:r>
            <a:r>
              <a:rPr lang="en-GB" b="1" dirty="0">
                <a:solidFill>
                  <a:schemeClr val="tx2">
                    <a:lumMod val="75000"/>
                  </a:schemeClr>
                </a:solidFill>
                <a:latin typeface="Courier"/>
              </a:rPr>
              <a:t>class</a:t>
            </a:r>
            <a:r>
              <a:rPr lang="en-GB" b="1" dirty="0">
                <a:latin typeface="Courier"/>
              </a:rPr>
              <a:t> Square</a:t>
            </a:r>
          </a:p>
          <a:p>
            <a:pPr marL="400050" lvl="1" indent="0">
              <a:buNone/>
            </a:pPr>
            <a:r>
              <a:rPr lang="en-GB" b="1" dirty="0">
                <a:latin typeface="Courier"/>
              </a:rPr>
              <a:t>    {</a:t>
            </a:r>
          </a:p>
          <a:p>
            <a:pPr marL="400050" lvl="1" indent="0">
              <a:buNone/>
            </a:pPr>
            <a:r>
              <a:rPr lang="en-GB" b="1" dirty="0">
                <a:latin typeface="Courier"/>
              </a:rPr>
              <a:t>      </a:t>
            </a:r>
            <a:r>
              <a:rPr lang="en-GB" b="1" dirty="0" smtClean="0">
                <a:latin typeface="Courier"/>
              </a:rPr>
              <a:t>T </a:t>
            </a:r>
            <a:r>
              <a:rPr lang="en-GB" b="1" dirty="0">
                <a:solidFill>
                  <a:schemeClr val="accent1"/>
                </a:solidFill>
                <a:latin typeface="Courier"/>
              </a:rPr>
              <a:t>operator</a:t>
            </a:r>
            <a:r>
              <a:rPr lang="en-GB" b="1" dirty="0">
                <a:latin typeface="Courier"/>
              </a:rPr>
              <a:t>() (T x) { </a:t>
            </a:r>
            <a:r>
              <a:rPr lang="en-GB" b="1" dirty="0">
                <a:solidFill>
                  <a:schemeClr val="accent2"/>
                </a:solidFill>
                <a:latin typeface="Courier"/>
              </a:rPr>
              <a:t>return </a:t>
            </a:r>
            <a:r>
              <a:rPr lang="en-GB" b="1" dirty="0">
                <a:latin typeface="Courier"/>
              </a:rPr>
              <a:t>x*x; }</a:t>
            </a:r>
          </a:p>
          <a:p>
            <a:pPr marL="400050" lvl="1" indent="0">
              <a:buNone/>
            </a:pPr>
            <a:r>
              <a:rPr lang="en-GB" b="1" dirty="0">
                <a:latin typeface="Courier"/>
              </a:rPr>
              <a:t>    };</a:t>
            </a:r>
          </a:p>
          <a:p>
            <a:pPr marL="400050" lvl="1" indent="0">
              <a:buNone/>
            </a:pPr>
            <a:r>
              <a:rPr lang="en-GB" b="1" dirty="0">
                <a:latin typeface="Courier"/>
              </a:rPr>
              <a:t>    Square&lt;</a:t>
            </a:r>
            <a:r>
              <a:rPr lang="en-GB" b="1" dirty="0" err="1">
                <a:solidFill>
                  <a:schemeClr val="tx2">
                    <a:lumMod val="75000"/>
                  </a:schemeClr>
                </a:solidFill>
                <a:latin typeface="Courier"/>
              </a:rPr>
              <a:t>int</a:t>
            </a:r>
            <a:r>
              <a:rPr lang="en-GB" b="1" dirty="0">
                <a:latin typeface="Courier"/>
              </a:rPr>
              <a:t>&gt; </a:t>
            </a:r>
            <a:r>
              <a:rPr lang="en-GB" b="1" dirty="0" err="1">
                <a:latin typeface="Courier"/>
              </a:rPr>
              <a:t>f_int</a:t>
            </a:r>
            <a:r>
              <a:rPr lang="en-GB" b="1" dirty="0">
                <a:latin typeface="Courier"/>
              </a:rPr>
              <a:t>(); </a:t>
            </a:r>
          </a:p>
          <a:p>
            <a:pPr marL="400050" lvl="1" indent="0">
              <a:buNone/>
            </a:pPr>
            <a:r>
              <a:rPr lang="en-GB" b="1" dirty="0">
                <a:latin typeface="Courier"/>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value = </a:t>
            </a:r>
            <a:r>
              <a:rPr lang="en-GB" b="1" dirty="0" err="1">
                <a:solidFill>
                  <a:schemeClr val="accent1"/>
                </a:solidFill>
                <a:latin typeface="Courier"/>
              </a:rPr>
              <a:t>f_int</a:t>
            </a:r>
            <a:r>
              <a:rPr lang="en-GB" b="1" dirty="0">
                <a:latin typeface="Courier"/>
              </a:rPr>
              <a:t>(10); </a:t>
            </a:r>
          </a:p>
          <a:p>
            <a:endParaRPr lang="en-GB" dirty="0"/>
          </a:p>
          <a:p>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396915927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C++11 defines a function template</a:t>
            </a:r>
            <a:endParaRPr lang="en-GB" dirty="0"/>
          </a:p>
        </p:txBody>
      </p:sp>
      <p:sp>
        <p:nvSpPr>
          <p:cNvPr id="3" name="Content Placeholder 2"/>
          <p:cNvSpPr>
            <a:spLocks noGrp="1"/>
          </p:cNvSpPr>
          <p:nvPr>
            <p:ph idx="1"/>
          </p:nvPr>
        </p:nvSpPr>
        <p:spPr>
          <a:xfrm>
            <a:off x="179512" y="1600200"/>
            <a:ext cx="8784976" cy="4525963"/>
          </a:xfrm>
        </p:spPr>
        <p:txBody>
          <a:bodyPr>
            <a:normAutofit fontScale="77500" lnSpcReduction="20000"/>
          </a:bodyPr>
          <a:lstStyle/>
          <a:p>
            <a:r>
              <a:rPr lang="en-US" dirty="0"/>
              <a:t>C++ function objects can be stored in the </a:t>
            </a:r>
            <a:r>
              <a:rPr lang="en-US" dirty="0" err="1"/>
              <a:t>templated</a:t>
            </a:r>
            <a:r>
              <a:rPr lang="en-US" dirty="0"/>
              <a:t> class </a:t>
            </a:r>
            <a:r>
              <a:rPr lang="en-US" dirty="0" err="1"/>
              <a:t>std</a:t>
            </a:r>
            <a:r>
              <a:rPr lang="en-US" dirty="0"/>
              <a:t>::function.    The following header defines the class </a:t>
            </a:r>
            <a:r>
              <a:rPr lang="en-US" dirty="0" err="1"/>
              <a:t>std</a:t>
            </a:r>
            <a:r>
              <a:rPr lang="en-US" dirty="0"/>
              <a:t>::</a:t>
            </a:r>
            <a:r>
              <a:rPr lang="en-US" dirty="0" smtClean="0"/>
              <a:t>function</a:t>
            </a:r>
          </a:p>
          <a:p>
            <a:pPr marL="0" indent="0">
              <a:buNone/>
            </a:pPr>
            <a:r>
              <a:rPr lang="en-US" dirty="0" smtClean="0"/>
              <a:t>	</a:t>
            </a:r>
            <a:r>
              <a:rPr lang="en-US" b="1" dirty="0" smtClean="0">
                <a:latin typeface="Courier"/>
              </a:rPr>
              <a:t>#</a:t>
            </a:r>
            <a:r>
              <a:rPr lang="en-US" b="1" dirty="0" smtClean="0">
                <a:solidFill>
                  <a:schemeClr val="accent2"/>
                </a:solidFill>
                <a:latin typeface="Courier"/>
              </a:rPr>
              <a:t>include</a:t>
            </a:r>
            <a:r>
              <a:rPr lang="en-US" b="1" dirty="0" smtClean="0">
                <a:latin typeface="Courier"/>
              </a:rPr>
              <a:t> </a:t>
            </a:r>
            <a:r>
              <a:rPr lang="en-US" b="1" dirty="0" smtClean="0">
                <a:solidFill>
                  <a:schemeClr val="accent4"/>
                </a:solidFill>
                <a:latin typeface="Courier"/>
              </a:rPr>
              <a:t>&lt;functional&gt;</a:t>
            </a:r>
          </a:p>
          <a:p>
            <a:pPr marL="0" indent="0">
              <a:buNone/>
            </a:pPr>
            <a:endParaRPr lang="en-US" b="1" dirty="0" smtClean="0">
              <a:solidFill>
                <a:schemeClr val="accent4"/>
              </a:solidFill>
              <a:latin typeface="Courier"/>
            </a:endParaRPr>
          </a:p>
          <a:p>
            <a:r>
              <a:rPr lang="en-GB" dirty="0"/>
              <a:t>We can define a C++ function object (e.g. </a:t>
            </a:r>
            <a:r>
              <a:rPr lang="en-GB" dirty="0" err="1"/>
              <a:t>functor</a:t>
            </a:r>
            <a:r>
              <a:rPr lang="en-GB" dirty="0"/>
              <a:t>) and then store it in the </a:t>
            </a:r>
            <a:r>
              <a:rPr lang="en-GB" dirty="0" err="1"/>
              <a:t>tempated</a:t>
            </a:r>
            <a:r>
              <a:rPr lang="en-GB" dirty="0"/>
              <a:t> class </a:t>
            </a:r>
            <a:r>
              <a:rPr lang="en-GB" dirty="0" err="1"/>
              <a:t>std</a:t>
            </a:r>
            <a:r>
              <a:rPr lang="en-GB" dirty="0"/>
              <a:t>::</a:t>
            </a:r>
            <a:r>
              <a:rPr lang="en-GB" dirty="0" smtClean="0"/>
              <a:t>function</a:t>
            </a:r>
          </a:p>
          <a:p>
            <a:endParaRPr lang="en-GB" dirty="0"/>
          </a:p>
          <a:p>
            <a:pPr marL="400050" lvl="1" indent="0">
              <a:buNone/>
            </a:pPr>
            <a:r>
              <a:rPr lang="en-GB" b="1" dirty="0" err="1">
                <a:solidFill>
                  <a:schemeClr val="tx2">
                    <a:lumMod val="75000"/>
                  </a:schemeClr>
                </a:solidFill>
                <a:latin typeface="Courier"/>
              </a:rPr>
              <a:t>struct</a:t>
            </a:r>
            <a:r>
              <a:rPr lang="en-GB" b="1" dirty="0">
                <a:solidFill>
                  <a:schemeClr val="tx2">
                    <a:lumMod val="75000"/>
                  </a:schemeClr>
                </a:solidFill>
                <a:latin typeface="Courier"/>
              </a:rPr>
              <a:t> </a:t>
            </a:r>
            <a:r>
              <a:rPr lang="en-GB" b="1" dirty="0" err="1">
                <a:latin typeface="Courier"/>
              </a:rPr>
              <a:t>Functor</a:t>
            </a:r>
            <a:endParaRPr lang="en-GB" b="1" dirty="0">
              <a:latin typeface="Courier"/>
            </a:endParaRPr>
          </a:p>
          <a:p>
            <a:pPr marL="400050" lvl="1" indent="0">
              <a:buNone/>
            </a:pPr>
            <a:r>
              <a:rPr lang="en-GB" b="1" dirty="0">
                <a:latin typeface="Courier"/>
              </a:rPr>
              <a:t>   {</a:t>
            </a:r>
          </a:p>
          <a:p>
            <a:pPr marL="400050" lvl="1" indent="0">
              <a:buNone/>
            </a:pPr>
            <a:r>
              <a:rPr lang="en-GB" b="1" dirty="0">
                <a:latin typeface="Courier"/>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solidFill>
                  <a:schemeClr val="accent1"/>
                </a:solidFill>
                <a:latin typeface="Courier"/>
              </a:rPr>
              <a:t>operator</a:t>
            </a:r>
            <a:r>
              <a:rPr lang="en-GB" b="1" dirty="0">
                <a:latin typeface="Courier"/>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x) { </a:t>
            </a:r>
            <a:r>
              <a:rPr lang="en-GB" b="1" dirty="0">
                <a:solidFill>
                  <a:schemeClr val="accent2"/>
                </a:solidFill>
                <a:latin typeface="Courier"/>
              </a:rPr>
              <a:t>return</a:t>
            </a:r>
            <a:r>
              <a:rPr lang="en-GB" b="1" dirty="0">
                <a:latin typeface="Courier"/>
              </a:rPr>
              <a:t> x*x; }</a:t>
            </a:r>
          </a:p>
          <a:p>
            <a:pPr marL="400050" lvl="1" indent="0">
              <a:buNone/>
            </a:pPr>
            <a:r>
              <a:rPr lang="en-GB" b="1" dirty="0">
                <a:latin typeface="Courier"/>
              </a:rPr>
              <a:t>   };</a:t>
            </a:r>
          </a:p>
          <a:p>
            <a:pPr marL="400050" lvl="1" indent="0">
              <a:buNone/>
            </a:pPr>
            <a:r>
              <a:rPr lang="en-GB" b="1" dirty="0">
                <a:latin typeface="Courier"/>
              </a:rPr>
              <a:t>   </a:t>
            </a:r>
            <a:r>
              <a:rPr lang="en-GB" b="1" dirty="0" err="1">
                <a:latin typeface="Courier"/>
              </a:rPr>
              <a:t>std</a:t>
            </a:r>
            <a:r>
              <a:rPr lang="en-GB" b="1" dirty="0">
                <a:latin typeface="Courier"/>
              </a:rPr>
              <a:t>::function&lt;</a:t>
            </a:r>
            <a:r>
              <a:rPr lang="en-GB" b="1" dirty="0" err="1">
                <a:solidFill>
                  <a:schemeClr val="tx2">
                    <a:lumMod val="75000"/>
                  </a:schemeClr>
                </a:solidFill>
                <a:latin typeface="Courier"/>
              </a:rPr>
              <a:t>int</a:t>
            </a:r>
            <a:r>
              <a:rPr lang="en-GB" b="1" dirty="0">
                <a:latin typeface="Courier"/>
              </a:rPr>
              <a:t> (</a:t>
            </a:r>
            <a:r>
              <a:rPr lang="en-GB" b="1" dirty="0" err="1">
                <a:solidFill>
                  <a:schemeClr val="tx2">
                    <a:lumMod val="75000"/>
                  </a:schemeClr>
                </a:solidFill>
                <a:latin typeface="Courier"/>
              </a:rPr>
              <a:t>int</a:t>
            </a:r>
            <a:r>
              <a:rPr lang="en-GB" b="1" dirty="0">
                <a:latin typeface="Courier"/>
              </a:rPr>
              <a:t>)&gt; square(</a:t>
            </a:r>
            <a:r>
              <a:rPr lang="en-GB" b="1" dirty="0" err="1">
                <a:latin typeface="Courier"/>
              </a:rPr>
              <a:t>Functor</a:t>
            </a:r>
            <a:r>
              <a:rPr lang="en-GB" b="1" dirty="0">
                <a:latin typeface="Courier"/>
              </a:rPr>
              <a:t>());</a:t>
            </a:r>
          </a:p>
          <a:p>
            <a:endParaRPr lang="en-US" dirty="0"/>
          </a:p>
        </p:txBody>
      </p:sp>
    </p:spTree>
    <p:extLst>
      <p:ext uri="{BB962C8B-B14F-4D97-AF65-F5344CB8AC3E}">
        <p14:creationId xmlns:p14="http://schemas.microsoft.com/office/powerpoint/2010/main" val="428757757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 function template: example 1</a:t>
            </a:r>
            <a:endParaRPr lang="en-GB" dirty="0"/>
          </a:p>
        </p:txBody>
      </p:sp>
      <p:sp>
        <p:nvSpPr>
          <p:cNvPr id="4" name="Text Placeholder 3"/>
          <p:cNvSpPr>
            <a:spLocks noGrp="1"/>
          </p:cNvSpPr>
          <p:nvPr>
            <p:ph type="body" idx="1"/>
          </p:nvPr>
        </p:nvSpPr>
        <p:spPr>
          <a:xfrm>
            <a:off x="457200" y="1535113"/>
            <a:ext cx="8219256" cy="639762"/>
          </a:xfrm>
        </p:spPr>
        <p:txBody>
          <a:bodyPr>
            <a:normAutofit fontScale="77500" lnSpcReduction="20000"/>
          </a:bodyPr>
          <a:lstStyle/>
          <a:p>
            <a:r>
              <a:rPr lang="en-GB" dirty="0">
                <a:latin typeface="+mj-lt"/>
              </a:rPr>
              <a:t>The header &lt;functional&gt; just defines the template </a:t>
            </a:r>
            <a:r>
              <a:rPr lang="en-GB" dirty="0" err="1">
                <a:latin typeface="+mj-lt"/>
              </a:rPr>
              <a:t>std</a:t>
            </a:r>
            <a:r>
              <a:rPr lang="en-GB" dirty="0">
                <a:latin typeface="+mj-lt"/>
              </a:rPr>
              <a:t>::function. This can be used to warp standard functions or function objects, e.g.:</a:t>
            </a:r>
          </a:p>
        </p:txBody>
      </p:sp>
      <p:sp>
        <p:nvSpPr>
          <p:cNvPr id="8" name="Content Placeholder 7"/>
          <p:cNvSpPr>
            <a:spLocks noGrp="1"/>
          </p:cNvSpPr>
          <p:nvPr>
            <p:ph sz="half" idx="2"/>
          </p:nvPr>
        </p:nvSpPr>
        <p:spPr>
          <a:xfrm>
            <a:off x="457200" y="2174875"/>
            <a:ext cx="8003232" cy="3951288"/>
          </a:xfrm>
        </p:spPr>
        <p:txBody>
          <a:bodyPr>
            <a:normAutofit lnSpcReduction="10000"/>
          </a:bodyPr>
          <a:lstStyle/>
          <a:p>
            <a:pPr marL="0" indent="0">
              <a:buNone/>
            </a:pP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foo(</a:t>
            </a:r>
            <a:r>
              <a:rPr lang="en-GB" b="1" dirty="0" err="1">
                <a:solidFill>
                  <a:schemeClr val="tx2">
                    <a:lumMod val="75000"/>
                  </a:schemeClr>
                </a:solidFill>
                <a:latin typeface="Courier"/>
              </a:rPr>
              <a:t>int</a:t>
            </a:r>
            <a:r>
              <a:rPr lang="en-GB" b="1" dirty="0">
                <a:latin typeface="Courier"/>
              </a:rPr>
              <a:t> x)  { </a:t>
            </a:r>
            <a:r>
              <a:rPr lang="en-GB" b="1" dirty="0">
                <a:solidFill>
                  <a:schemeClr val="accent2"/>
                </a:solidFill>
                <a:latin typeface="Courier"/>
              </a:rPr>
              <a:t>return</a:t>
            </a:r>
            <a:r>
              <a:rPr lang="en-GB" b="1" dirty="0">
                <a:latin typeface="Courier"/>
              </a:rPr>
              <a:t> x; }  </a:t>
            </a:r>
            <a:r>
              <a:rPr lang="en-GB" b="1" dirty="0">
                <a:solidFill>
                  <a:schemeClr val="tx1">
                    <a:lumMod val="85000"/>
                  </a:schemeClr>
                </a:solidFill>
                <a:latin typeface="Courier"/>
              </a:rPr>
              <a:t>// standard function</a:t>
            </a:r>
          </a:p>
          <a:p>
            <a:pPr marL="0" indent="0">
              <a:buNone/>
            </a:pPr>
            <a:r>
              <a:rPr lang="en-GB" b="1" dirty="0" err="1">
                <a:latin typeface="Courier"/>
              </a:rPr>
              <a:t>std</a:t>
            </a:r>
            <a:r>
              <a:rPr lang="en-GB" b="1" dirty="0">
                <a:latin typeface="Courier"/>
              </a:rPr>
              <a:t>::function&lt;</a:t>
            </a:r>
            <a:r>
              <a:rPr lang="en-GB" b="1" dirty="0" err="1">
                <a:solidFill>
                  <a:schemeClr val="tx2">
                    <a:lumMod val="75000"/>
                  </a:schemeClr>
                </a:solidFill>
                <a:latin typeface="Courier"/>
              </a:rPr>
              <a:t>int</a:t>
            </a:r>
            <a:r>
              <a:rPr lang="en-GB" b="1" dirty="0">
                <a:latin typeface="Courier"/>
              </a:rPr>
              <a:t> (</a:t>
            </a:r>
            <a:r>
              <a:rPr lang="en-GB" b="1" dirty="0" err="1">
                <a:solidFill>
                  <a:schemeClr val="tx2">
                    <a:lumMod val="75000"/>
                  </a:schemeClr>
                </a:solidFill>
                <a:latin typeface="Courier"/>
              </a:rPr>
              <a:t>int</a:t>
            </a:r>
            <a:r>
              <a:rPr lang="en-GB" b="1" dirty="0">
                <a:latin typeface="Courier"/>
              </a:rPr>
              <a:t>)&gt; </a:t>
            </a:r>
            <a:r>
              <a:rPr lang="en-GB" b="1" dirty="0" err="1">
                <a:latin typeface="Courier"/>
              </a:rPr>
              <a:t>foo_wrapper</a:t>
            </a:r>
            <a:r>
              <a:rPr lang="en-GB" b="1" dirty="0">
                <a:latin typeface="Courier"/>
              </a:rPr>
              <a:t>(foo);</a:t>
            </a:r>
          </a:p>
          <a:p>
            <a:pPr marL="0" indent="0">
              <a:buNone/>
            </a:pPr>
            <a:r>
              <a:rPr lang="en-GB" b="1" dirty="0">
                <a:latin typeface="Courier"/>
              </a:rPr>
              <a:t> </a:t>
            </a:r>
          </a:p>
          <a:p>
            <a:pPr marL="0" indent="0">
              <a:buNone/>
            </a:pPr>
            <a:r>
              <a:rPr lang="en-GB" b="1" dirty="0" err="1">
                <a:solidFill>
                  <a:schemeClr val="tx2">
                    <a:lumMod val="75000"/>
                  </a:schemeClr>
                </a:solidFill>
                <a:latin typeface="Courier"/>
              </a:rPr>
              <a:t>struct</a:t>
            </a:r>
            <a:r>
              <a:rPr lang="en-GB" b="1" dirty="0">
                <a:solidFill>
                  <a:schemeClr val="tx2">
                    <a:lumMod val="75000"/>
                  </a:schemeClr>
                </a:solidFill>
                <a:latin typeface="Courier"/>
              </a:rPr>
              <a:t> </a:t>
            </a:r>
            <a:r>
              <a:rPr lang="en-GB" b="1" dirty="0">
                <a:latin typeface="Courier"/>
              </a:rPr>
              <a:t>Foo </a:t>
            </a:r>
            <a:r>
              <a:rPr lang="en-GB" b="1" dirty="0">
                <a:solidFill>
                  <a:schemeClr val="tx1">
                    <a:lumMod val="85000"/>
                  </a:schemeClr>
                </a:solidFill>
                <a:latin typeface="Courier"/>
              </a:rPr>
              <a:t>// function object</a:t>
            </a:r>
          </a:p>
          <a:p>
            <a:pPr marL="0" indent="0">
              <a:buNone/>
            </a:pPr>
            <a:r>
              <a:rPr lang="en-GB" b="1" dirty="0">
                <a:latin typeface="Courier"/>
              </a:rPr>
              <a:t>{</a:t>
            </a:r>
          </a:p>
          <a:p>
            <a:pPr marL="0" indent="0">
              <a:buNone/>
            </a:pPr>
            <a:r>
              <a:rPr lang="en-GB" b="1" dirty="0">
                <a:latin typeface="Courier"/>
              </a:rPr>
              <a:t>  </a:t>
            </a:r>
            <a:r>
              <a:rPr lang="en-GB" b="1" dirty="0">
                <a:solidFill>
                  <a:schemeClr val="tx2">
                    <a:lumMod val="75000"/>
                  </a:schemeClr>
                </a:solidFill>
                <a:latin typeface="Courier"/>
              </a:rPr>
              <a:t>void</a:t>
            </a:r>
            <a:r>
              <a:rPr lang="en-GB" b="1" dirty="0">
                <a:latin typeface="Courier"/>
              </a:rPr>
              <a:t> operator()(</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x)  </a:t>
            </a:r>
            <a:endParaRPr lang="en-GB" b="1" dirty="0" smtClean="0">
              <a:latin typeface="Courier"/>
            </a:endParaRPr>
          </a:p>
          <a:p>
            <a:pPr marL="0" indent="0">
              <a:buNone/>
            </a:pPr>
            <a:r>
              <a:rPr lang="en-GB" b="1" dirty="0">
                <a:latin typeface="Courier"/>
              </a:rPr>
              <a:t> </a:t>
            </a:r>
            <a:r>
              <a:rPr lang="en-GB" b="1" dirty="0" smtClean="0">
                <a:latin typeface="Courier"/>
              </a:rPr>
              <a:t>   {</a:t>
            </a:r>
            <a:r>
              <a:rPr lang="en-GB" b="1" dirty="0">
                <a:latin typeface="Courier"/>
              </a:rPr>
              <a:t> </a:t>
            </a:r>
            <a:r>
              <a:rPr lang="en-GB" b="1" dirty="0" smtClean="0">
                <a:solidFill>
                  <a:schemeClr val="accent2"/>
                </a:solidFill>
                <a:latin typeface="Courier"/>
              </a:rPr>
              <a:t>return</a:t>
            </a:r>
            <a:r>
              <a:rPr lang="en-GB" b="1" dirty="0" smtClean="0">
                <a:latin typeface="Courier"/>
              </a:rPr>
              <a:t> </a:t>
            </a:r>
            <a:r>
              <a:rPr lang="en-GB" b="1" dirty="0">
                <a:latin typeface="Courier"/>
              </a:rPr>
              <a:t>x;}</a:t>
            </a:r>
          </a:p>
          <a:p>
            <a:pPr marL="0" indent="0">
              <a:buNone/>
            </a:pPr>
            <a:r>
              <a:rPr lang="en-GB" b="1" dirty="0">
                <a:latin typeface="Courier"/>
              </a:rPr>
              <a:t>};</a:t>
            </a:r>
          </a:p>
          <a:p>
            <a:pPr marL="0" indent="0">
              <a:buNone/>
            </a:pPr>
            <a:r>
              <a:rPr lang="en-GB" b="1" dirty="0">
                <a:latin typeface="Courier"/>
              </a:rPr>
              <a:t> </a:t>
            </a:r>
            <a:r>
              <a:rPr lang="en-GB" b="1" dirty="0" err="1" smtClean="0">
                <a:latin typeface="Courier"/>
              </a:rPr>
              <a:t>std</a:t>
            </a:r>
            <a:r>
              <a:rPr lang="en-GB" b="1" dirty="0" smtClean="0">
                <a:latin typeface="Courier"/>
              </a:rPr>
              <a:t>::</a:t>
            </a:r>
            <a:r>
              <a:rPr lang="en-GB" b="1" dirty="0">
                <a:latin typeface="Courier"/>
              </a:rPr>
              <a:t>function&lt;</a:t>
            </a:r>
            <a:r>
              <a:rPr lang="en-GB" b="1" dirty="0" err="1">
                <a:solidFill>
                  <a:schemeClr val="tx2">
                    <a:lumMod val="75000"/>
                  </a:schemeClr>
                </a:solidFill>
                <a:latin typeface="Courier"/>
              </a:rPr>
              <a:t>int</a:t>
            </a:r>
            <a:r>
              <a:rPr lang="en-GB" b="1" dirty="0">
                <a:latin typeface="Courier"/>
              </a:rPr>
              <a:t> (</a:t>
            </a:r>
            <a:r>
              <a:rPr lang="en-GB" b="1" dirty="0" err="1">
                <a:solidFill>
                  <a:schemeClr val="tx2">
                    <a:lumMod val="75000"/>
                  </a:schemeClr>
                </a:solidFill>
                <a:latin typeface="Courier"/>
              </a:rPr>
              <a:t>int</a:t>
            </a:r>
            <a:r>
              <a:rPr lang="en-GB" b="1" dirty="0">
                <a:latin typeface="Courier"/>
              </a:rPr>
              <a:t>)&gt; </a:t>
            </a:r>
            <a:r>
              <a:rPr lang="en-GB" b="1" dirty="0" err="1">
                <a:latin typeface="Courier"/>
              </a:rPr>
              <a:t>foo_functor</a:t>
            </a:r>
            <a:r>
              <a:rPr lang="en-GB" b="1" dirty="0">
                <a:latin typeface="Courier"/>
              </a:rPr>
              <a:t>(Foo());</a:t>
            </a:r>
          </a:p>
          <a:p>
            <a:pPr marL="0" indent="0">
              <a:buNone/>
            </a:pPr>
            <a:endParaRPr lang="en-GB" b="1" dirty="0">
              <a:latin typeface="Courier"/>
            </a:endParaRPr>
          </a:p>
        </p:txBody>
      </p:sp>
      <p:sp>
        <p:nvSpPr>
          <p:cNvPr id="10" name="Content Placeholder 9"/>
          <p:cNvSpPr>
            <a:spLocks noGrp="1"/>
          </p:cNvSpPr>
          <p:nvPr>
            <p:ph sz="quarter" idx="4"/>
          </p:nvPr>
        </p:nvSpPr>
        <p:spPr>
          <a:xfrm>
            <a:off x="6012160" y="3429000"/>
            <a:ext cx="2952328" cy="2232248"/>
          </a:xfrm>
        </p:spPr>
        <p:txBody>
          <a:bodyPr>
            <a:normAutofit fontScale="85000" lnSpcReduction="10000"/>
          </a:bodyPr>
          <a:lstStyle/>
          <a:p>
            <a:pPr marL="0" indent="0">
              <a:buNone/>
            </a:pPr>
            <a:r>
              <a:rPr lang="en-GB" dirty="0" err="1" smtClean="0">
                <a:solidFill>
                  <a:schemeClr val="accent3"/>
                </a:solidFill>
                <a:latin typeface="+mj-lt"/>
              </a:rPr>
              <a:t>foo_functor</a:t>
            </a:r>
            <a:r>
              <a:rPr lang="en-GB" dirty="0" smtClean="0">
                <a:solidFill>
                  <a:schemeClr val="accent3"/>
                </a:solidFill>
                <a:latin typeface="+mj-lt"/>
              </a:rPr>
              <a:t> and </a:t>
            </a:r>
            <a:r>
              <a:rPr lang="en-GB" dirty="0" err="1" smtClean="0">
                <a:solidFill>
                  <a:schemeClr val="accent3"/>
                </a:solidFill>
                <a:latin typeface="+mj-lt"/>
              </a:rPr>
              <a:t>foo_wrapper</a:t>
            </a:r>
            <a:r>
              <a:rPr lang="en-GB" dirty="0" smtClean="0">
                <a:solidFill>
                  <a:schemeClr val="accent3"/>
                </a:solidFill>
                <a:latin typeface="+mj-lt"/>
              </a:rPr>
              <a:t> are basically the same but one is using a standard C like function, while the other is using a function object</a:t>
            </a:r>
            <a:endParaRPr lang="en-GB" dirty="0">
              <a:solidFill>
                <a:schemeClr val="accent3"/>
              </a:solidFill>
              <a:latin typeface="+mj-lt"/>
            </a:endParaRPr>
          </a:p>
        </p:txBody>
      </p:sp>
    </p:spTree>
    <p:extLst>
      <p:ext uri="{BB962C8B-B14F-4D97-AF65-F5344CB8AC3E}">
        <p14:creationId xmlns:p14="http://schemas.microsoft.com/office/powerpoint/2010/main" val="217290399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C++ function template: example </a:t>
            </a:r>
            <a:r>
              <a:rPr lang="en-GB" dirty="0" smtClean="0"/>
              <a:t>2</a:t>
            </a:r>
            <a:endParaRPr lang="en-GB" dirty="0"/>
          </a:p>
        </p:txBody>
      </p:sp>
      <p:sp>
        <p:nvSpPr>
          <p:cNvPr id="9" name="Text Placeholder 8"/>
          <p:cNvSpPr>
            <a:spLocks noGrp="1"/>
          </p:cNvSpPr>
          <p:nvPr>
            <p:ph type="body" idx="1"/>
          </p:nvPr>
        </p:nvSpPr>
        <p:spPr>
          <a:xfrm>
            <a:off x="457200" y="1268760"/>
            <a:ext cx="8291264" cy="906115"/>
          </a:xfrm>
        </p:spPr>
        <p:txBody>
          <a:bodyPr>
            <a:normAutofit fontScale="85000" lnSpcReduction="20000"/>
          </a:bodyPr>
          <a:lstStyle/>
          <a:p>
            <a:r>
              <a:rPr lang="en-GB" dirty="0">
                <a:latin typeface="+mj-lt"/>
              </a:rPr>
              <a:t>What is the point of function objects?  Well they can of course contain local state, which functions cannot, they can also contain member functions and so on. A silly example might be:</a:t>
            </a:r>
          </a:p>
        </p:txBody>
      </p:sp>
      <p:sp>
        <p:nvSpPr>
          <p:cNvPr id="10" name="Content Placeholder 9"/>
          <p:cNvSpPr>
            <a:spLocks noGrp="1"/>
          </p:cNvSpPr>
          <p:nvPr>
            <p:ph sz="half" idx="2"/>
          </p:nvPr>
        </p:nvSpPr>
        <p:spPr>
          <a:xfrm>
            <a:off x="457200" y="2174875"/>
            <a:ext cx="8291264" cy="3951288"/>
          </a:xfrm>
        </p:spPr>
        <p:txBody>
          <a:bodyPr>
            <a:normAutofit fontScale="92500" lnSpcReduction="10000"/>
          </a:bodyPr>
          <a:lstStyle/>
          <a:p>
            <a:pPr marL="0" indent="0">
              <a:buNone/>
            </a:pPr>
            <a:r>
              <a:rPr lang="en-GB" b="1" dirty="0" err="1">
                <a:solidFill>
                  <a:schemeClr val="tx2">
                    <a:lumMod val="75000"/>
                  </a:schemeClr>
                </a:solidFill>
                <a:latin typeface="Courier"/>
              </a:rPr>
              <a:t>struct</a:t>
            </a:r>
            <a:r>
              <a:rPr lang="en-GB" b="1" dirty="0">
                <a:solidFill>
                  <a:schemeClr val="tx2">
                    <a:lumMod val="75000"/>
                  </a:schemeClr>
                </a:solidFill>
                <a:latin typeface="Courier"/>
              </a:rPr>
              <a:t> </a:t>
            </a:r>
            <a:r>
              <a:rPr lang="en-GB" b="1" dirty="0">
                <a:latin typeface="Courier"/>
              </a:rPr>
              <a:t>Foo </a:t>
            </a:r>
            <a:r>
              <a:rPr lang="en-GB" b="1" dirty="0">
                <a:solidFill>
                  <a:schemeClr val="tx1">
                    <a:lumMod val="85000"/>
                  </a:schemeClr>
                </a:solidFill>
                <a:latin typeface="Courier"/>
              </a:rPr>
              <a:t>// function object</a:t>
            </a:r>
          </a:p>
          <a:p>
            <a:pPr marL="0" indent="0">
              <a:buNone/>
            </a:pPr>
            <a:r>
              <a:rPr lang="en-GB" b="1" dirty="0">
                <a:latin typeface="Courier"/>
              </a:rPr>
              <a:t>{        </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y_;</a:t>
            </a:r>
          </a:p>
          <a:p>
            <a:pPr marL="0" indent="0">
              <a:buNone/>
            </a:pPr>
            <a:r>
              <a:rPr lang="en-GB" b="1" dirty="0">
                <a:latin typeface="Courier"/>
              </a:rPr>
              <a:t>         Foo() : y_(100) {}</a:t>
            </a:r>
          </a:p>
          <a:p>
            <a:pPr marL="0" indent="0">
              <a:buNone/>
            </a:pPr>
            <a:r>
              <a:rPr lang="en-GB" b="1" dirty="0">
                <a:latin typeface="Courier"/>
              </a:rPr>
              <a:t> </a:t>
            </a:r>
          </a:p>
          <a:p>
            <a:pPr marL="0" indent="0">
              <a:buNone/>
            </a:pPr>
            <a:r>
              <a:rPr lang="en-GB" b="1" dirty="0">
                <a:latin typeface="Courier"/>
              </a:rPr>
              <a:t>        </a:t>
            </a:r>
            <a:r>
              <a:rPr lang="en-GB" b="1" dirty="0">
                <a:solidFill>
                  <a:schemeClr val="tx2">
                    <a:lumMod val="75000"/>
                  </a:schemeClr>
                </a:solidFill>
                <a:latin typeface="Courier"/>
              </a:rPr>
              <a:t>void </a:t>
            </a:r>
            <a:r>
              <a:rPr lang="en-GB" b="1" dirty="0">
                <a:latin typeface="Courier"/>
              </a:rPr>
              <a:t>operator()(</a:t>
            </a:r>
            <a:r>
              <a:rPr lang="en-GB" b="1" dirty="0" err="1">
                <a:solidFill>
                  <a:schemeClr val="tx2">
                    <a:lumMod val="75000"/>
                  </a:schemeClr>
                </a:solidFill>
                <a:latin typeface="Courier"/>
              </a:rPr>
              <a:t>int</a:t>
            </a:r>
            <a:r>
              <a:rPr lang="en-GB" b="1" dirty="0">
                <a:solidFill>
                  <a:schemeClr val="tx2">
                    <a:lumMod val="75000"/>
                  </a:schemeClr>
                </a:solidFill>
                <a:latin typeface="Courier"/>
              </a:rPr>
              <a:t> </a:t>
            </a:r>
            <a:r>
              <a:rPr lang="en-GB" b="1" dirty="0">
                <a:latin typeface="Courier"/>
              </a:rPr>
              <a:t>x)     </a:t>
            </a:r>
            <a:endParaRPr lang="en-GB" b="1" dirty="0" smtClean="0">
              <a:latin typeface="Courier"/>
            </a:endParaRPr>
          </a:p>
          <a:p>
            <a:pPr marL="0" indent="0">
              <a:buNone/>
            </a:pPr>
            <a:r>
              <a:rPr lang="en-GB" b="1" dirty="0">
                <a:latin typeface="Courier"/>
              </a:rPr>
              <a:t> </a:t>
            </a:r>
            <a:r>
              <a:rPr lang="en-GB" b="1" dirty="0" smtClean="0">
                <a:latin typeface="Courier"/>
              </a:rPr>
              <a:t>         {</a:t>
            </a:r>
            <a:r>
              <a:rPr lang="en-GB" b="1" dirty="0">
                <a:latin typeface="Courier"/>
              </a:rPr>
              <a:t> </a:t>
            </a:r>
            <a:r>
              <a:rPr lang="en-GB" b="1" dirty="0" smtClean="0">
                <a:solidFill>
                  <a:schemeClr val="accent2"/>
                </a:solidFill>
                <a:latin typeface="Courier"/>
              </a:rPr>
              <a:t>return</a:t>
            </a:r>
            <a:r>
              <a:rPr lang="en-GB" b="1" dirty="0" smtClean="0">
                <a:latin typeface="Courier"/>
              </a:rPr>
              <a:t> </a:t>
            </a:r>
            <a:r>
              <a:rPr lang="en-GB" b="1" dirty="0">
                <a:latin typeface="Courier"/>
              </a:rPr>
              <a:t>x+100</a:t>
            </a:r>
            <a:r>
              <a:rPr lang="en-GB" b="1" dirty="0" smtClean="0">
                <a:latin typeface="Courier"/>
              </a:rPr>
              <a:t>; }</a:t>
            </a:r>
            <a:endParaRPr lang="en-GB" b="1" dirty="0">
              <a:latin typeface="Courier"/>
            </a:endParaRPr>
          </a:p>
          <a:p>
            <a:pPr marL="0" indent="0">
              <a:buNone/>
            </a:pPr>
            <a:r>
              <a:rPr lang="en-GB" b="1" dirty="0">
                <a:latin typeface="Courier"/>
              </a:rPr>
              <a:t>};</a:t>
            </a:r>
          </a:p>
          <a:p>
            <a:pPr marL="0" indent="0">
              <a:buNone/>
            </a:pPr>
            <a:r>
              <a:rPr lang="en-GB" b="1" dirty="0">
                <a:latin typeface="Courier"/>
              </a:rPr>
              <a:t> </a:t>
            </a:r>
          </a:p>
          <a:p>
            <a:pPr marL="0" indent="0">
              <a:buNone/>
            </a:pPr>
            <a:r>
              <a:rPr lang="en-GB" b="1" dirty="0" err="1">
                <a:latin typeface="Courier"/>
              </a:rPr>
              <a:t>std</a:t>
            </a:r>
            <a:r>
              <a:rPr lang="en-GB" b="1" dirty="0" smtClean="0">
                <a:latin typeface="Courier"/>
              </a:rPr>
              <a:t>::function&lt;</a:t>
            </a:r>
            <a:r>
              <a:rPr lang="en-GB" b="1" dirty="0" err="1" smtClean="0">
                <a:solidFill>
                  <a:schemeClr val="tx2">
                    <a:lumMod val="75000"/>
                  </a:schemeClr>
                </a:solidFill>
                <a:latin typeface="Courier"/>
              </a:rPr>
              <a:t>int</a:t>
            </a:r>
            <a:r>
              <a:rPr lang="en-GB" b="1" dirty="0" smtClean="0">
                <a:latin typeface="Courier"/>
              </a:rPr>
              <a:t> </a:t>
            </a:r>
            <a:r>
              <a:rPr lang="en-GB" b="1" dirty="0">
                <a:latin typeface="Courier"/>
              </a:rPr>
              <a:t>(</a:t>
            </a:r>
            <a:r>
              <a:rPr lang="en-GB" b="1" dirty="0" err="1">
                <a:solidFill>
                  <a:schemeClr val="tx2">
                    <a:lumMod val="75000"/>
                  </a:schemeClr>
                </a:solidFill>
                <a:latin typeface="Courier"/>
              </a:rPr>
              <a:t>int</a:t>
            </a:r>
            <a:r>
              <a:rPr lang="en-GB" b="1" dirty="0">
                <a:latin typeface="Courier"/>
              </a:rPr>
              <a:t>)&gt; add100(Foo</a:t>
            </a:r>
            <a:r>
              <a:rPr lang="en-GB" b="1" dirty="0" smtClean="0">
                <a:latin typeface="Courier"/>
              </a:rPr>
              <a:t>());</a:t>
            </a:r>
          </a:p>
          <a:p>
            <a:pPr marL="0" indent="0">
              <a:buNone/>
            </a:pPr>
            <a:r>
              <a:rPr lang="en-GB" b="1" dirty="0" smtClean="0">
                <a:solidFill>
                  <a:schemeClr val="tx1">
                    <a:lumMod val="85000"/>
                  </a:schemeClr>
                </a:solidFill>
                <a:latin typeface="Courier"/>
              </a:rPr>
              <a:t>// </a:t>
            </a:r>
            <a:r>
              <a:rPr lang="en-GB" b="1" dirty="0">
                <a:solidFill>
                  <a:schemeClr val="tx1">
                    <a:lumMod val="85000"/>
                  </a:schemeClr>
                </a:solidFill>
                <a:latin typeface="Courier"/>
              </a:rPr>
              <a:t>function that adds 100 to its argument</a:t>
            </a:r>
          </a:p>
          <a:p>
            <a:pPr marL="0" indent="0">
              <a:buNone/>
            </a:pPr>
            <a:endParaRPr lang="en-GB" b="1" dirty="0">
              <a:latin typeface="Courier"/>
            </a:endParaRPr>
          </a:p>
        </p:txBody>
      </p:sp>
    </p:spTree>
    <p:extLst>
      <p:ext uri="{BB962C8B-B14F-4D97-AF65-F5344CB8AC3E}">
        <p14:creationId xmlns:p14="http://schemas.microsoft.com/office/powerpoint/2010/main" val="277857279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GB" dirty="0" smtClean="0"/>
              <a:t>Memory Coalescence: </a:t>
            </a:r>
            <a:br>
              <a:rPr lang="en-GB" dirty="0" smtClean="0"/>
            </a:br>
            <a:r>
              <a:rPr lang="en-GB" sz="3600" dirty="0" smtClean="0"/>
              <a:t>Matrix multiplication Case study</a:t>
            </a:r>
            <a:endParaRPr lang="en-GB" sz="3600" dirty="0"/>
          </a:p>
        </p:txBody>
      </p:sp>
      <p:sp>
        <p:nvSpPr>
          <p:cNvPr id="7" name="Text Placeholder 6"/>
          <p:cNvSpPr>
            <a:spLocks noGrp="1"/>
          </p:cNvSpPr>
          <p:nvPr>
            <p:ph type="body" idx="1"/>
          </p:nvPr>
        </p:nvSpPr>
        <p:spPr/>
        <p:txBody>
          <a:bodyPr/>
          <a:lstStyle/>
          <a:p>
            <a:r>
              <a:rPr lang="en-GB" dirty="0" smtClean="0">
                <a:solidFill>
                  <a:schemeClr val="tx1"/>
                </a:solidFill>
              </a:rPr>
              <a:t>Appendix D</a:t>
            </a:r>
            <a:endParaRPr lang="en-GB" dirty="0">
              <a:solidFill>
                <a:schemeClr val="tx1"/>
              </a:solidFill>
            </a:endParaRPr>
          </a:p>
        </p:txBody>
      </p:sp>
    </p:spTree>
    <p:extLst>
      <p:ext uri="{BB962C8B-B14F-4D97-AF65-F5344CB8AC3E}">
        <p14:creationId xmlns:p14="http://schemas.microsoft.com/office/powerpoint/2010/main" val="381914217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issues with matrix multiplication</a:t>
            </a:r>
            <a:endParaRPr lang="en-US" dirty="0"/>
          </a:p>
        </p:txBody>
      </p:sp>
      <p:sp>
        <p:nvSpPr>
          <p:cNvPr id="3" name="Content Placeholder 2"/>
          <p:cNvSpPr>
            <a:spLocks noGrp="1"/>
          </p:cNvSpPr>
          <p:nvPr>
            <p:ph idx="1"/>
          </p:nvPr>
        </p:nvSpPr>
        <p:spPr/>
        <p:txBody>
          <a:bodyPr/>
          <a:lstStyle/>
          <a:p>
            <a:r>
              <a:rPr lang="en-US" dirty="0" smtClean="0"/>
              <a:t>Consider the following version of the blocked matrix multiplication kernel from exercise 9.</a:t>
            </a:r>
            <a:endParaRPr lang="en-US" dirty="0"/>
          </a:p>
        </p:txBody>
      </p:sp>
    </p:spTree>
    <p:extLst>
      <p:ext uri="{BB962C8B-B14F-4D97-AF65-F5344CB8AC3E}">
        <p14:creationId xmlns:p14="http://schemas.microsoft.com/office/powerpoint/2010/main" val="12764779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smtClean="0"/>
              <a:t>Blocked matrix multiply: kernel</a:t>
            </a:r>
            <a:endParaRPr lang="en-US" sz="3200" dirty="0"/>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t>#define </a:t>
            </a:r>
            <a:r>
              <a:rPr lang="en-US" sz="1600" dirty="0" err="1"/>
              <a:t>blksz</a:t>
            </a:r>
            <a:r>
              <a:rPr lang="en-US" sz="1600" dirty="0"/>
              <a:t> 16</a:t>
            </a:r>
          </a:p>
          <a:p>
            <a:r>
              <a:rPr lang="en-US" sz="1600" dirty="0" smtClean="0"/>
              <a:t>__</a:t>
            </a:r>
            <a:r>
              <a:rPr lang="en-US" sz="1600" dirty="0"/>
              <a:t>kernel void </a:t>
            </a:r>
            <a:r>
              <a:rPr lang="en-US" sz="1600" dirty="0" err="1"/>
              <a:t>mmul</a:t>
            </a:r>
            <a:r>
              <a:rPr lang="en-US" sz="1600" dirty="0"/>
              <a:t>(</a:t>
            </a:r>
          </a:p>
          <a:p>
            <a:r>
              <a:rPr lang="en-US" sz="1600" dirty="0"/>
              <a:t>                </a:t>
            </a:r>
            <a:r>
              <a:rPr lang="en-US" sz="1600" dirty="0" err="1"/>
              <a:t>const</a:t>
            </a:r>
            <a:r>
              <a:rPr lang="en-US" sz="1600" dirty="0"/>
              <a:t> unsigned </a:t>
            </a:r>
            <a:r>
              <a:rPr lang="en-US" sz="1600" dirty="0" err="1"/>
              <a:t>int</a:t>
            </a:r>
            <a:r>
              <a:rPr lang="en-US" sz="1600" dirty="0"/>
              <a:t> N,</a:t>
            </a:r>
          </a:p>
          <a:p>
            <a:r>
              <a:rPr lang="en-US" sz="1600" dirty="0"/>
              <a:t>                __global float* A,</a:t>
            </a:r>
          </a:p>
          <a:p>
            <a:r>
              <a:rPr lang="en-US" sz="1600" dirty="0"/>
              <a:t>                __global float* B,</a:t>
            </a:r>
          </a:p>
          <a:p>
            <a:r>
              <a:rPr lang="en-US" sz="1600" dirty="0"/>
              <a:t>                __global float* C,</a:t>
            </a:r>
          </a:p>
          <a:p>
            <a:r>
              <a:rPr lang="en-US" sz="1600" dirty="0"/>
              <a:t>                __local  float* </a:t>
            </a:r>
            <a:r>
              <a:rPr lang="en-US" sz="1600" dirty="0" err="1"/>
              <a:t>Awrk</a:t>
            </a:r>
            <a:r>
              <a:rPr lang="en-US" sz="1600" dirty="0"/>
              <a:t>,</a:t>
            </a:r>
          </a:p>
          <a:p>
            <a:r>
              <a:rPr lang="en-US" sz="1600" dirty="0"/>
              <a:t>                __local  float* </a:t>
            </a:r>
            <a:r>
              <a:rPr lang="en-US" sz="1600" dirty="0" err="1"/>
              <a:t>Bwrk</a:t>
            </a:r>
            <a:r>
              <a:rPr lang="en-US" sz="1600" dirty="0"/>
              <a:t>)</a:t>
            </a:r>
          </a:p>
          <a:p>
            <a:r>
              <a:rPr lang="en-US" sz="1600" dirty="0"/>
              <a:t>{</a:t>
            </a:r>
          </a:p>
          <a:p>
            <a:r>
              <a:rPr lang="en-US" sz="1600" dirty="0" smtClean="0"/>
              <a:t>   </a:t>
            </a:r>
            <a:r>
              <a:rPr lang="en-US" sz="1600" dirty="0" err="1"/>
              <a:t>int</a:t>
            </a:r>
            <a:r>
              <a:rPr lang="en-US" sz="1600" dirty="0"/>
              <a:t> </a:t>
            </a:r>
            <a:r>
              <a:rPr lang="en-US" sz="1600" dirty="0" err="1"/>
              <a:t>kloc</a:t>
            </a:r>
            <a:r>
              <a:rPr lang="en-US" sz="1600" dirty="0"/>
              <a:t>, </a:t>
            </a:r>
            <a:r>
              <a:rPr lang="en-US" sz="1600" dirty="0" err="1"/>
              <a:t>Kblk</a:t>
            </a:r>
            <a:r>
              <a:rPr lang="en-US" sz="1600" dirty="0"/>
              <a:t>;</a:t>
            </a:r>
          </a:p>
          <a:p>
            <a:r>
              <a:rPr lang="en-US" sz="1600" dirty="0" smtClean="0"/>
              <a:t>   </a:t>
            </a:r>
            <a:r>
              <a:rPr lang="en-US" sz="1600" dirty="0"/>
              <a:t>float </a:t>
            </a:r>
            <a:r>
              <a:rPr lang="en-US" sz="1600" dirty="0" err="1"/>
              <a:t>Ctmp</a:t>
            </a:r>
            <a:r>
              <a:rPr lang="en-US" sz="1600" dirty="0"/>
              <a:t>=0.0f;</a:t>
            </a:r>
          </a:p>
          <a:p>
            <a:endParaRPr lang="en-US" sz="1600" dirty="0" smtClean="0"/>
          </a:p>
          <a:p>
            <a:r>
              <a:rPr lang="en-US" sz="1600" dirty="0" smtClean="0"/>
              <a:t>   //  compute element C(</a:t>
            </a:r>
            <a:r>
              <a:rPr lang="en-US" sz="1600" dirty="0" err="1" smtClean="0"/>
              <a:t>i,j</a:t>
            </a:r>
            <a:r>
              <a:rPr lang="en-US" sz="1600" dirty="0" smtClean="0"/>
              <a:t>)</a:t>
            </a:r>
          </a:p>
          <a:p>
            <a:r>
              <a:rPr lang="en-US" sz="1600" dirty="0" smtClean="0"/>
              <a:t>   </a:t>
            </a:r>
            <a:r>
              <a:rPr lang="en-US" sz="1600" dirty="0" err="1" smtClean="0"/>
              <a:t>int</a:t>
            </a:r>
            <a:r>
              <a:rPr lang="en-US" sz="1600" dirty="0" smtClean="0"/>
              <a:t> i = </a:t>
            </a:r>
            <a:r>
              <a:rPr lang="en-US" sz="1600" dirty="0" err="1" smtClean="0"/>
              <a:t>get_global_id</a:t>
            </a:r>
            <a:r>
              <a:rPr lang="en-US" sz="1600" dirty="0" smtClean="0"/>
              <a:t>(0);</a:t>
            </a:r>
          </a:p>
          <a:p>
            <a:r>
              <a:rPr lang="en-US" sz="1600" dirty="0" smtClean="0"/>
              <a:t>   </a:t>
            </a:r>
            <a:r>
              <a:rPr lang="en-US" sz="1600" dirty="0" err="1"/>
              <a:t>int</a:t>
            </a:r>
            <a:r>
              <a:rPr lang="en-US" sz="1600" dirty="0"/>
              <a:t> j = </a:t>
            </a:r>
            <a:r>
              <a:rPr lang="en-US" sz="1600" dirty="0" err="1"/>
              <a:t>get_global_id</a:t>
            </a:r>
            <a:r>
              <a:rPr lang="en-US" sz="1600" dirty="0"/>
              <a:t>(1);</a:t>
            </a:r>
          </a:p>
          <a:p>
            <a:endParaRPr lang="en-US" sz="1600" dirty="0"/>
          </a:p>
          <a:p>
            <a:r>
              <a:rPr lang="en-US" sz="1600" dirty="0" smtClean="0"/>
              <a:t>   </a:t>
            </a:r>
            <a:r>
              <a:rPr lang="en-US" sz="1600" dirty="0"/>
              <a:t>// Element C(</a:t>
            </a:r>
            <a:r>
              <a:rPr lang="en-US" sz="1600" dirty="0" err="1"/>
              <a:t>i,j</a:t>
            </a:r>
            <a:r>
              <a:rPr lang="en-US" sz="1600" dirty="0"/>
              <a:t>) is in block C(</a:t>
            </a:r>
            <a:r>
              <a:rPr lang="en-US" sz="1600" dirty="0" err="1"/>
              <a:t>Iblk,Jblk</a:t>
            </a:r>
            <a:r>
              <a:rPr lang="en-US" sz="1600" dirty="0"/>
              <a:t>)</a:t>
            </a:r>
          </a:p>
          <a:p>
            <a:r>
              <a:rPr lang="en-US" sz="1600" dirty="0" smtClean="0"/>
              <a:t>   </a:t>
            </a:r>
            <a:r>
              <a:rPr lang="en-US" sz="1600" dirty="0" err="1"/>
              <a:t>int</a:t>
            </a:r>
            <a:r>
              <a:rPr lang="en-US" sz="1600" dirty="0"/>
              <a:t> </a:t>
            </a:r>
            <a:r>
              <a:rPr lang="en-US" sz="1600" dirty="0" err="1"/>
              <a:t>Iblk</a:t>
            </a:r>
            <a:r>
              <a:rPr lang="en-US" sz="1600" dirty="0"/>
              <a:t> = </a:t>
            </a:r>
            <a:r>
              <a:rPr lang="en-US" sz="1600" dirty="0" err="1"/>
              <a:t>get_group_id</a:t>
            </a:r>
            <a:r>
              <a:rPr lang="en-US" sz="1600" dirty="0"/>
              <a:t>(0);</a:t>
            </a:r>
          </a:p>
          <a:p>
            <a:r>
              <a:rPr lang="en-US" sz="1600" dirty="0" smtClean="0"/>
              <a:t>   </a:t>
            </a:r>
            <a:r>
              <a:rPr lang="en-US" sz="1600" dirty="0" err="1"/>
              <a:t>int</a:t>
            </a:r>
            <a:r>
              <a:rPr lang="en-US" sz="1600" dirty="0"/>
              <a:t> </a:t>
            </a:r>
            <a:r>
              <a:rPr lang="en-US" sz="1600" dirty="0" err="1"/>
              <a:t>Jblk</a:t>
            </a:r>
            <a:r>
              <a:rPr lang="en-US" sz="1600" dirty="0"/>
              <a:t> = </a:t>
            </a:r>
            <a:r>
              <a:rPr lang="en-US" sz="1600" dirty="0" err="1"/>
              <a:t>get_group_id</a:t>
            </a:r>
            <a:r>
              <a:rPr lang="en-US" sz="1600" dirty="0"/>
              <a:t>(1);</a:t>
            </a:r>
          </a:p>
          <a:p>
            <a:endParaRPr lang="en-US" sz="1600" dirty="0"/>
          </a:p>
          <a:p>
            <a:r>
              <a:rPr lang="en-US" sz="1600" dirty="0" smtClean="0"/>
              <a:t>   </a:t>
            </a:r>
            <a:r>
              <a:rPr lang="en-US" sz="1600" dirty="0"/>
              <a:t>// C(</a:t>
            </a:r>
            <a:r>
              <a:rPr lang="en-US" sz="1600" dirty="0" err="1"/>
              <a:t>i,j</a:t>
            </a:r>
            <a:r>
              <a:rPr lang="en-US" sz="1600" dirty="0"/>
              <a:t>) is element C(</a:t>
            </a:r>
            <a:r>
              <a:rPr lang="en-US" sz="1600" dirty="0" err="1"/>
              <a:t>iloc</a:t>
            </a:r>
            <a:r>
              <a:rPr lang="en-US" sz="1600" dirty="0"/>
              <a:t>, </a:t>
            </a:r>
            <a:r>
              <a:rPr lang="en-US" sz="1600" dirty="0" err="1"/>
              <a:t>jloc</a:t>
            </a:r>
            <a:r>
              <a:rPr lang="en-US" sz="1600" dirty="0"/>
              <a:t>) </a:t>
            </a:r>
            <a:endParaRPr lang="en-US" sz="1600" dirty="0" smtClean="0"/>
          </a:p>
          <a:p>
            <a:r>
              <a:rPr lang="en-US" sz="1600" dirty="0" smtClean="0"/>
              <a:t>   //  of </a:t>
            </a:r>
            <a:r>
              <a:rPr lang="en-US" sz="1600" dirty="0"/>
              <a:t>block C(</a:t>
            </a:r>
            <a:r>
              <a:rPr lang="en-US" sz="1600" dirty="0" err="1"/>
              <a:t>Iblk</a:t>
            </a:r>
            <a:r>
              <a:rPr lang="en-US" sz="1600" dirty="0"/>
              <a:t>, </a:t>
            </a:r>
            <a:r>
              <a:rPr lang="en-US" sz="1600" dirty="0" err="1"/>
              <a:t>Jblk</a:t>
            </a:r>
            <a:r>
              <a:rPr lang="en-US" sz="1600" dirty="0"/>
              <a:t>)</a:t>
            </a:r>
          </a:p>
          <a:p>
            <a:r>
              <a:rPr lang="en-US" sz="1600" dirty="0" smtClean="0"/>
              <a:t>   </a:t>
            </a:r>
            <a:r>
              <a:rPr lang="en-US" sz="1600" dirty="0" err="1"/>
              <a:t>int</a:t>
            </a:r>
            <a:r>
              <a:rPr lang="en-US" sz="1600" dirty="0"/>
              <a:t> </a:t>
            </a:r>
            <a:r>
              <a:rPr lang="en-US" sz="1600" dirty="0" err="1"/>
              <a:t>iloc</a:t>
            </a:r>
            <a:r>
              <a:rPr lang="en-US" sz="1600" dirty="0"/>
              <a:t> = </a:t>
            </a:r>
            <a:r>
              <a:rPr lang="en-US" sz="1600" dirty="0" err="1"/>
              <a:t>get_local_id</a:t>
            </a:r>
            <a:r>
              <a:rPr lang="en-US" sz="1600" dirty="0"/>
              <a:t>(0);</a:t>
            </a:r>
          </a:p>
          <a:p>
            <a:r>
              <a:rPr lang="en-US" sz="1600" dirty="0" smtClean="0"/>
              <a:t>   </a:t>
            </a:r>
            <a:r>
              <a:rPr lang="en-US" sz="1600" dirty="0" err="1"/>
              <a:t>int</a:t>
            </a:r>
            <a:r>
              <a:rPr lang="en-US" sz="1600" dirty="0"/>
              <a:t> </a:t>
            </a:r>
            <a:r>
              <a:rPr lang="en-US" sz="1600" dirty="0" err="1"/>
              <a:t>jloc</a:t>
            </a:r>
            <a:r>
              <a:rPr lang="en-US" sz="1600" dirty="0"/>
              <a:t> = </a:t>
            </a:r>
            <a:r>
              <a:rPr lang="en-US" sz="1600" dirty="0" err="1"/>
              <a:t>get_local_id</a:t>
            </a:r>
            <a:r>
              <a:rPr lang="en-US" sz="1600" dirty="0"/>
              <a:t>(1);</a:t>
            </a:r>
          </a:p>
          <a:p>
            <a:r>
              <a:rPr lang="en-US" sz="1600" dirty="0" smtClean="0"/>
              <a:t>   </a:t>
            </a:r>
            <a:r>
              <a:rPr lang="en-US" sz="1600" dirty="0" err="1" smtClean="0"/>
              <a:t>int</a:t>
            </a:r>
            <a:r>
              <a:rPr lang="en-US" sz="1600" dirty="0" smtClean="0"/>
              <a:t> </a:t>
            </a:r>
            <a:r>
              <a:rPr lang="en-US" sz="1600" dirty="0" err="1"/>
              <a:t>Num_BLK</a:t>
            </a:r>
            <a:r>
              <a:rPr lang="en-US" sz="1600" dirty="0"/>
              <a:t> = N/</a:t>
            </a:r>
            <a:r>
              <a:rPr lang="en-US" sz="1600" dirty="0" err="1"/>
              <a:t>blksz</a:t>
            </a:r>
            <a:r>
              <a:rPr lang="en-US" sz="1600" dirty="0" smtClean="0"/>
              <a:t>;</a:t>
            </a:r>
            <a:endParaRPr lang="en-US" sz="1600" dirty="0"/>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smtClean="0"/>
              <a:t>  // upper-left-corner and </a:t>
            </a:r>
            <a:r>
              <a:rPr lang="en-US" sz="1600" dirty="0" err="1" smtClean="0"/>
              <a:t>inc</a:t>
            </a:r>
            <a:r>
              <a:rPr lang="en-US" sz="1600" dirty="0" smtClean="0"/>
              <a:t> for A and B</a:t>
            </a:r>
          </a:p>
          <a:p>
            <a:r>
              <a:rPr lang="en-US" sz="1600" dirty="0" smtClean="0"/>
              <a:t>  </a:t>
            </a:r>
            <a:r>
              <a:rPr lang="en-US" sz="1600" dirty="0" err="1" smtClean="0"/>
              <a:t>int</a:t>
            </a:r>
            <a:r>
              <a:rPr lang="en-US" sz="1600" dirty="0" smtClean="0"/>
              <a:t> </a:t>
            </a:r>
            <a:r>
              <a:rPr lang="en-US" sz="1600" dirty="0"/>
              <a:t>Abase = </a:t>
            </a:r>
            <a:r>
              <a:rPr lang="en-US" sz="1600" dirty="0" err="1"/>
              <a:t>Iblk</a:t>
            </a:r>
            <a:r>
              <a:rPr lang="en-US" sz="1600" dirty="0"/>
              <a:t>*N*</a:t>
            </a:r>
            <a:r>
              <a:rPr lang="en-US" sz="1600" dirty="0" err="1"/>
              <a:t>blksz</a:t>
            </a:r>
            <a:r>
              <a:rPr lang="en-US" sz="1600" dirty="0"/>
              <a:t>;    </a:t>
            </a:r>
            <a:r>
              <a:rPr lang="en-US" sz="1600" dirty="0" smtClean="0"/>
              <a:t>    </a:t>
            </a:r>
            <a:r>
              <a:rPr lang="en-US" sz="1600" dirty="0" err="1"/>
              <a:t>int</a:t>
            </a:r>
            <a:r>
              <a:rPr lang="en-US" sz="1600" dirty="0"/>
              <a:t> </a:t>
            </a:r>
            <a:r>
              <a:rPr lang="en-US" sz="1600" dirty="0" err="1"/>
              <a:t>Ainc</a:t>
            </a:r>
            <a:r>
              <a:rPr lang="en-US" sz="1600" dirty="0"/>
              <a:t>  = </a:t>
            </a:r>
            <a:r>
              <a:rPr lang="en-US" sz="1600" dirty="0" err="1"/>
              <a:t>blksz</a:t>
            </a:r>
            <a:r>
              <a:rPr lang="en-US" sz="1600" dirty="0"/>
              <a:t>;</a:t>
            </a:r>
          </a:p>
          <a:p>
            <a:r>
              <a:rPr lang="en-US" sz="1600" dirty="0" smtClean="0"/>
              <a:t>  </a:t>
            </a:r>
            <a:r>
              <a:rPr lang="en-US" sz="1600" dirty="0" err="1"/>
              <a:t>int</a:t>
            </a:r>
            <a:r>
              <a:rPr lang="en-US" sz="1600" dirty="0"/>
              <a:t> </a:t>
            </a:r>
            <a:r>
              <a:rPr lang="en-US" sz="1600" dirty="0" err="1"/>
              <a:t>Bbase</a:t>
            </a:r>
            <a:r>
              <a:rPr lang="en-US" sz="1600" dirty="0"/>
              <a:t> = </a:t>
            </a:r>
            <a:r>
              <a:rPr lang="en-US" sz="1600" dirty="0" err="1"/>
              <a:t>Jblk</a:t>
            </a:r>
            <a:r>
              <a:rPr lang="en-US" sz="1600" dirty="0"/>
              <a:t>*</a:t>
            </a:r>
            <a:r>
              <a:rPr lang="en-US" sz="1600" dirty="0" err="1"/>
              <a:t>blksz</a:t>
            </a:r>
            <a:r>
              <a:rPr lang="en-US" sz="1600" dirty="0" smtClean="0"/>
              <a:t>;    </a:t>
            </a:r>
            <a:r>
              <a:rPr lang="en-US" sz="1600" dirty="0" err="1"/>
              <a:t>int</a:t>
            </a:r>
            <a:r>
              <a:rPr lang="en-US" sz="1600" dirty="0"/>
              <a:t> </a:t>
            </a:r>
            <a:r>
              <a:rPr lang="en-US" sz="1600" dirty="0" err="1"/>
              <a:t>Binc</a:t>
            </a:r>
            <a:r>
              <a:rPr lang="en-US" sz="1600" dirty="0"/>
              <a:t>  = </a:t>
            </a:r>
            <a:r>
              <a:rPr lang="en-US" sz="1600" dirty="0" err="1"/>
              <a:t>blksz</a:t>
            </a:r>
            <a:r>
              <a:rPr lang="en-US" sz="1600" dirty="0"/>
              <a:t>*N;</a:t>
            </a:r>
          </a:p>
          <a:p>
            <a:endParaRPr lang="en-US" sz="1600" dirty="0"/>
          </a:p>
          <a:p>
            <a:r>
              <a:rPr lang="en-US" sz="1600" dirty="0" smtClean="0"/>
              <a:t> </a:t>
            </a:r>
            <a:r>
              <a:rPr lang="en-US" sz="1600" dirty="0"/>
              <a:t>// C(</a:t>
            </a:r>
            <a:r>
              <a:rPr lang="en-US" sz="1600" dirty="0" err="1"/>
              <a:t>Iblk,Jblk</a:t>
            </a:r>
            <a:r>
              <a:rPr lang="en-US" sz="1600" dirty="0"/>
              <a:t>) = (sum over </a:t>
            </a:r>
            <a:r>
              <a:rPr lang="en-US" sz="1600" dirty="0" err="1" smtClean="0"/>
              <a:t>Kblk</a:t>
            </a:r>
            <a:r>
              <a:rPr lang="en-US" sz="1600" dirty="0" smtClean="0"/>
              <a:t>) </a:t>
            </a:r>
            <a:r>
              <a:rPr lang="en-US" sz="1600" dirty="0"/>
              <a:t>A(</a:t>
            </a:r>
            <a:r>
              <a:rPr lang="en-US" sz="1600" dirty="0" err="1"/>
              <a:t>Iblk,Kblk</a:t>
            </a:r>
            <a:r>
              <a:rPr lang="en-US" sz="1600" dirty="0"/>
              <a:t>)*B(</a:t>
            </a:r>
            <a:r>
              <a:rPr lang="en-US" sz="1600" dirty="0" err="1"/>
              <a:t>Kblk,Jblk</a:t>
            </a:r>
            <a:r>
              <a:rPr lang="en-US" sz="1600" dirty="0"/>
              <a:t>)</a:t>
            </a:r>
          </a:p>
          <a:p>
            <a:r>
              <a:rPr lang="en-US" sz="1600" dirty="0"/>
              <a:t> </a:t>
            </a:r>
            <a:r>
              <a:rPr lang="en-US" sz="1600" dirty="0" smtClean="0"/>
              <a:t> </a:t>
            </a:r>
            <a:r>
              <a:rPr lang="en-US" sz="1600" dirty="0"/>
              <a:t>for (</a:t>
            </a:r>
            <a:r>
              <a:rPr lang="en-US" sz="1600" dirty="0" err="1"/>
              <a:t>Kblk</a:t>
            </a:r>
            <a:r>
              <a:rPr lang="en-US" sz="1600" dirty="0"/>
              <a:t> = 0;  </a:t>
            </a:r>
            <a:r>
              <a:rPr lang="en-US" sz="1600" dirty="0" err="1"/>
              <a:t>Kblk</a:t>
            </a:r>
            <a:r>
              <a:rPr lang="en-US" sz="1600" dirty="0"/>
              <a:t>&lt;</a:t>
            </a:r>
            <a:r>
              <a:rPr lang="en-US" sz="1600" dirty="0" err="1"/>
              <a:t>Num_BLK</a:t>
            </a:r>
            <a:r>
              <a:rPr lang="en-US" sz="1600" dirty="0"/>
              <a:t>;  </a:t>
            </a:r>
            <a:r>
              <a:rPr lang="en-US" sz="1600" dirty="0" err="1"/>
              <a:t>Kblk</a:t>
            </a:r>
            <a:r>
              <a:rPr lang="en-US" sz="1600" dirty="0"/>
              <a:t>++)</a:t>
            </a:r>
          </a:p>
          <a:p>
            <a:r>
              <a:rPr lang="en-US" sz="1600" dirty="0"/>
              <a:t> </a:t>
            </a:r>
            <a:r>
              <a:rPr lang="en-US" sz="1600" dirty="0" smtClean="0"/>
              <a:t> </a:t>
            </a:r>
            <a:r>
              <a:rPr lang="en-US" sz="1600" dirty="0"/>
              <a:t>{</a:t>
            </a:r>
          </a:p>
          <a:p>
            <a:r>
              <a:rPr lang="en-US" sz="1600" dirty="0"/>
              <a:t> </a:t>
            </a:r>
            <a:r>
              <a:rPr lang="en-US" sz="1600" dirty="0" smtClean="0"/>
              <a:t>     </a:t>
            </a:r>
            <a:r>
              <a:rPr lang="en-US" sz="1600" dirty="0"/>
              <a:t>//Load A(</a:t>
            </a:r>
            <a:r>
              <a:rPr lang="en-US" sz="1600" dirty="0" err="1"/>
              <a:t>Iblk,Kblk</a:t>
            </a:r>
            <a:r>
              <a:rPr lang="en-US" sz="1600" dirty="0"/>
              <a:t>) and B(</a:t>
            </a:r>
            <a:r>
              <a:rPr lang="en-US" sz="1600" dirty="0" err="1"/>
              <a:t>Kblk,Jblk</a:t>
            </a:r>
            <a:r>
              <a:rPr lang="en-US" sz="1600" dirty="0"/>
              <a:t>).</a:t>
            </a:r>
          </a:p>
          <a:p>
            <a:r>
              <a:rPr lang="en-US" sz="1600" dirty="0"/>
              <a:t> </a:t>
            </a:r>
            <a:r>
              <a:rPr lang="en-US" sz="1600" dirty="0" smtClean="0"/>
              <a:t>     </a:t>
            </a:r>
            <a:r>
              <a:rPr lang="en-US" sz="1600" dirty="0"/>
              <a:t>//Each work-item loads a single element of the two </a:t>
            </a:r>
            <a:endParaRPr lang="en-US" sz="1600" dirty="0" smtClean="0"/>
          </a:p>
          <a:p>
            <a:r>
              <a:rPr lang="en-US" sz="1600" dirty="0"/>
              <a:t> </a:t>
            </a:r>
            <a:r>
              <a:rPr lang="en-US" sz="1600" dirty="0" smtClean="0"/>
              <a:t>     //blocks which </a:t>
            </a:r>
            <a:r>
              <a:rPr lang="en-US" sz="1600" dirty="0"/>
              <a:t>are shared with the entire work-group</a:t>
            </a:r>
          </a:p>
          <a:p>
            <a:endParaRPr lang="en-US" sz="1600" dirty="0"/>
          </a:p>
          <a:p>
            <a:r>
              <a:rPr lang="en-US" sz="1600" dirty="0"/>
              <a:t> </a:t>
            </a:r>
            <a:r>
              <a:rPr lang="en-US" sz="1600" dirty="0" smtClean="0"/>
              <a:t>     </a:t>
            </a:r>
            <a:r>
              <a:rPr lang="en-US" sz="1600" dirty="0" err="1"/>
              <a:t>Awrk</a:t>
            </a:r>
            <a:r>
              <a:rPr lang="en-US" sz="1600" dirty="0"/>
              <a:t>[</a:t>
            </a:r>
            <a:r>
              <a:rPr lang="en-US" sz="1600" dirty="0" err="1"/>
              <a:t>iloc</a:t>
            </a:r>
            <a:r>
              <a:rPr lang="en-US" sz="1600" dirty="0"/>
              <a:t>*</a:t>
            </a:r>
            <a:r>
              <a:rPr lang="en-US" sz="1600" dirty="0" err="1"/>
              <a:t>blksz+jloc</a:t>
            </a:r>
            <a:r>
              <a:rPr lang="en-US" sz="1600" dirty="0"/>
              <a:t>] = A[</a:t>
            </a:r>
            <a:r>
              <a:rPr lang="en-US" sz="1600" dirty="0" err="1"/>
              <a:t>Abase+iloc</a:t>
            </a:r>
            <a:r>
              <a:rPr lang="en-US" sz="1600" dirty="0"/>
              <a:t>*</a:t>
            </a:r>
            <a:r>
              <a:rPr lang="en-US" sz="1600" dirty="0" err="1"/>
              <a:t>N+jloc</a:t>
            </a:r>
            <a:r>
              <a:rPr lang="en-US" sz="1600" dirty="0"/>
              <a:t>];</a:t>
            </a:r>
          </a:p>
          <a:p>
            <a:r>
              <a:rPr lang="en-US" sz="1600" dirty="0"/>
              <a:t> </a:t>
            </a:r>
            <a:r>
              <a:rPr lang="en-US" sz="1600" dirty="0" smtClean="0"/>
              <a:t>     </a:t>
            </a:r>
            <a:r>
              <a:rPr lang="en-US" sz="1600" dirty="0" err="1"/>
              <a:t>Bwrk</a:t>
            </a:r>
            <a:r>
              <a:rPr lang="en-US" sz="1600" dirty="0"/>
              <a:t>[</a:t>
            </a:r>
            <a:r>
              <a:rPr lang="en-US" sz="1600" dirty="0" err="1"/>
              <a:t>iloc</a:t>
            </a:r>
            <a:r>
              <a:rPr lang="en-US" sz="1600" dirty="0"/>
              <a:t>*</a:t>
            </a:r>
            <a:r>
              <a:rPr lang="en-US" sz="1600" dirty="0" err="1"/>
              <a:t>blksz+jloc</a:t>
            </a:r>
            <a:r>
              <a:rPr lang="en-US" sz="1600" dirty="0"/>
              <a:t>] = B[</a:t>
            </a:r>
            <a:r>
              <a:rPr lang="en-US" sz="1600" dirty="0" err="1"/>
              <a:t>Bbase+iloc</a:t>
            </a:r>
            <a:r>
              <a:rPr lang="en-US" sz="1600" dirty="0"/>
              <a:t>*</a:t>
            </a:r>
            <a:r>
              <a:rPr lang="en-US" sz="1600" dirty="0" err="1"/>
              <a:t>N+jloc</a:t>
            </a:r>
            <a:r>
              <a:rPr lang="en-US" sz="1600" dirty="0"/>
              <a:t>];</a:t>
            </a:r>
          </a:p>
          <a:p>
            <a:endParaRPr lang="en-US" sz="1600" dirty="0"/>
          </a:p>
          <a:p>
            <a:r>
              <a:rPr lang="en-US" sz="1600" dirty="0"/>
              <a:t> </a:t>
            </a:r>
            <a:r>
              <a:rPr lang="en-US" sz="1600" dirty="0" smtClean="0"/>
              <a:t>     </a:t>
            </a:r>
            <a:r>
              <a:rPr lang="en-US" sz="1600" dirty="0"/>
              <a:t>barrier(CLK_LOCAL_MEM_FENCE);</a:t>
            </a:r>
          </a:p>
          <a:p>
            <a:endParaRPr lang="en-US" sz="1600" dirty="0"/>
          </a:p>
          <a:p>
            <a:r>
              <a:rPr lang="en-US" sz="1600" dirty="0" smtClean="0"/>
              <a:t>      #</a:t>
            </a:r>
            <a:r>
              <a:rPr lang="en-US" sz="1600" dirty="0"/>
              <a:t>pragma unroll</a:t>
            </a:r>
          </a:p>
          <a:p>
            <a:r>
              <a:rPr lang="en-US" sz="1600" dirty="0"/>
              <a:t> </a:t>
            </a:r>
            <a:r>
              <a:rPr lang="en-US" sz="1600" dirty="0" smtClean="0"/>
              <a:t>     </a:t>
            </a:r>
            <a:r>
              <a:rPr lang="en-US" sz="1600" dirty="0"/>
              <a:t>for(</a:t>
            </a:r>
            <a:r>
              <a:rPr lang="en-US" sz="1600" dirty="0" err="1"/>
              <a:t>kloc</a:t>
            </a:r>
            <a:r>
              <a:rPr lang="en-US" sz="1600" dirty="0"/>
              <a:t>=0; </a:t>
            </a:r>
            <a:r>
              <a:rPr lang="en-US" sz="1600" dirty="0" err="1"/>
              <a:t>kloc</a:t>
            </a:r>
            <a:r>
              <a:rPr lang="en-US" sz="1600" dirty="0"/>
              <a:t>&lt;</a:t>
            </a:r>
            <a:r>
              <a:rPr lang="en-US" sz="1600" dirty="0" err="1"/>
              <a:t>blksz</a:t>
            </a:r>
            <a:r>
              <a:rPr lang="en-US" sz="1600" dirty="0"/>
              <a:t>; </a:t>
            </a:r>
            <a:r>
              <a:rPr lang="en-US" sz="1600" dirty="0" err="1"/>
              <a:t>kloc</a:t>
            </a:r>
            <a:r>
              <a:rPr lang="en-US" sz="1600" dirty="0"/>
              <a:t>++)</a:t>
            </a:r>
          </a:p>
          <a:p>
            <a:r>
              <a:rPr lang="en-US" sz="1600" dirty="0"/>
              <a:t> </a:t>
            </a:r>
            <a:r>
              <a:rPr lang="en-US" sz="1600" dirty="0" smtClean="0"/>
              <a:t>        </a:t>
            </a:r>
            <a:r>
              <a:rPr lang="en-US" sz="1600" dirty="0" err="1"/>
              <a:t>Ctmp</a:t>
            </a:r>
            <a:r>
              <a:rPr lang="en-US" sz="1600" dirty="0"/>
              <a:t>+=</a:t>
            </a:r>
            <a:r>
              <a:rPr lang="en-US" sz="1600" dirty="0" err="1"/>
              <a:t>Awrk</a:t>
            </a:r>
            <a:r>
              <a:rPr lang="en-US" sz="1600" dirty="0"/>
              <a:t>[</a:t>
            </a:r>
            <a:r>
              <a:rPr lang="en-US" sz="1600" dirty="0" err="1"/>
              <a:t>jloc</a:t>
            </a:r>
            <a:r>
              <a:rPr lang="en-US" sz="1600" dirty="0"/>
              <a:t>*</a:t>
            </a:r>
            <a:r>
              <a:rPr lang="en-US" sz="1600" dirty="0" err="1"/>
              <a:t>blksz+kloc</a:t>
            </a:r>
            <a:r>
              <a:rPr lang="en-US" sz="1600" dirty="0"/>
              <a:t>]*</a:t>
            </a:r>
            <a:r>
              <a:rPr lang="en-US" sz="1600" dirty="0" err="1"/>
              <a:t>Bwrk</a:t>
            </a:r>
            <a:r>
              <a:rPr lang="en-US" sz="1600" dirty="0"/>
              <a:t>[</a:t>
            </a:r>
            <a:r>
              <a:rPr lang="en-US" sz="1600" dirty="0" err="1"/>
              <a:t>kloc</a:t>
            </a:r>
            <a:r>
              <a:rPr lang="en-US" sz="1600" dirty="0"/>
              <a:t>*</a:t>
            </a:r>
            <a:r>
              <a:rPr lang="en-US" sz="1600" dirty="0" err="1"/>
              <a:t>blksz+iloc</a:t>
            </a:r>
            <a:r>
              <a:rPr lang="en-US" sz="1600" dirty="0"/>
              <a:t>];</a:t>
            </a:r>
          </a:p>
          <a:p>
            <a:endParaRPr lang="en-US" sz="1600" dirty="0"/>
          </a:p>
          <a:p>
            <a:r>
              <a:rPr lang="en-US" sz="1600" dirty="0"/>
              <a:t> </a:t>
            </a:r>
            <a:r>
              <a:rPr lang="en-US" sz="1600" dirty="0" smtClean="0"/>
              <a:t>     </a:t>
            </a:r>
            <a:r>
              <a:rPr lang="en-US" sz="1600" dirty="0"/>
              <a:t>barrier(CLK_LOCAL_MEM_FENCE);</a:t>
            </a:r>
          </a:p>
          <a:p>
            <a:r>
              <a:rPr lang="en-US" sz="1600" dirty="0"/>
              <a:t> </a:t>
            </a:r>
            <a:r>
              <a:rPr lang="en-US" sz="1600" dirty="0" smtClean="0"/>
              <a:t>     </a:t>
            </a:r>
            <a:r>
              <a:rPr lang="en-US" sz="1600" dirty="0"/>
              <a:t>Abase += </a:t>
            </a:r>
            <a:r>
              <a:rPr lang="en-US" sz="1600" dirty="0" err="1"/>
              <a:t>Ainc</a:t>
            </a:r>
            <a:r>
              <a:rPr lang="en-US" sz="1600" dirty="0" smtClean="0"/>
              <a:t>;       </a:t>
            </a:r>
            <a:r>
              <a:rPr lang="en-US" sz="1600" dirty="0" err="1"/>
              <a:t>Bbase</a:t>
            </a:r>
            <a:r>
              <a:rPr lang="en-US" sz="1600" dirty="0"/>
              <a:t> += </a:t>
            </a:r>
            <a:r>
              <a:rPr lang="en-US" sz="1600" dirty="0" err="1"/>
              <a:t>Binc</a:t>
            </a:r>
            <a:r>
              <a:rPr lang="en-US" sz="1600" dirty="0"/>
              <a:t>;</a:t>
            </a:r>
          </a:p>
          <a:p>
            <a:r>
              <a:rPr lang="en-US" sz="1600" dirty="0"/>
              <a:t> </a:t>
            </a:r>
            <a:r>
              <a:rPr lang="en-US" sz="1600" dirty="0" smtClean="0"/>
              <a:t>  </a:t>
            </a:r>
            <a:r>
              <a:rPr lang="en-US" sz="1600" dirty="0"/>
              <a:t>}</a:t>
            </a:r>
          </a:p>
          <a:p>
            <a:r>
              <a:rPr lang="en-US" sz="1600" dirty="0" smtClean="0"/>
              <a:t>   C[j*</a:t>
            </a:r>
            <a:r>
              <a:rPr lang="en-US" sz="1600" dirty="0" err="1" smtClean="0"/>
              <a:t>N+i</a:t>
            </a:r>
            <a:r>
              <a:rPr lang="en-US" sz="1600" dirty="0"/>
              <a:t>] = </a:t>
            </a:r>
            <a:r>
              <a:rPr lang="en-US" sz="1600" dirty="0" err="1"/>
              <a:t>Ctmp</a:t>
            </a:r>
            <a:r>
              <a:rPr lang="en-US" sz="1600" dirty="0"/>
              <a:t>;</a:t>
            </a:r>
          </a:p>
          <a:p>
            <a:r>
              <a:rPr lang="en-US" sz="1600" dirty="0" smtClean="0"/>
              <a:t>}</a:t>
            </a:r>
            <a:endParaRPr lang="en-US" sz="1600" dirty="0"/>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694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lgn="ctr"/>
            <a:r>
              <a:rPr lang="en-GB" dirty="0" smtClean="0"/>
              <a:t>Understanding the Host program</a:t>
            </a:r>
            <a:endParaRPr lang="en-GB" dirty="0"/>
          </a:p>
        </p:txBody>
      </p:sp>
      <p:sp>
        <p:nvSpPr>
          <p:cNvPr id="2" name="Text Placeholder 1"/>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1982545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fontScale="90000"/>
          </a:bodyPr>
          <a:lstStyle/>
          <a:p>
            <a:pPr algn="l"/>
            <a:r>
              <a:rPr lang="en-US" sz="3200" dirty="0" smtClean="0"/>
              <a:t>Blocked matrix multiply: kernel </a:t>
            </a:r>
            <a:r>
              <a:rPr lang="en-US" sz="2700" dirty="0" smtClean="0"/>
              <a:t>(performance bug)</a:t>
            </a:r>
            <a:endParaRPr lang="en-US" sz="2700" dirty="0"/>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solidFill>
                  <a:prstClr val="black"/>
                </a:solidFill>
              </a:rPr>
              <a:t>#define </a:t>
            </a:r>
            <a:r>
              <a:rPr lang="en-US" sz="1600" dirty="0" err="1">
                <a:solidFill>
                  <a:prstClr val="black"/>
                </a:solidFill>
              </a:rPr>
              <a:t>blksz</a:t>
            </a:r>
            <a:r>
              <a:rPr lang="en-US" sz="1600" dirty="0">
                <a:solidFill>
                  <a:prstClr val="black"/>
                </a:solidFill>
              </a:rPr>
              <a:t> 16</a:t>
            </a:r>
          </a:p>
          <a:p>
            <a:r>
              <a:rPr lang="en-US" sz="1600" dirty="0" smtClean="0">
                <a:solidFill>
                  <a:prstClr val="black"/>
                </a:solidFill>
              </a:rPr>
              <a:t>__</a:t>
            </a:r>
            <a:r>
              <a:rPr lang="en-US" sz="1600" dirty="0">
                <a:solidFill>
                  <a:prstClr val="black"/>
                </a:solidFill>
              </a:rPr>
              <a:t>kernel void </a:t>
            </a:r>
            <a:r>
              <a:rPr lang="en-US" sz="1600" dirty="0" err="1">
                <a:solidFill>
                  <a:prstClr val="black"/>
                </a:solidFill>
              </a:rPr>
              <a:t>mmul</a:t>
            </a:r>
            <a:r>
              <a:rPr lang="en-US" sz="1600" dirty="0">
                <a:solidFill>
                  <a:prstClr val="black"/>
                </a:solidFill>
              </a:rPr>
              <a:t>(</a:t>
            </a:r>
          </a:p>
          <a:p>
            <a:r>
              <a:rPr lang="en-US" sz="1600" dirty="0">
                <a:solidFill>
                  <a:prstClr val="black"/>
                </a:solidFill>
              </a:rPr>
              <a:t>                </a:t>
            </a:r>
            <a:r>
              <a:rPr lang="en-US" sz="1600" dirty="0" err="1">
                <a:solidFill>
                  <a:prstClr val="black"/>
                </a:solidFill>
              </a:rPr>
              <a:t>const</a:t>
            </a:r>
            <a:r>
              <a:rPr lang="en-US" sz="1600" dirty="0">
                <a:solidFill>
                  <a:prstClr val="black"/>
                </a:solidFill>
              </a:rPr>
              <a:t> unsigned </a:t>
            </a:r>
            <a:r>
              <a:rPr lang="en-US" sz="1600" dirty="0" err="1">
                <a:solidFill>
                  <a:prstClr val="black"/>
                </a:solidFill>
              </a:rPr>
              <a:t>int</a:t>
            </a:r>
            <a:r>
              <a:rPr lang="en-US" sz="1600" dirty="0">
                <a:solidFill>
                  <a:prstClr val="black"/>
                </a:solidFill>
              </a:rPr>
              <a:t> N,</a:t>
            </a:r>
          </a:p>
          <a:p>
            <a:r>
              <a:rPr lang="en-US" sz="1600" dirty="0">
                <a:solidFill>
                  <a:prstClr val="black"/>
                </a:solidFill>
              </a:rPr>
              <a:t>                __global float* A,</a:t>
            </a:r>
          </a:p>
          <a:p>
            <a:r>
              <a:rPr lang="en-US" sz="1600" dirty="0">
                <a:solidFill>
                  <a:prstClr val="black"/>
                </a:solidFill>
              </a:rPr>
              <a:t>                __global float* B,</a:t>
            </a:r>
          </a:p>
          <a:p>
            <a:r>
              <a:rPr lang="en-US" sz="1600" dirty="0">
                <a:solidFill>
                  <a:prstClr val="black"/>
                </a:solidFill>
              </a:rPr>
              <a:t>                __global float* C,</a:t>
            </a:r>
          </a:p>
          <a:p>
            <a:r>
              <a:rPr lang="en-US" sz="1600" dirty="0">
                <a:solidFill>
                  <a:prstClr val="black"/>
                </a:solidFill>
              </a:rPr>
              <a:t>                __local  float* </a:t>
            </a:r>
            <a:r>
              <a:rPr lang="en-US" sz="1600" dirty="0" err="1">
                <a:solidFill>
                  <a:prstClr val="black"/>
                </a:solidFill>
              </a:rPr>
              <a:t>Awrk</a:t>
            </a:r>
            <a:r>
              <a:rPr lang="en-US" sz="1600" dirty="0">
                <a:solidFill>
                  <a:prstClr val="black"/>
                </a:solidFill>
              </a:rPr>
              <a:t>,</a:t>
            </a:r>
          </a:p>
          <a:p>
            <a:r>
              <a:rPr lang="en-US" sz="1600" dirty="0">
                <a:solidFill>
                  <a:prstClr val="black"/>
                </a:solidFill>
              </a:rPr>
              <a:t>                __local  float* </a:t>
            </a:r>
            <a:r>
              <a:rPr lang="en-US" sz="1600" dirty="0" err="1">
                <a:solidFill>
                  <a:prstClr val="black"/>
                </a:solidFill>
              </a:rPr>
              <a:t>Bwrk</a:t>
            </a:r>
            <a:r>
              <a:rPr lang="en-US" sz="1600" dirty="0">
                <a:solidFill>
                  <a:prstClr val="black"/>
                </a:solidFill>
              </a:rPr>
              <a:t>)</a:t>
            </a:r>
          </a:p>
          <a:p>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kloc</a:t>
            </a:r>
            <a:r>
              <a:rPr lang="en-US" sz="1600" dirty="0">
                <a:solidFill>
                  <a:prstClr val="black"/>
                </a:solidFill>
              </a:rPr>
              <a:t>, </a:t>
            </a:r>
            <a:r>
              <a:rPr lang="en-US" sz="1600" dirty="0" err="1">
                <a:solidFill>
                  <a:prstClr val="black"/>
                </a:solidFill>
              </a:rPr>
              <a:t>Kblk</a:t>
            </a:r>
            <a:r>
              <a:rPr lang="en-US" sz="1600" dirty="0">
                <a:solidFill>
                  <a:prstClr val="black"/>
                </a:solidFill>
              </a:rPr>
              <a:t>;</a:t>
            </a:r>
          </a:p>
          <a:p>
            <a:r>
              <a:rPr lang="en-US" sz="1600" dirty="0" smtClean="0">
                <a:solidFill>
                  <a:prstClr val="black"/>
                </a:solidFill>
              </a:rPr>
              <a:t>   </a:t>
            </a:r>
            <a:r>
              <a:rPr lang="en-US" sz="1600" dirty="0">
                <a:solidFill>
                  <a:prstClr val="black"/>
                </a:solidFill>
              </a:rPr>
              <a:t>float </a:t>
            </a:r>
            <a:r>
              <a:rPr lang="en-US" sz="1600" dirty="0" err="1">
                <a:solidFill>
                  <a:prstClr val="black"/>
                </a:solidFill>
              </a:rPr>
              <a:t>Ctmp</a:t>
            </a:r>
            <a:r>
              <a:rPr lang="en-US" sz="1600" dirty="0">
                <a:solidFill>
                  <a:prstClr val="black"/>
                </a:solidFill>
              </a:rPr>
              <a:t>=0.0f;</a:t>
            </a:r>
          </a:p>
          <a:p>
            <a:endParaRPr lang="en-US" sz="1600" dirty="0" smtClean="0">
              <a:solidFill>
                <a:prstClr val="black"/>
              </a:solidFill>
            </a:endParaRPr>
          </a:p>
          <a:p>
            <a:r>
              <a:rPr lang="en-US" sz="1600" dirty="0" smtClean="0">
                <a:solidFill>
                  <a:prstClr val="black"/>
                </a:solidFill>
              </a:rPr>
              <a:t>   //  compute element C(</a:t>
            </a:r>
            <a:r>
              <a:rPr lang="en-US" sz="1600" dirty="0" err="1" smtClean="0">
                <a:solidFill>
                  <a:prstClr val="black"/>
                </a:solidFill>
              </a:rPr>
              <a:t>i,j</a:t>
            </a:r>
            <a:r>
              <a:rPr lang="en-US" sz="1600" dirty="0" smtClean="0">
                <a:solidFill>
                  <a:prstClr val="black"/>
                </a:solidFill>
              </a:rPr>
              <a:t>)</a:t>
            </a:r>
          </a:p>
          <a:p>
            <a:r>
              <a:rPr lang="en-US" sz="1600" dirty="0" smtClean="0">
                <a:solidFill>
                  <a:prstClr val="black"/>
                </a:solidFill>
              </a:rPr>
              <a:t>   </a:t>
            </a:r>
            <a:r>
              <a:rPr lang="en-US" sz="1600" dirty="0" err="1" smtClean="0">
                <a:solidFill>
                  <a:prstClr val="black"/>
                </a:solidFill>
              </a:rPr>
              <a:t>int</a:t>
            </a:r>
            <a:r>
              <a:rPr lang="en-US" sz="1600" dirty="0" smtClean="0">
                <a:solidFill>
                  <a:prstClr val="black"/>
                </a:solidFill>
              </a:rPr>
              <a:t> i = </a:t>
            </a:r>
            <a:r>
              <a:rPr lang="en-US" sz="1600" dirty="0" err="1" smtClean="0">
                <a:solidFill>
                  <a:prstClr val="black"/>
                </a:solidFill>
              </a:rPr>
              <a:t>get_global_id</a:t>
            </a:r>
            <a:r>
              <a:rPr lang="en-US" sz="1600" dirty="0" smtClean="0">
                <a:solidFill>
                  <a:prstClr val="black"/>
                </a:solidFill>
              </a:rPr>
              <a:t>(0);</a:t>
            </a:r>
          </a:p>
          <a:p>
            <a:r>
              <a:rPr lang="en-US" sz="1600" dirty="0" smtClean="0">
                <a:solidFill>
                  <a:prstClr val="black"/>
                </a:solidFill>
              </a:rPr>
              <a:t>   </a:t>
            </a:r>
            <a:r>
              <a:rPr lang="en-US" sz="1600" dirty="0" err="1">
                <a:solidFill>
                  <a:prstClr val="black"/>
                </a:solidFill>
              </a:rPr>
              <a:t>int</a:t>
            </a:r>
            <a:r>
              <a:rPr lang="en-US" sz="1600" dirty="0">
                <a:solidFill>
                  <a:prstClr val="black"/>
                </a:solidFill>
              </a:rPr>
              <a:t> j = </a:t>
            </a:r>
            <a:r>
              <a:rPr lang="en-US" sz="1600" dirty="0" err="1">
                <a:solidFill>
                  <a:prstClr val="black"/>
                </a:solidFill>
              </a:rPr>
              <a:t>get_global_id</a:t>
            </a:r>
            <a:r>
              <a:rPr lang="en-US" sz="1600" dirty="0">
                <a:solidFill>
                  <a:prstClr val="black"/>
                </a:solidFill>
              </a:rPr>
              <a:t>(1);</a:t>
            </a:r>
          </a:p>
          <a:p>
            <a:endParaRPr lang="en-US" sz="1600" dirty="0">
              <a:solidFill>
                <a:prstClr val="black"/>
              </a:solidFill>
            </a:endParaRPr>
          </a:p>
          <a:p>
            <a:r>
              <a:rPr lang="en-US" sz="1600" dirty="0" smtClean="0">
                <a:solidFill>
                  <a:prstClr val="black"/>
                </a:solidFill>
              </a:rPr>
              <a:t>   </a:t>
            </a:r>
            <a:r>
              <a:rPr lang="en-US" sz="1600" dirty="0">
                <a:solidFill>
                  <a:prstClr val="black"/>
                </a:solidFill>
              </a:rPr>
              <a:t>// Element C(</a:t>
            </a:r>
            <a:r>
              <a:rPr lang="en-US" sz="1600" dirty="0" err="1">
                <a:solidFill>
                  <a:prstClr val="black"/>
                </a:solidFill>
              </a:rPr>
              <a:t>i,j</a:t>
            </a:r>
            <a:r>
              <a:rPr lang="en-US" sz="1600" dirty="0">
                <a:solidFill>
                  <a:prstClr val="black"/>
                </a:solidFill>
              </a:rPr>
              <a:t>) is in block C(</a:t>
            </a:r>
            <a:r>
              <a:rPr lang="en-US" sz="1600" dirty="0" err="1">
                <a:solidFill>
                  <a:prstClr val="black"/>
                </a:solidFill>
              </a:rPr>
              <a:t>Iblk,Jblk</a:t>
            </a:r>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Iblk</a:t>
            </a:r>
            <a:r>
              <a:rPr lang="en-US" sz="1600" dirty="0">
                <a:solidFill>
                  <a:prstClr val="black"/>
                </a:solidFill>
              </a:rPr>
              <a:t> = </a:t>
            </a:r>
            <a:r>
              <a:rPr lang="en-US" sz="1600" dirty="0" err="1">
                <a:solidFill>
                  <a:prstClr val="black"/>
                </a:solidFill>
              </a:rPr>
              <a:t>get_group_id</a:t>
            </a:r>
            <a:r>
              <a:rPr lang="en-US" sz="1600" dirty="0">
                <a:solidFill>
                  <a:prstClr val="black"/>
                </a:solidFill>
              </a:rPr>
              <a:t>(0);</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Jblk</a:t>
            </a:r>
            <a:r>
              <a:rPr lang="en-US" sz="1600" dirty="0">
                <a:solidFill>
                  <a:prstClr val="black"/>
                </a:solidFill>
              </a:rPr>
              <a:t> = </a:t>
            </a:r>
            <a:r>
              <a:rPr lang="en-US" sz="1600" dirty="0" err="1">
                <a:solidFill>
                  <a:prstClr val="black"/>
                </a:solidFill>
              </a:rPr>
              <a:t>get_group_id</a:t>
            </a:r>
            <a:r>
              <a:rPr lang="en-US" sz="1600" dirty="0">
                <a:solidFill>
                  <a:prstClr val="black"/>
                </a:solidFill>
              </a:rPr>
              <a:t>(1);</a:t>
            </a:r>
          </a:p>
          <a:p>
            <a:endParaRPr lang="en-US" sz="1600" dirty="0">
              <a:solidFill>
                <a:prstClr val="black"/>
              </a:solidFill>
            </a:endParaRPr>
          </a:p>
          <a:p>
            <a:r>
              <a:rPr lang="en-US" sz="1600" dirty="0" smtClean="0">
                <a:solidFill>
                  <a:prstClr val="black"/>
                </a:solidFill>
              </a:rPr>
              <a:t>   </a:t>
            </a:r>
            <a:r>
              <a:rPr lang="en-US" sz="1600" dirty="0">
                <a:solidFill>
                  <a:prstClr val="black"/>
                </a:solidFill>
              </a:rPr>
              <a:t>// C(</a:t>
            </a:r>
            <a:r>
              <a:rPr lang="en-US" sz="1600" dirty="0" err="1">
                <a:solidFill>
                  <a:prstClr val="black"/>
                </a:solidFill>
              </a:rPr>
              <a:t>i,j</a:t>
            </a:r>
            <a:r>
              <a:rPr lang="en-US" sz="1600" dirty="0">
                <a:solidFill>
                  <a:prstClr val="black"/>
                </a:solidFill>
              </a:rPr>
              <a:t>) is element C(</a:t>
            </a:r>
            <a:r>
              <a:rPr lang="en-US" sz="1600" dirty="0" err="1">
                <a:solidFill>
                  <a:prstClr val="black"/>
                </a:solidFill>
              </a:rPr>
              <a:t>iloc</a:t>
            </a:r>
            <a:r>
              <a:rPr lang="en-US" sz="1600" dirty="0">
                <a:solidFill>
                  <a:prstClr val="black"/>
                </a:solidFill>
              </a:rPr>
              <a:t>, </a:t>
            </a:r>
            <a:r>
              <a:rPr lang="en-US" sz="1600" dirty="0" err="1">
                <a:solidFill>
                  <a:prstClr val="black"/>
                </a:solidFill>
              </a:rPr>
              <a:t>jloc</a:t>
            </a:r>
            <a:r>
              <a:rPr lang="en-US" sz="1600" dirty="0">
                <a:solidFill>
                  <a:prstClr val="black"/>
                </a:solidFill>
              </a:rPr>
              <a:t>) </a:t>
            </a:r>
            <a:endParaRPr lang="en-US" sz="1600" dirty="0" smtClean="0">
              <a:solidFill>
                <a:prstClr val="black"/>
              </a:solidFill>
            </a:endParaRPr>
          </a:p>
          <a:p>
            <a:r>
              <a:rPr lang="en-US" sz="1600" dirty="0" smtClean="0">
                <a:solidFill>
                  <a:prstClr val="black"/>
                </a:solidFill>
              </a:rPr>
              <a:t>   //  of </a:t>
            </a:r>
            <a:r>
              <a:rPr lang="en-US" sz="1600" dirty="0">
                <a:solidFill>
                  <a:prstClr val="black"/>
                </a:solidFill>
              </a:rPr>
              <a:t>block C(</a:t>
            </a:r>
            <a:r>
              <a:rPr lang="en-US" sz="1600" dirty="0" err="1">
                <a:solidFill>
                  <a:prstClr val="black"/>
                </a:solidFill>
              </a:rPr>
              <a:t>Iblk</a:t>
            </a:r>
            <a:r>
              <a:rPr lang="en-US" sz="1600" dirty="0">
                <a:solidFill>
                  <a:prstClr val="black"/>
                </a:solidFill>
              </a:rPr>
              <a:t>, </a:t>
            </a:r>
            <a:r>
              <a:rPr lang="en-US" sz="1600" dirty="0" err="1">
                <a:solidFill>
                  <a:prstClr val="black"/>
                </a:solidFill>
              </a:rPr>
              <a:t>Jblk</a:t>
            </a:r>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iloc</a:t>
            </a:r>
            <a:r>
              <a:rPr lang="en-US" sz="1600" dirty="0">
                <a:solidFill>
                  <a:prstClr val="black"/>
                </a:solidFill>
              </a:rPr>
              <a:t> = </a:t>
            </a:r>
            <a:r>
              <a:rPr lang="en-US" sz="1600" dirty="0" err="1">
                <a:solidFill>
                  <a:prstClr val="black"/>
                </a:solidFill>
              </a:rPr>
              <a:t>get_local_id</a:t>
            </a:r>
            <a:r>
              <a:rPr lang="en-US" sz="1600" dirty="0">
                <a:solidFill>
                  <a:prstClr val="black"/>
                </a:solidFill>
              </a:rPr>
              <a:t>(0);</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jloc</a:t>
            </a:r>
            <a:r>
              <a:rPr lang="en-US" sz="1600" dirty="0">
                <a:solidFill>
                  <a:prstClr val="black"/>
                </a:solidFill>
              </a:rPr>
              <a:t> = </a:t>
            </a:r>
            <a:r>
              <a:rPr lang="en-US" sz="1600" dirty="0" err="1">
                <a:solidFill>
                  <a:prstClr val="black"/>
                </a:solidFill>
              </a:rPr>
              <a:t>get_local_id</a:t>
            </a:r>
            <a:r>
              <a:rPr lang="en-US" sz="1600" dirty="0">
                <a:solidFill>
                  <a:prstClr val="black"/>
                </a:solidFill>
              </a:rPr>
              <a:t>(1);</a:t>
            </a:r>
          </a:p>
          <a:p>
            <a:r>
              <a:rPr lang="en-US" sz="1600" dirty="0" smtClean="0">
                <a:solidFill>
                  <a:prstClr val="black"/>
                </a:solidFill>
              </a:rPr>
              <a:t>   </a:t>
            </a:r>
            <a:r>
              <a:rPr lang="en-US" sz="1600" dirty="0" err="1" smtClean="0">
                <a:solidFill>
                  <a:prstClr val="black"/>
                </a:solidFill>
              </a:rPr>
              <a:t>int</a:t>
            </a:r>
            <a:r>
              <a:rPr lang="en-US" sz="1600" dirty="0" smtClean="0">
                <a:solidFill>
                  <a:prstClr val="black"/>
                </a:solidFill>
              </a:rPr>
              <a:t> </a:t>
            </a:r>
            <a:r>
              <a:rPr lang="en-US" sz="1600" dirty="0" err="1">
                <a:solidFill>
                  <a:prstClr val="black"/>
                </a:solidFill>
              </a:rPr>
              <a:t>Num_BLK</a:t>
            </a:r>
            <a:r>
              <a:rPr lang="en-US" sz="1600" dirty="0">
                <a:solidFill>
                  <a:prstClr val="black"/>
                </a:solidFill>
              </a:rPr>
              <a:t> = N/</a:t>
            </a:r>
            <a:r>
              <a:rPr lang="en-US" sz="1600" dirty="0" err="1">
                <a:solidFill>
                  <a:prstClr val="black"/>
                </a:solidFill>
              </a:rPr>
              <a:t>blksz</a:t>
            </a:r>
            <a:r>
              <a:rPr lang="en-US" sz="1600" dirty="0" smtClean="0">
                <a:solidFill>
                  <a:prstClr val="black"/>
                </a:solidFill>
              </a:rPr>
              <a:t>;</a:t>
            </a:r>
            <a:endParaRPr lang="en-US" sz="1600" dirty="0">
              <a:solidFill>
                <a:prstClr val="black"/>
              </a:solidFill>
            </a:endParaRP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smtClean="0">
                <a:solidFill>
                  <a:prstClr val="black"/>
                </a:solidFill>
              </a:rPr>
              <a:t>  // upper-left-corner and </a:t>
            </a:r>
            <a:r>
              <a:rPr lang="en-US" sz="1600" dirty="0" err="1" smtClean="0">
                <a:solidFill>
                  <a:prstClr val="black"/>
                </a:solidFill>
              </a:rPr>
              <a:t>inc</a:t>
            </a:r>
            <a:r>
              <a:rPr lang="en-US" sz="1600" dirty="0" smtClean="0">
                <a:solidFill>
                  <a:prstClr val="black"/>
                </a:solidFill>
              </a:rPr>
              <a:t> for A and B</a:t>
            </a:r>
          </a:p>
          <a:p>
            <a:r>
              <a:rPr lang="en-US" sz="1600" dirty="0" smtClean="0">
                <a:solidFill>
                  <a:prstClr val="black"/>
                </a:solidFill>
              </a:rPr>
              <a:t>  </a:t>
            </a:r>
            <a:r>
              <a:rPr lang="en-US" sz="1600" dirty="0" err="1" smtClean="0">
                <a:solidFill>
                  <a:prstClr val="black"/>
                </a:solidFill>
              </a:rPr>
              <a:t>int</a:t>
            </a:r>
            <a:r>
              <a:rPr lang="en-US" sz="1600" dirty="0" smtClean="0">
                <a:solidFill>
                  <a:prstClr val="black"/>
                </a:solidFill>
              </a:rPr>
              <a:t> </a:t>
            </a:r>
            <a:r>
              <a:rPr lang="en-US" sz="1600" dirty="0">
                <a:solidFill>
                  <a:prstClr val="black"/>
                </a:solidFill>
              </a:rPr>
              <a:t>Abase = </a:t>
            </a:r>
            <a:r>
              <a:rPr lang="en-US" sz="1600" dirty="0" err="1">
                <a:solidFill>
                  <a:prstClr val="black"/>
                </a:solidFill>
              </a:rPr>
              <a:t>Iblk</a:t>
            </a:r>
            <a:r>
              <a:rPr lang="en-US" sz="1600" dirty="0">
                <a:solidFill>
                  <a:prstClr val="black"/>
                </a:solidFill>
              </a:rPr>
              <a:t>*N*</a:t>
            </a:r>
            <a:r>
              <a:rPr lang="en-US" sz="1600" dirty="0" err="1">
                <a:solidFill>
                  <a:prstClr val="black"/>
                </a:solidFill>
              </a:rPr>
              <a:t>blksz</a:t>
            </a:r>
            <a:r>
              <a:rPr lang="en-US" sz="1600" dirty="0">
                <a:solidFill>
                  <a:prstClr val="black"/>
                </a:solidFill>
              </a:rPr>
              <a:t>;    </a:t>
            </a:r>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Ainc</a:t>
            </a:r>
            <a:r>
              <a:rPr lang="en-US" sz="1600" dirty="0">
                <a:solidFill>
                  <a:prstClr val="black"/>
                </a:solidFill>
              </a:rPr>
              <a:t>  = </a:t>
            </a:r>
            <a:r>
              <a:rPr lang="en-US" sz="1600" dirty="0" err="1">
                <a:solidFill>
                  <a:prstClr val="black"/>
                </a:solidFill>
              </a:rPr>
              <a:t>blksz</a:t>
            </a:r>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Bbase</a:t>
            </a:r>
            <a:r>
              <a:rPr lang="en-US" sz="1600" dirty="0">
                <a:solidFill>
                  <a:prstClr val="black"/>
                </a:solidFill>
              </a:rPr>
              <a:t> = </a:t>
            </a:r>
            <a:r>
              <a:rPr lang="en-US" sz="1600" dirty="0" err="1">
                <a:solidFill>
                  <a:prstClr val="black"/>
                </a:solidFill>
              </a:rPr>
              <a:t>Jblk</a:t>
            </a:r>
            <a:r>
              <a:rPr lang="en-US" sz="1600" dirty="0">
                <a:solidFill>
                  <a:prstClr val="black"/>
                </a:solidFill>
              </a:rPr>
              <a:t>*</a:t>
            </a:r>
            <a:r>
              <a:rPr lang="en-US" sz="1600" dirty="0" err="1">
                <a:solidFill>
                  <a:prstClr val="black"/>
                </a:solidFill>
              </a:rPr>
              <a:t>blksz</a:t>
            </a:r>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Binc</a:t>
            </a:r>
            <a:r>
              <a:rPr lang="en-US" sz="1600" dirty="0">
                <a:solidFill>
                  <a:prstClr val="black"/>
                </a:solidFill>
              </a:rPr>
              <a:t>  = </a:t>
            </a:r>
            <a:r>
              <a:rPr lang="en-US" sz="1600" dirty="0" err="1">
                <a:solidFill>
                  <a:prstClr val="black"/>
                </a:solidFill>
              </a:rPr>
              <a:t>blksz</a:t>
            </a:r>
            <a:r>
              <a:rPr lang="en-US" sz="1600" dirty="0">
                <a:solidFill>
                  <a:prstClr val="black"/>
                </a:solidFill>
              </a:rPr>
              <a:t>*N;</a:t>
            </a:r>
          </a:p>
          <a:p>
            <a:endParaRPr lang="en-US" sz="1600" dirty="0">
              <a:solidFill>
                <a:prstClr val="black"/>
              </a:solidFill>
            </a:endParaRPr>
          </a:p>
          <a:p>
            <a:r>
              <a:rPr lang="en-US" sz="1600" dirty="0" smtClean="0">
                <a:solidFill>
                  <a:prstClr val="black"/>
                </a:solidFill>
              </a:rPr>
              <a:t> </a:t>
            </a:r>
            <a:r>
              <a:rPr lang="en-US" sz="1600" dirty="0">
                <a:solidFill>
                  <a:prstClr val="black"/>
                </a:solidFill>
              </a:rPr>
              <a:t>// C(</a:t>
            </a:r>
            <a:r>
              <a:rPr lang="en-US" sz="1600" dirty="0" err="1">
                <a:solidFill>
                  <a:prstClr val="black"/>
                </a:solidFill>
              </a:rPr>
              <a:t>Iblk,Jblk</a:t>
            </a:r>
            <a:r>
              <a:rPr lang="en-US" sz="1600" dirty="0">
                <a:solidFill>
                  <a:prstClr val="black"/>
                </a:solidFill>
              </a:rPr>
              <a:t>) = (sum over </a:t>
            </a:r>
            <a:r>
              <a:rPr lang="en-US" sz="1600" dirty="0" err="1" smtClean="0">
                <a:solidFill>
                  <a:prstClr val="black"/>
                </a:solidFill>
              </a:rPr>
              <a:t>Kblk</a:t>
            </a:r>
            <a:r>
              <a:rPr lang="en-US" sz="1600" dirty="0" smtClean="0">
                <a:solidFill>
                  <a:prstClr val="black"/>
                </a:solidFill>
              </a:rPr>
              <a:t>) </a:t>
            </a:r>
            <a:r>
              <a:rPr lang="en-US" sz="1600" dirty="0">
                <a:solidFill>
                  <a:prstClr val="black"/>
                </a:solidFill>
              </a:rPr>
              <a:t>A(</a:t>
            </a:r>
            <a:r>
              <a:rPr lang="en-US" sz="1600" dirty="0" err="1">
                <a:solidFill>
                  <a:prstClr val="black"/>
                </a:solidFill>
              </a:rPr>
              <a:t>Iblk,Kblk</a:t>
            </a:r>
            <a:r>
              <a:rPr lang="en-US" sz="1600" dirty="0">
                <a:solidFill>
                  <a:prstClr val="black"/>
                </a:solidFill>
              </a:rPr>
              <a:t>)*B(</a:t>
            </a:r>
            <a:r>
              <a:rPr lang="en-US" sz="1600" dirty="0" err="1">
                <a:solidFill>
                  <a:prstClr val="black"/>
                </a:solidFill>
              </a:rPr>
              <a:t>Kblk,Jblk</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for (</a:t>
            </a:r>
            <a:r>
              <a:rPr lang="en-US" sz="1600" dirty="0" err="1">
                <a:solidFill>
                  <a:prstClr val="black"/>
                </a:solidFill>
              </a:rPr>
              <a:t>Kblk</a:t>
            </a:r>
            <a:r>
              <a:rPr lang="en-US" sz="1600" dirty="0">
                <a:solidFill>
                  <a:prstClr val="black"/>
                </a:solidFill>
              </a:rPr>
              <a:t> = 0;  </a:t>
            </a:r>
            <a:r>
              <a:rPr lang="en-US" sz="1600" dirty="0" err="1">
                <a:solidFill>
                  <a:prstClr val="black"/>
                </a:solidFill>
              </a:rPr>
              <a:t>Kblk</a:t>
            </a:r>
            <a:r>
              <a:rPr lang="en-US" sz="1600" dirty="0">
                <a:solidFill>
                  <a:prstClr val="black"/>
                </a:solidFill>
              </a:rPr>
              <a:t>&lt;</a:t>
            </a:r>
            <a:r>
              <a:rPr lang="en-US" sz="1600" dirty="0" err="1">
                <a:solidFill>
                  <a:prstClr val="black"/>
                </a:solidFill>
              </a:rPr>
              <a:t>Num_BLK</a:t>
            </a:r>
            <a:r>
              <a:rPr lang="en-US" sz="1600" dirty="0">
                <a:solidFill>
                  <a:prstClr val="black"/>
                </a:solidFill>
              </a:rPr>
              <a:t>;  </a:t>
            </a:r>
            <a:r>
              <a:rPr lang="en-US" sz="1600" dirty="0" err="1">
                <a:solidFill>
                  <a:prstClr val="black"/>
                </a:solidFill>
              </a:rPr>
              <a:t>Kblk</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//Load A(</a:t>
            </a:r>
            <a:r>
              <a:rPr lang="en-US" sz="1600" dirty="0" err="1">
                <a:solidFill>
                  <a:prstClr val="black"/>
                </a:solidFill>
              </a:rPr>
              <a:t>Iblk,Kblk</a:t>
            </a:r>
            <a:r>
              <a:rPr lang="en-US" sz="1600" dirty="0">
                <a:solidFill>
                  <a:prstClr val="black"/>
                </a:solidFill>
              </a:rPr>
              <a:t>) and B(</a:t>
            </a:r>
            <a:r>
              <a:rPr lang="en-US" sz="1600" dirty="0" err="1">
                <a:solidFill>
                  <a:prstClr val="black"/>
                </a:solidFill>
              </a:rPr>
              <a:t>Kblk,Jblk</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//Each work-item loads a single element of the two </a:t>
            </a:r>
            <a:endParaRPr lang="en-US" sz="1600" dirty="0" smtClean="0">
              <a:solidFill>
                <a:prstClr val="black"/>
              </a:solidFill>
            </a:endParaRPr>
          </a:p>
          <a:p>
            <a:r>
              <a:rPr lang="en-US" sz="1600" dirty="0">
                <a:solidFill>
                  <a:prstClr val="black"/>
                </a:solidFill>
              </a:rPr>
              <a:t> </a:t>
            </a:r>
            <a:r>
              <a:rPr lang="en-US" sz="1600" dirty="0" smtClean="0">
                <a:solidFill>
                  <a:prstClr val="black"/>
                </a:solidFill>
              </a:rPr>
              <a:t>     //blocks which </a:t>
            </a:r>
            <a:r>
              <a:rPr lang="en-US" sz="1600" dirty="0">
                <a:solidFill>
                  <a:prstClr val="black"/>
                </a:solidFill>
              </a:rPr>
              <a:t>are shared with the entire work-group</a:t>
            </a:r>
          </a:p>
          <a:p>
            <a:endParaRPr lang="en-US" sz="1600" dirty="0">
              <a:solidFill>
                <a:prstClr val="black"/>
              </a:solidFill>
            </a:endParaRPr>
          </a:p>
          <a:p>
            <a:r>
              <a:rPr lang="en-US" sz="1600" dirty="0">
                <a:solidFill>
                  <a:prstClr val="black"/>
                </a:solidFill>
              </a:rPr>
              <a:t> </a:t>
            </a:r>
            <a:r>
              <a:rPr lang="en-US" sz="1600" dirty="0" smtClean="0">
                <a:solidFill>
                  <a:prstClr val="black"/>
                </a:solidFill>
              </a:rPr>
              <a:t>     </a:t>
            </a:r>
            <a:r>
              <a:rPr lang="en-US" sz="1600" dirty="0" err="1">
                <a:solidFill>
                  <a:prstClr val="black"/>
                </a:solidFill>
              </a:rPr>
              <a:t>Awrk</a:t>
            </a:r>
            <a:r>
              <a:rPr lang="en-US" sz="1600" dirty="0">
                <a:solidFill>
                  <a:prstClr val="black"/>
                </a:solidFill>
              </a:rPr>
              <a:t>[</a:t>
            </a:r>
            <a:r>
              <a:rPr lang="en-US" sz="1600" dirty="0" err="1">
                <a:solidFill>
                  <a:prstClr val="black"/>
                </a:solidFill>
              </a:rPr>
              <a:t>iloc</a:t>
            </a:r>
            <a:r>
              <a:rPr lang="en-US" sz="1600" dirty="0">
                <a:solidFill>
                  <a:prstClr val="black"/>
                </a:solidFill>
              </a:rPr>
              <a:t>*</a:t>
            </a:r>
            <a:r>
              <a:rPr lang="en-US" sz="1600" dirty="0" err="1">
                <a:solidFill>
                  <a:prstClr val="black"/>
                </a:solidFill>
              </a:rPr>
              <a:t>blksz+jloc</a:t>
            </a:r>
            <a:r>
              <a:rPr lang="en-US" sz="1600" dirty="0">
                <a:solidFill>
                  <a:prstClr val="black"/>
                </a:solidFill>
              </a:rPr>
              <a:t>] = A[</a:t>
            </a:r>
            <a:r>
              <a:rPr lang="en-US" sz="1600" dirty="0" err="1">
                <a:solidFill>
                  <a:prstClr val="black"/>
                </a:solidFill>
              </a:rPr>
              <a:t>Abase+iloc</a:t>
            </a:r>
            <a:r>
              <a:rPr lang="en-US" sz="1600" dirty="0">
                <a:solidFill>
                  <a:prstClr val="black"/>
                </a:solidFill>
              </a:rPr>
              <a:t>*</a:t>
            </a:r>
            <a:r>
              <a:rPr lang="en-US" sz="1600" dirty="0" err="1">
                <a:solidFill>
                  <a:prstClr val="black"/>
                </a:solidFill>
              </a:rPr>
              <a:t>N+jloc</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err="1">
                <a:solidFill>
                  <a:prstClr val="black"/>
                </a:solidFill>
              </a:rPr>
              <a:t>Bwrk</a:t>
            </a:r>
            <a:r>
              <a:rPr lang="en-US" sz="1600" dirty="0">
                <a:solidFill>
                  <a:prstClr val="black"/>
                </a:solidFill>
              </a:rPr>
              <a:t>[</a:t>
            </a:r>
            <a:r>
              <a:rPr lang="en-US" sz="1600" dirty="0" err="1">
                <a:solidFill>
                  <a:prstClr val="black"/>
                </a:solidFill>
              </a:rPr>
              <a:t>iloc</a:t>
            </a:r>
            <a:r>
              <a:rPr lang="en-US" sz="1600" dirty="0">
                <a:solidFill>
                  <a:prstClr val="black"/>
                </a:solidFill>
              </a:rPr>
              <a:t>*</a:t>
            </a:r>
            <a:r>
              <a:rPr lang="en-US" sz="1600" dirty="0" err="1">
                <a:solidFill>
                  <a:prstClr val="black"/>
                </a:solidFill>
              </a:rPr>
              <a:t>blksz+jloc</a:t>
            </a:r>
            <a:r>
              <a:rPr lang="en-US" sz="1600" dirty="0">
                <a:solidFill>
                  <a:prstClr val="black"/>
                </a:solidFill>
              </a:rPr>
              <a:t>] = B[</a:t>
            </a:r>
            <a:r>
              <a:rPr lang="en-US" sz="1600" dirty="0" err="1">
                <a:solidFill>
                  <a:prstClr val="black"/>
                </a:solidFill>
              </a:rPr>
              <a:t>Bbase+iloc</a:t>
            </a:r>
            <a:r>
              <a:rPr lang="en-US" sz="1600" dirty="0">
                <a:solidFill>
                  <a:prstClr val="black"/>
                </a:solidFill>
              </a:rPr>
              <a:t>*</a:t>
            </a:r>
            <a:r>
              <a:rPr lang="en-US" sz="1600" dirty="0" err="1">
                <a:solidFill>
                  <a:prstClr val="black"/>
                </a:solidFill>
              </a:rPr>
              <a:t>N+jloc</a:t>
            </a:r>
            <a:r>
              <a:rPr lang="en-US" sz="1600" dirty="0">
                <a:solidFill>
                  <a:prstClr val="black"/>
                </a:solidFill>
              </a:rPr>
              <a:t>];</a:t>
            </a:r>
          </a:p>
          <a:p>
            <a:endParaRPr lang="en-US" sz="1600" dirty="0">
              <a:solidFill>
                <a:prstClr val="black"/>
              </a:solidFill>
            </a:endParaRPr>
          </a:p>
          <a:p>
            <a:r>
              <a:rPr lang="en-US" sz="1600" dirty="0">
                <a:solidFill>
                  <a:prstClr val="black"/>
                </a:solidFill>
              </a:rPr>
              <a:t> </a:t>
            </a:r>
            <a:r>
              <a:rPr lang="en-US" sz="1600" dirty="0" smtClean="0">
                <a:solidFill>
                  <a:prstClr val="black"/>
                </a:solidFill>
              </a:rPr>
              <a:t>     </a:t>
            </a:r>
            <a:r>
              <a:rPr lang="en-US" sz="1600" dirty="0">
                <a:solidFill>
                  <a:prstClr val="black"/>
                </a:solidFill>
              </a:rPr>
              <a:t>barrier(CLK_LOCAL_MEM_FENCE);</a:t>
            </a:r>
          </a:p>
          <a:p>
            <a:endParaRPr lang="en-US" sz="1600" dirty="0">
              <a:solidFill>
                <a:prstClr val="black"/>
              </a:solidFill>
            </a:endParaRPr>
          </a:p>
          <a:p>
            <a:r>
              <a:rPr lang="en-US" sz="1600" dirty="0" smtClean="0">
                <a:solidFill>
                  <a:prstClr val="black"/>
                </a:solidFill>
              </a:rPr>
              <a:t>      #</a:t>
            </a:r>
            <a:r>
              <a:rPr lang="en-US" sz="1600" dirty="0">
                <a:solidFill>
                  <a:prstClr val="black"/>
                </a:solidFill>
              </a:rPr>
              <a:t>pragma unroll</a:t>
            </a:r>
          </a:p>
          <a:p>
            <a:r>
              <a:rPr lang="en-US" sz="1600" dirty="0">
                <a:solidFill>
                  <a:prstClr val="black"/>
                </a:solidFill>
              </a:rPr>
              <a:t> </a:t>
            </a:r>
            <a:r>
              <a:rPr lang="en-US" sz="1600" dirty="0" smtClean="0">
                <a:solidFill>
                  <a:prstClr val="black"/>
                </a:solidFill>
              </a:rPr>
              <a:t>     </a:t>
            </a:r>
            <a:r>
              <a:rPr lang="en-US" sz="1600" dirty="0">
                <a:solidFill>
                  <a:prstClr val="black"/>
                </a:solidFill>
              </a:rPr>
              <a:t>for(</a:t>
            </a:r>
            <a:r>
              <a:rPr lang="en-US" sz="1600" dirty="0" err="1">
                <a:solidFill>
                  <a:prstClr val="black"/>
                </a:solidFill>
              </a:rPr>
              <a:t>kloc</a:t>
            </a:r>
            <a:r>
              <a:rPr lang="en-US" sz="1600" dirty="0">
                <a:solidFill>
                  <a:prstClr val="black"/>
                </a:solidFill>
              </a:rPr>
              <a:t>=0; </a:t>
            </a:r>
            <a:r>
              <a:rPr lang="en-US" sz="1600" dirty="0" err="1">
                <a:solidFill>
                  <a:prstClr val="black"/>
                </a:solidFill>
              </a:rPr>
              <a:t>kloc</a:t>
            </a:r>
            <a:r>
              <a:rPr lang="en-US" sz="1600" dirty="0">
                <a:solidFill>
                  <a:prstClr val="black"/>
                </a:solidFill>
              </a:rPr>
              <a:t>&lt;</a:t>
            </a:r>
            <a:r>
              <a:rPr lang="en-US" sz="1600" dirty="0" err="1">
                <a:solidFill>
                  <a:prstClr val="black"/>
                </a:solidFill>
              </a:rPr>
              <a:t>blksz</a:t>
            </a:r>
            <a:r>
              <a:rPr lang="en-US" sz="1600" dirty="0">
                <a:solidFill>
                  <a:prstClr val="black"/>
                </a:solidFill>
              </a:rPr>
              <a:t>; </a:t>
            </a:r>
            <a:r>
              <a:rPr lang="en-US" sz="1600" dirty="0" err="1">
                <a:solidFill>
                  <a:prstClr val="black"/>
                </a:solidFill>
              </a:rPr>
              <a:t>kloc</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err="1">
                <a:solidFill>
                  <a:prstClr val="black"/>
                </a:solidFill>
              </a:rPr>
              <a:t>Ctmp</a:t>
            </a:r>
            <a:r>
              <a:rPr lang="en-US" sz="1600" dirty="0">
                <a:solidFill>
                  <a:prstClr val="black"/>
                </a:solidFill>
              </a:rPr>
              <a:t>+=</a:t>
            </a:r>
            <a:r>
              <a:rPr lang="en-US" sz="1600" dirty="0" err="1">
                <a:solidFill>
                  <a:prstClr val="black"/>
                </a:solidFill>
              </a:rPr>
              <a:t>Awrk</a:t>
            </a:r>
            <a:r>
              <a:rPr lang="en-US" sz="1600" dirty="0">
                <a:solidFill>
                  <a:prstClr val="black"/>
                </a:solidFill>
              </a:rPr>
              <a:t>[</a:t>
            </a:r>
            <a:r>
              <a:rPr lang="en-US" sz="1600" dirty="0" err="1">
                <a:solidFill>
                  <a:prstClr val="black"/>
                </a:solidFill>
              </a:rPr>
              <a:t>jloc</a:t>
            </a:r>
            <a:r>
              <a:rPr lang="en-US" sz="1600" dirty="0">
                <a:solidFill>
                  <a:prstClr val="black"/>
                </a:solidFill>
              </a:rPr>
              <a:t>*</a:t>
            </a:r>
            <a:r>
              <a:rPr lang="en-US" sz="1600" dirty="0" err="1">
                <a:solidFill>
                  <a:prstClr val="black"/>
                </a:solidFill>
              </a:rPr>
              <a:t>blksz+kloc</a:t>
            </a:r>
            <a:r>
              <a:rPr lang="en-US" sz="1600" dirty="0">
                <a:solidFill>
                  <a:prstClr val="black"/>
                </a:solidFill>
              </a:rPr>
              <a:t>]*</a:t>
            </a:r>
            <a:r>
              <a:rPr lang="en-US" sz="1600" dirty="0" err="1">
                <a:solidFill>
                  <a:prstClr val="black"/>
                </a:solidFill>
              </a:rPr>
              <a:t>Bwrk</a:t>
            </a:r>
            <a:r>
              <a:rPr lang="en-US" sz="1600" dirty="0">
                <a:solidFill>
                  <a:prstClr val="black"/>
                </a:solidFill>
              </a:rPr>
              <a:t>[</a:t>
            </a:r>
            <a:r>
              <a:rPr lang="en-US" sz="1600" dirty="0" err="1">
                <a:solidFill>
                  <a:prstClr val="black"/>
                </a:solidFill>
              </a:rPr>
              <a:t>kloc</a:t>
            </a:r>
            <a:r>
              <a:rPr lang="en-US" sz="1600" dirty="0">
                <a:solidFill>
                  <a:prstClr val="black"/>
                </a:solidFill>
              </a:rPr>
              <a:t>*</a:t>
            </a:r>
            <a:r>
              <a:rPr lang="en-US" sz="1600" dirty="0" err="1">
                <a:solidFill>
                  <a:prstClr val="black"/>
                </a:solidFill>
              </a:rPr>
              <a:t>blksz+iloc</a:t>
            </a:r>
            <a:r>
              <a:rPr lang="en-US" sz="1600" dirty="0">
                <a:solidFill>
                  <a:prstClr val="black"/>
                </a:solidFill>
              </a:rPr>
              <a:t>];</a:t>
            </a:r>
          </a:p>
          <a:p>
            <a:endParaRPr lang="en-US" sz="1600" dirty="0">
              <a:solidFill>
                <a:prstClr val="black"/>
              </a:solidFill>
            </a:endParaRPr>
          </a:p>
          <a:p>
            <a:r>
              <a:rPr lang="en-US" sz="1600" dirty="0">
                <a:solidFill>
                  <a:prstClr val="black"/>
                </a:solidFill>
              </a:rPr>
              <a:t> </a:t>
            </a:r>
            <a:r>
              <a:rPr lang="en-US" sz="1600" dirty="0" smtClean="0">
                <a:solidFill>
                  <a:prstClr val="black"/>
                </a:solidFill>
              </a:rPr>
              <a:t>     </a:t>
            </a:r>
            <a:r>
              <a:rPr lang="en-US" sz="1600" dirty="0">
                <a:solidFill>
                  <a:prstClr val="black"/>
                </a:solidFill>
              </a:rPr>
              <a:t>barrier(CLK_LOCAL_MEM_FENCE);</a:t>
            </a:r>
          </a:p>
          <a:p>
            <a:r>
              <a:rPr lang="en-US" sz="1600" dirty="0">
                <a:solidFill>
                  <a:prstClr val="black"/>
                </a:solidFill>
              </a:rPr>
              <a:t> </a:t>
            </a:r>
            <a:r>
              <a:rPr lang="en-US" sz="1600" dirty="0" smtClean="0">
                <a:solidFill>
                  <a:prstClr val="black"/>
                </a:solidFill>
              </a:rPr>
              <a:t>     </a:t>
            </a:r>
            <a:r>
              <a:rPr lang="en-US" sz="1600" dirty="0">
                <a:solidFill>
                  <a:prstClr val="black"/>
                </a:solidFill>
              </a:rPr>
              <a:t>Abase += </a:t>
            </a:r>
            <a:r>
              <a:rPr lang="en-US" sz="1600" dirty="0" err="1">
                <a:solidFill>
                  <a:prstClr val="black"/>
                </a:solidFill>
              </a:rPr>
              <a:t>Ainc</a:t>
            </a:r>
            <a:r>
              <a:rPr lang="en-US" sz="1600" dirty="0" smtClean="0">
                <a:solidFill>
                  <a:prstClr val="black"/>
                </a:solidFill>
              </a:rPr>
              <a:t>;       </a:t>
            </a:r>
            <a:r>
              <a:rPr lang="en-US" sz="1600" dirty="0" err="1">
                <a:solidFill>
                  <a:prstClr val="black"/>
                </a:solidFill>
              </a:rPr>
              <a:t>Bbase</a:t>
            </a:r>
            <a:r>
              <a:rPr lang="en-US" sz="1600" dirty="0">
                <a:solidFill>
                  <a:prstClr val="black"/>
                </a:solidFill>
              </a:rPr>
              <a:t> += </a:t>
            </a:r>
            <a:r>
              <a:rPr lang="en-US" sz="1600" dirty="0" err="1">
                <a:solidFill>
                  <a:prstClr val="black"/>
                </a:solidFill>
              </a:rPr>
              <a:t>Binc</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a:t>
            </a:r>
          </a:p>
          <a:p>
            <a:r>
              <a:rPr lang="en-US" sz="1600" dirty="0" smtClean="0">
                <a:solidFill>
                  <a:prstClr val="black"/>
                </a:solidFill>
              </a:rPr>
              <a:t>   C[j*</a:t>
            </a:r>
            <a:r>
              <a:rPr lang="en-US" sz="1600" dirty="0" err="1" smtClean="0">
                <a:solidFill>
                  <a:prstClr val="black"/>
                </a:solidFill>
              </a:rPr>
              <a:t>N+i</a:t>
            </a:r>
            <a:r>
              <a:rPr lang="en-US" sz="1600" dirty="0">
                <a:solidFill>
                  <a:prstClr val="black"/>
                </a:solidFill>
              </a:rPr>
              <a:t>] = </a:t>
            </a:r>
            <a:r>
              <a:rPr lang="en-US" sz="1600" dirty="0" err="1">
                <a:solidFill>
                  <a:prstClr val="black"/>
                </a:solidFill>
              </a:rPr>
              <a:t>Ctmp</a:t>
            </a:r>
            <a:r>
              <a:rPr lang="en-US" sz="1600" dirty="0">
                <a:solidFill>
                  <a:prstClr val="black"/>
                </a:solidFill>
              </a:rPr>
              <a:t>;</a:t>
            </a:r>
          </a:p>
          <a:p>
            <a:r>
              <a:rPr lang="en-US" sz="1600" dirty="0" smtClean="0">
                <a:solidFill>
                  <a:prstClr val="black"/>
                </a:solidFill>
              </a:rPr>
              <a:t>}</a:t>
            </a:r>
            <a:endParaRPr lang="en-US" sz="1600" dirty="0">
              <a:solidFill>
                <a:prstClr val="black"/>
              </a:solidFill>
            </a:endParaRP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0716" y="3537634"/>
            <a:ext cx="3184635" cy="255454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Note that the pattern of indices loaded differ from the patterned used.</a:t>
            </a:r>
          </a:p>
          <a:p>
            <a:pPr fontAlgn="auto">
              <a:spcBef>
                <a:spcPts val="0"/>
              </a:spcBef>
              <a:spcAft>
                <a:spcPts val="0"/>
              </a:spcAft>
            </a:pPr>
            <a:endParaRPr lang="en-US" sz="1600" dirty="0">
              <a:solidFill>
                <a:srgbClr val="002060"/>
              </a:solidFill>
              <a:latin typeface="Trebuchet MS"/>
              <a:ea typeface="+mn-ea"/>
            </a:endParaRPr>
          </a:p>
          <a:p>
            <a:pPr fontAlgn="auto">
              <a:spcBef>
                <a:spcPts val="0"/>
              </a:spcBef>
              <a:spcAft>
                <a:spcPts val="0"/>
              </a:spcAft>
            </a:pPr>
            <a:r>
              <a:rPr lang="en-US" sz="1600" dirty="0" smtClean="0">
                <a:solidFill>
                  <a:srgbClr val="002060"/>
                </a:solidFill>
                <a:latin typeface="Trebuchet MS"/>
                <a:ea typeface="+mn-ea"/>
              </a:rPr>
              <a:t>This mistake means that the memory is not coalesced.  Performance was around </a:t>
            </a:r>
            <a:r>
              <a:rPr lang="en-US" sz="1600" dirty="0">
                <a:solidFill>
                  <a:srgbClr val="002060"/>
                </a:solidFill>
                <a:latin typeface="Trebuchet MS"/>
                <a:ea typeface="+mn-ea"/>
              </a:rPr>
              <a:t>76695.8  M</a:t>
            </a:r>
            <a:r>
              <a:rPr lang="en-US" sz="1600" dirty="0" smtClean="0">
                <a:solidFill>
                  <a:srgbClr val="002060"/>
                </a:solidFill>
                <a:latin typeface="Trebuchet MS"/>
                <a:ea typeface="+mn-ea"/>
              </a:rPr>
              <a:t>FLOPS on an NVIDIA M2090 GPU.  We were expecting almost twice that many FLOPS.</a:t>
            </a:r>
          </a:p>
        </p:txBody>
      </p:sp>
      <p:sp>
        <p:nvSpPr>
          <p:cNvPr id="9" name="Rounded Rectangle 8"/>
          <p:cNvSpPr/>
          <p:nvPr/>
        </p:nvSpPr>
        <p:spPr>
          <a:xfrm>
            <a:off x="4240929" y="5045663"/>
            <a:ext cx="4871539" cy="454385"/>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8" idx="3"/>
            <a:endCxn id="7" idx="1"/>
          </p:cNvCxnSpPr>
          <p:nvPr/>
        </p:nvCxnSpPr>
        <p:spPr>
          <a:xfrm flipV="1">
            <a:off x="3405351" y="3896711"/>
            <a:ext cx="651647" cy="9181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9" idx="1"/>
          </p:cNvCxnSpPr>
          <p:nvPr/>
        </p:nvCxnSpPr>
        <p:spPr>
          <a:xfrm>
            <a:off x="3405351" y="4814907"/>
            <a:ext cx="835578" cy="4579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8245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smtClean="0"/>
              <a:t>Blocked matrix multiply: kernel (fixed)</a:t>
            </a:r>
            <a:endParaRPr lang="en-US" sz="3200" dirty="0"/>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solidFill>
                  <a:prstClr val="black"/>
                </a:solidFill>
              </a:rPr>
              <a:t>#define </a:t>
            </a:r>
            <a:r>
              <a:rPr lang="en-US" sz="1600" dirty="0" err="1">
                <a:solidFill>
                  <a:prstClr val="black"/>
                </a:solidFill>
              </a:rPr>
              <a:t>blksz</a:t>
            </a:r>
            <a:r>
              <a:rPr lang="en-US" sz="1600" dirty="0">
                <a:solidFill>
                  <a:prstClr val="black"/>
                </a:solidFill>
              </a:rPr>
              <a:t> 16</a:t>
            </a:r>
          </a:p>
          <a:p>
            <a:r>
              <a:rPr lang="en-US" sz="1600" dirty="0" smtClean="0">
                <a:solidFill>
                  <a:prstClr val="black"/>
                </a:solidFill>
              </a:rPr>
              <a:t>__</a:t>
            </a:r>
            <a:r>
              <a:rPr lang="en-US" sz="1600" dirty="0">
                <a:solidFill>
                  <a:prstClr val="black"/>
                </a:solidFill>
              </a:rPr>
              <a:t>kernel void </a:t>
            </a:r>
            <a:r>
              <a:rPr lang="en-US" sz="1600" dirty="0" err="1">
                <a:solidFill>
                  <a:prstClr val="black"/>
                </a:solidFill>
              </a:rPr>
              <a:t>mmul</a:t>
            </a:r>
            <a:r>
              <a:rPr lang="en-US" sz="1600" dirty="0">
                <a:solidFill>
                  <a:prstClr val="black"/>
                </a:solidFill>
              </a:rPr>
              <a:t>(</a:t>
            </a:r>
          </a:p>
          <a:p>
            <a:r>
              <a:rPr lang="en-US" sz="1600" dirty="0">
                <a:solidFill>
                  <a:prstClr val="black"/>
                </a:solidFill>
              </a:rPr>
              <a:t>                </a:t>
            </a:r>
            <a:r>
              <a:rPr lang="en-US" sz="1600" dirty="0" err="1">
                <a:solidFill>
                  <a:prstClr val="black"/>
                </a:solidFill>
              </a:rPr>
              <a:t>const</a:t>
            </a:r>
            <a:r>
              <a:rPr lang="en-US" sz="1600" dirty="0">
                <a:solidFill>
                  <a:prstClr val="black"/>
                </a:solidFill>
              </a:rPr>
              <a:t> unsigned </a:t>
            </a:r>
            <a:r>
              <a:rPr lang="en-US" sz="1600" dirty="0" err="1">
                <a:solidFill>
                  <a:prstClr val="black"/>
                </a:solidFill>
              </a:rPr>
              <a:t>int</a:t>
            </a:r>
            <a:r>
              <a:rPr lang="en-US" sz="1600" dirty="0">
                <a:solidFill>
                  <a:prstClr val="black"/>
                </a:solidFill>
              </a:rPr>
              <a:t> N,</a:t>
            </a:r>
          </a:p>
          <a:p>
            <a:r>
              <a:rPr lang="en-US" sz="1600" dirty="0">
                <a:solidFill>
                  <a:prstClr val="black"/>
                </a:solidFill>
              </a:rPr>
              <a:t>                __global float* A,</a:t>
            </a:r>
          </a:p>
          <a:p>
            <a:r>
              <a:rPr lang="en-US" sz="1600" dirty="0">
                <a:solidFill>
                  <a:prstClr val="black"/>
                </a:solidFill>
              </a:rPr>
              <a:t>                __global float* B,</a:t>
            </a:r>
          </a:p>
          <a:p>
            <a:r>
              <a:rPr lang="en-US" sz="1600" dirty="0">
                <a:solidFill>
                  <a:prstClr val="black"/>
                </a:solidFill>
              </a:rPr>
              <a:t>                __global float* C,</a:t>
            </a:r>
          </a:p>
          <a:p>
            <a:r>
              <a:rPr lang="en-US" sz="1600" dirty="0">
                <a:solidFill>
                  <a:prstClr val="black"/>
                </a:solidFill>
              </a:rPr>
              <a:t>                __local  float* </a:t>
            </a:r>
            <a:r>
              <a:rPr lang="en-US" sz="1600" dirty="0" err="1">
                <a:solidFill>
                  <a:prstClr val="black"/>
                </a:solidFill>
              </a:rPr>
              <a:t>Awrk</a:t>
            </a:r>
            <a:r>
              <a:rPr lang="en-US" sz="1600" dirty="0">
                <a:solidFill>
                  <a:prstClr val="black"/>
                </a:solidFill>
              </a:rPr>
              <a:t>,</a:t>
            </a:r>
          </a:p>
          <a:p>
            <a:r>
              <a:rPr lang="en-US" sz="1600" dirty="0">
                <a:solidFill>
                  <a:prstClr val="black"/>
                </a:solidFill>
              </a:rPr>
              <a:t>                __local  float* </a:t>
            </a:r>
            <a:r>
              <a:rPr lang="en-US" sz="1600" dirty="0" err="1">
                <a:solidFill>
                  <a:prstClr val="black"/>
                </a:solidFill>
              </a:rPr>
              <a:t>Bwrk</a:t>
            </a:r>
            <a:r>
              <a:rPr lang="en-US" sz="1600" dirty="0">
                <a:solidFill>
                  <a:prstClr val="black"/>
                </a:solidFill>
              </a:rPr>
              <a:t>)</a:t>
            </a:r>
          </a:p>
          <a:p>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kloc</a:t>
            </a:r>
            <a:r>
              <a:rPr lang="en-US" sz="1600" dirty="0">
                <a:solidFill>
                  <a:prstClr val="black"/>
                </a:solidFill>
              </a:rPr>
              <a:t>, </a:t>
            </a:r>
            <a:r>
              <a:rPr lang="en-US" sz="1600" dirty="0" err="1">
                <a:solidFill>
                  <a:prstClr val="black"/>
                </a:solidFill>
              </a:rPr>
              <a:t>Kblk</a:t>
            </a:r>
            <a:r>
              <a:rPr lang="en-US" sz="1600" dirty="0">
                <a:solidFill>
                  <a:prstClr val="black"/>
                </a:solidFill>
              </a:rPr>
              <a:t>;</a:t>
            </a:r>
          </a:p>
          <a:p>
            <a:r>
              <a:rPr lang="en-US" sz="1600" dirty="0" smtClean="0">
                <a:solidFill>
                  <a:prstClr val="black"/>
                </a:solidFill>
              </a:rPr>
              <a:t>   </a:t>
            </a:r>
            <a:r>
              <a:rPr lang="en-US" sz="1600" dirty="0">
                <a:solidFill>
                  <a:prstClr val="black"/>
                </a:solidFill>
              </a:rPr>
              <a:t>float </a:t>
            </a:r>
            <a:r>
              <a:rPr lang="en-US" sz="1600" dirty="0" err="1">
                <a:solidFill>
                  <a:prstClr val="black"/>
                </a:solidFill>
              </a:rPr>
              <a:t>Ctmp</a:t>
            </a:r>
            <a:r>
              <a:rPr lang="en-US" sz="1600" dirty="0">
                <a:solidFill>
                  <a:prstClr val="black"/>
                </a:solidFill>
              </a:rPr>
              <a:t>=0.0f;</a:t>
            </a:r>
          </a:p>
          <a:p>
            <a:endParaRPr lang="en-US" sz="1600" dirty="0" smtClean="0">
              <a:solidFill>
                <a:prstClr val="black"/>
              </a:solidFill>
            </a:endParaRPr>
          </a:p>
          <a:p>
            <a:r>
              <a:rPr lang="en-US" sz="1600" dirty="0" smtClean="0">
                <a:solidFill>
                  <a:prstClr val="black"/>
                </a:solidFill>
              </a:rPr>
              <a:t>   //  compute element C(</a:t>
            </a:r>
            <a:r>
              <a:rPr lang="en-US" sz="1600" dirty="0" err="1" smtClean="0">
                <a:solidFill>
                  <a:prstClr val="black"/>
                </a:solidFill>
              </a:rPr>
              <a:t>i,j</a:t>
            </a:r>
            <a:r>
              <a:rPr lang="en-US" sz="1600" dirty="0" smtClean="0">
                <a:solidFill>
                  <a:prstClr val="black"/>
                </a:solidFill>
              </a:rPr>
              <a:t>)</a:t>
            </a:r>
          </a:p>
          <a:p>
            <a:r>
              <a:rPr lang="en-US" sz="1600" dirty="0" smtClean="0">
                <a:solidFill>
                  <a:prstClr val="black"/>
                </a:solidFill>
              </a:rPr>
              <a:t>   </a:t>
            </a:r>
            <a:r>
              <a:rPr lang="en-US" sz="1600" dirty="0" err="1" smtClean="0">
                <a:solidFill>
                  <a:prstClr val="black"/>
                </a:solidFill>
              </a:rPr>
              <a:t>int</a:t>
            </a:r>
            <a:r>
              <a:rPr lang="en-US" sz="1600" dirty="0" smtClean="0">
                <a:solidFill>
                  <a:prstClr val="black"/>
                </a:solidFill>
              </a:rPr>
              <a:t> i = </a:t>
            </a:r>
            <a:r>
              <a:rPr lang="en-US" sz="1600" dirty="0" err="1" smtClean="0">
                <a:solidFill>
                  <a:prstClr val="black"/>
                </a:solidFill>
              </a:rPr>
              <a:t>get_global_id</a:t>
            </a:r>
            <a:r>
              <a:rPr lang="en-US" sz="1600" dirty="0" smtClean="0">
                <a:solidFill>
                  <a:prstClr val="black"/>
                </a:solidFill>
              </a:rPr>
              <a:t>(0);</a:t>
            </a:r>
          </a:p>
          <a:p>
            <a:r>
              <a:rPr lang="en-US" sz="1600" dirty="0" smtClean="0">
                <a:solidFill>
                  <a:prstClr val="black"/>
                </a:solidFill>
              </a:rPr>
              <a:t>   </a:t>
            </a:r>
            <a:r>
              <a:rPr lang="en-US" sz="1600" dirty="0" err="1">
                <a:solidFill>
                  <a:prstClr val="black"/>
                </a:solidFill>
              </a:rPr>
              <a:t>int</a:t>
            </a:r>
            <a:r>
              <a:rPr lang="en-US" sz="1600" dirty="0">
                <a:solidFill>
                  <a:prstClr val="black"/>
                </a:solidFill>
              </a:rPr>
              <a:t> j = </a:t>
            </a:r>
            <a:r>
              <a:rPr lang="en-US" sz="1600" dirty="0" err="1">
                <a:solidFill>
                  <a:prstClr val="black"/>
                </a:solidFill>
              </a:rPr>
              <a:t>get_global_id</a:t>
            </a:r>
            <a:r>
              <a:rPr lang="en-US" sz="1600" dirty="0">
                <a:solidFill>
                  <a:prstClr val="black"/>
                </a:solidFill>
              </a:rPr>
              <a:t>(1);</a:t>
            </a:r>
          </a:p>
          <a:p>
            <a:endParaRPr lang="en-US" sz="1600" dirty="0">
              <a:solidFill>
                <a:prstClr val="black"/>
              </a:solidFill>
            </a:endParaRPr>
          </a:p>
          <a:p>
            <a:r>
              <a:rPr lang="en-US" sz="1600" dirty="0" smtClean="0">
                <a:solidFill>
                  <a:prstClr val="black"/>
                </a:solidFill>
              </a:rPr>
              <a:t>   </a:t>
            </a:r>
            <a:r>
              <a:rPr lang="en-US" sz="1600" dirty="0">
                <a:solidFill>
                  <a:prstClr val="black"/>
                </a:solidFill>
              </a:rPr>
              <a:t>// Element C(</a:t>
            </a:r>
            <a:r>
              <a:rPr lang="en-US" sz="1600" dirty="0" err="1">
                <a:solidFill>
                  <a:prstClr val="black"/>
                </a:solidFill>
              </a:rPr>
              <a:t>i,j</a:t>
            </a:r>
            <a:r>
              <a:rPr lang="en-US" sz="1600" dirty="0">
                <a:solidFill>
                  <a:prstClr val="black"/>
                </a:solidFill>
              </a:rPr>
              <a:t>) is in block C(</a:t>
            </a:r>
            <a:r>
              <a:rPr lang="en-US" sz="1600" dirty="0" err="1">
                <a:solidFill>
                  <a:prstClr val="black"/>
                </a:solidFill>
              </a:rPr>
              <a:t>Iblk,Jblk</a:t>
            </a:r>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Iblk</a:t>
            </a:r>
            <a:r>
              <a:rPr lang="en-US" sz="1600" dirty="0">
                <a:solidFill>
                  <a:prstClr val="black"/>
                </a:solidFill>
              </a:rPr>
              <a:t> = </a:t>
            </a:r>
            <a:r>
              <a:rPr lang="en-US" sz="1600" dirty="0" err="1">
                <a:solidFill>
                  <a:prstClr val="black"/>
                </a:solidFill>
              </a:rPr>
              <a:t>get_group_id</a:t>
            </a:r>
            <a:r>
              <a:rPr lang="en-US" sz="1600" dirty="0">
                <a:solidFill>
                  <a:prstClr val="black"/>
                </a:solidFill>
              </a:rPr>
              <a:t>(0);</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Jblk</a:t>
            </a:r>
            <a:r>
              <a:rPr lang="en-US" sz="1600" dirty="0">
                <a:solidFill>
                  <a:prstClr val="black"/>
                </a:solidFill>
              </a:rPr>
              <a:t> = </a:t>
            </a:r>
            <a:r>
              <a:rPr lang="en-US" sz="1600" dirty="0" err="1">
                <a:solidFill>
                  <a:prstClr val="black"/>
                </a:solidFill>
              </a:rPr>
              <a:t>get_group_id</a:t>
            </a:r>
            <a:r>
              <a:rPr lang="en-US" sz="1600" dirty="0">
                <a:solidFill>
                  <a:prstClr val="black"/>
                </a:solidFill>
              </a:rPr>
              <a:t>(1);</a:t>
            </a:r>
          </a:p>
          <a:p>
            <a:endParaRPr lang="en-US" sz="1600" dirty="0">
              <a:solidFill>
                <a:prstClr val="black"/>
              </a:solidFill>
            </a:endParaRPr>
          </a:p>
          <a:p>
            <a:r>
              <a:rPr lang="en-US" sz="1600" dirty="0" smtClean="0">
                <a:solidFill>
                  <a:prstClr val="black"/>
                </a:solidFill>
              </a:rPr>
              <a:t>   </a:t>
            </a:r>
            <a:r>
              <a:rPr lang="en-US" sz="1600" dirty="0">
                <a:solidFill>
                  <a:prstClr val="black"/>
                </a:solidFill>
              </a:rPr>
              <a:t>// C(</a:t>
            </a:r>
            <a:r>
              <a:rPr lang="en-US" sz="1600" dirty="0" err="1">
                <a:solidFill>
                  <a:prstClr val="black"/>
                </a:solidFill>
              </a:rPr>
              <a:t>i,j</a:t>
            </a:r>
            <a:r>
              <a:rPr lang="en-US" sz="1600" dirty="0">
                <a:solidFill>
                  <a:prstClr val="black"/>
                </a:solidFill>
              </a:rPr>
              <a:t>) is element C(</a:t>
            </a:r>
            <a:r>
              <a:rPr lang="en-US" sz="1600" dirty="0" err="1">
                <a:solidFill>
                  <a:prstClr val="black"/>
                </a:solidFill>
              </a:rPr>
              <a:t>iloc</a:t>
            </a:r>
            <a:r>
              <a:rPr lang="en-US" sz="1600" dirty="0">
                <a:solidFill>
                  <a:prstClr val="black"/>
                </a:solidFill>
              </a:rPr>
              <a:t>, </a:t>
            </a:r>
            <a:r>
              <a:rPr lang="en-US" sz="1600" dirty="0" err="1">
                <a:solidFill>
                  <a:prstClr val="black"/>
                </a:solidFill>
              </a:rPr>
              <a:t>jloc</a:t>
            </a:r>
            <a:r>
              <a:rPr lang="en-US" sz="1600" dirty="0">
                <a:solidFill>
                  <a:prstClr val="black"/>
                </a:solidFill>
              </a:rPr>
              <a:t>) </a:t>
            </a:r>
            <a:endParaRPr lang="en-US" sz="1600" dirty="0" smtClean="0">
              <a:solidFill>
                <a:prstClr val="black"/>
              </a:solidFill>
            </a:endParaRPr>
          </a:p>
          <a:p>
            <a:r>
              <a:rPr lang="en-US" sz="1600" dirty="0" smtClean="0">
                <a:solidFill>
                  <a:prstClr val="black"/>
                </a:solidFill>
              </a:rPr>
              <a:t>   //  of </a:t>
            </a:r>
            <a:r>
              <a:rPr lang="en-US" sz="1600" dirty="0">
                <a:solidFill>
                  <a:prstClr val="black"/>
                </a:solidFill>
              </a:rPr>
              <a:t>block C(</a:t>
            </a:r>
            <a:r>
              <a:rPr lang="en-US" sz="1600" dirty="0" err="1">
                <a:solidFill>
                  <a:prstClr val="black"/>
                </a:solidFill>
              </a:rPr>
              <a:t>Iblk</a:t>
            </a:r>
            <a:r>
              <a:rPr lang="en-US" sz="1600" dirty="0">
                <a:solidFill>
                  <a:prstClr val="black"/>
                </a:solidFill>
              </a:rPr>
              <a:t>, </a:t>
            </a:r>
            <a:r>
              <a:rPr lang="en-US" sz="1600" dirty="0" err="1">
                <a:solidFill>
                  <a:prstClr val="black"/>
                </a:solidFill>
              </a:rPr>
              <a:t>Jblk</a:t>
            </a:r>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iloc</a:t>
            </a:r>
            <a:r>
              <a:rPr lang="en-US" sz="1600" dirty="0">
                <a:solidFill>
                  <a:prstClr val="black"/>
                </a:solidFill>
              </a:rPr>
              <a:t> = </a:t>
            </a:r>
            <a:r>
              <a:rPr lang="en-US" sz="1600" dirty="0" err="1">
                <a:solidFill>
                  <a:prstClr val="black"/>
                </a:solidFill>
              </a:rPr>
              <a:t>get_local_id</a:t>
            </a:r>
            <a:r>
              <a:rPr lang="en-US" sz="1600" dirty="0">
                <a:solidFill>
                  <a:prstClr val="black"/>
                </a:solidFill>
              </a:rPr>
              <a:t>(0);</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jloc</a:t>
            </a:r>
            <a:r>
              <a:rPr lang="en-US" sz="1600" dirty="0">
                <a:solidFill>
                  <a:prstClr val="black"/>
                </a:solidFill>
              </a:rPr>
              <a:t> = </a:t>
            </a:r>
            <a:r>
              <a:rPr lang="en-US" sz="1600" dirty="0" err="1">
                <a:solidFill>
                  <a:prstClr val="black"/>
                </a:solidFill>
              </a:rPr>
              <a:t>get_local_id</a:t>
            </a:r>
            <a:r>
              <a:rPr lang="en-US" sz="1600" dirty="0">
                <a:solidFill>
                  <a:prstClr val="black"/>
                </a:solidFill>
              </a:rPr>
              <a:t>(1);</a:t>
            </a:r>
          </a:p>
          <a:p>
            <a:r>
              <a:rPr lang="en-US" sz="1600" dirty="0" smtClean="0">
                <a:solidFill>
                  <a:prstClr val="black"/>
                </a:solidFill>
              </a:rPr>
              <a:t>   </a:t>
            </a:r>
            <a:r>
              <a:rPr lang="en-US" sz="1600" dirty="0" err="1" smtClean="0">
                <a:solidFill>
                  <a:prstClr val="black"/>
                </a:solidFill>
              </a:rPr>
              <a:t>int</a:t>
            </a:r>
            <a:r>
              <a:rPr lang="en-US" sz="1600" dirty="0" smtClean="0">
                <a:solidFill>
                  <a:prstClr val="black"/>
                </a:solidFill>
              </a:rPr>
              <a:t> </a:t>
            </a:r>
            <a:r>
              <a:rPr lang="en-US" sz="1600" dirty="0" err="1">
                <a:solidFill>
                  <a:prstClr val="black"/>
                </a:solidFill>
              </a:rPr>
              <a:t>Num_BLK</a:t>
            </a:r>
            <a:r>
              <a:rPr lang="en-US" sz="1600" dirty="0">
                <a:solidFill>
                  <a:prstClr val="black"/>
                </a:solidFill>
              </a:rPr>
              <a:t> = N/</a:t>
            </a:r>
            <a:r>
              <a:rPr lang="en-US" sz="1600" dirty="0" err="1">
                <a:solidFill>
                  <a:prstClr val="black"/>
                </a:solidFill>
              </a:rPr>
              <a:t>blksz</a:t>
            </a:r>
            <a:r>
              <a:rPr lang="en-US" sz="1600" dirty="0" smtClean="0">
                <a:solidFill>
                  <a:prstClr val="black"/>
                </a:solidFill>
              </a:rPr>
              <a:t>;</a:t>
            </a:r>
            <a:endParaRPr lang="en-US" sz="1600" dirty="0">
              <a:solidFill>
                <a:prstClr val="black"/>
              </a:solidFill>
            </a:endParaRP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smtClean="0">
                <a:solidFill>
                  <a:prstClr val="black"/>
                </a:solidFill>
              </a:rPr>
              <a:t>  // upper-left-corner and </a:t>
            </a:r>
            <a:r>
              <a:rPr lang="en-US" sz="1600" dirty="0" err="1" smtClean="0">
                <a:solidFill>
                  <a:prstClr val="black"/>
                </a:solidFill>
              </a:rPr>
              <a:t>inc</a:t>
            </a:r>
            <a:r>
              <a:rPr lang="en-US" sz="1600" dirty="0" smtClean="0">
                <a:solidFill>
                  <a:prstClr val="black"/>
                </a:solidFill>
              </a:rPr>
              <a:t> for A and B</a:t>
            </a:r>
          </a:p>
          <a:p>
            <a:r>
              <a:rPr lang="en-US" sz="1600" dirty="0" smtClean="0">
                <a:solidFill>
                  <a:prstClr val="black"/>
                </a:solidFill>
              </a:rPr>
              <a:t>  </a:t>
            </a:r>
            <a:r>
              <a:rPr lang="en-US" sz="1600" dirty="0" err="1" smtClean="0">
                <a:solidFill>
                  <a:prstClr val="black"/>
                </a:solidFill>
              </a:rPr>
              <a:t>int</a:t>
            </a:r>
            <a:r>
              <a:rPr lang="en-US" sz="1600" dirty="0" smtClean="0">
                <a:solidFill>
                  <a:prstClr val="black"/>
                </a:solidFill>
              </a:rPr>
              <a:t> </a:t>
            </a:r>
            <a:r>
              <a:rPr lang="en-US" sz="1600" dirty="0">
                <a:solidFill>
                  <a:prstClr val="black"/>
                </a:solidFill>
              </a:rPr>
              <a:t>Abase = </a:t>
            </a:r>
            <a:r>
              <a:rPr lang="en-US" sz="1600" dirty="0" err="1">
                <a:solidFill>
                  <a:prstClr val="black"/>
                </a:solidFill>
              </a:rPr>
              <a:t>Iblk</a:t>
            </a:r>
            <a:r>
              <a:rPr lang="en-US" sz="1600" dirty="0">
                <a:solidFill>
                  <a:prstClr val="black"/>
                </a:solidFill>
              </a:rPr>
              <a:t>*N*</a:t>
            </a:r>
            <a:r>
              <a:rPr lang="en-US" sz="1600" dirty="0" err="1">
                <a:solidFill>
                  <a:prstClr val="black"/>
                </a:solidFill>
              </a:rPr>
              <a:t>blksz</a:t>
            </a:r>
            <a:r>
              <a:rPr lang="en-US" sz="1600" dirty="0">
                <a:solidFill>
                  <a:prstClr val="black"/>
                </a:solidFill>
              </a:rPr>
              <a:t>;    </a:t>
            </a:r>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Ainc</a:t>
            </a:r>
            <a:r>
              <a:rPr lang="en-US" sz="1600" dirty="0">
                <a:solidFill>
                  <a:prstClr val="black"/>
                </a:solidFill>
              </a:rPr>
              <a:t>  = </a:t>
            </a:r>
            <a:r>
              <a:rPr lang="en-US" sz="1600" dirty="0" err="1">
                <a:solidFill>
                  <a:prstClr val="black"/>
                </a:solidFill>
              </a:rPr>
              <a:t>blksz</a:t>
            </a:r>
            <a:r>
              <a:rPr lang="en-US" sz="1600" dirty="0">
                <a:solidFill>
                  <a:prstClr val="black"/>
                </a:solidFill>
              </a:rPr>
              <a:t>;</a:t>
            </a:r>
          </a:p>
          <a:p>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Bbase</a:t>
            </a:r>
            <a:r>
              <a:rPr lang="en-US" sz="1600" dirty="0">
                <a:solidFill>
                  <a:prstClr val="black"/>
                </a:solidFill>
              </a:rPr>
              <a:t> = </a:t>
            </a:r>
            <a:r>
              <a:rPr lang="en-US" sz="1600" dirty="0" err="1">
                <a:solidFill>
                  <a:prstClr val="black"/>
                </a:solidFill>
              </a:rPr>
              <a:t>Jblk</a:t>
            </a:r>
            <a:r>
              <a:rPr lang="en-US" sz="1600" dirty="0">
                <a:solidFill>
                  <a:prstClr val="black"/>
                </a:solidFill>
              </a:rPr>
              <a:t>*</a:t>
            </a:r>
            <a:r>
              <a:rPr lang="en-US" sz="1600" dirty="0" err="1">
                <a:solidFill>
                  <a:prstClr val="black"/>
                </a:solidFill>
              </a:rPr>
              <a:t>blksz</a:t>
            </a:r>
            <a:r>
              <a:rPr lang="en-US" sz="1600" dirty="0" smtClean="0">
                <a:solidFill>
                  <a:prstClr val="black"/>
                </a:solidFill>
              </a:rPr>
              <a:t>;    </a:t>
            </a:r>
            <a:r>
              <a:rPr lang="en-US" sz="1600" dirty="0" err="1">
                <a:solidFill>
                  <a:prstClr val="black"/>
                </a:solidFill>
              </a:rPr>
              <a:t>int</a:t>
            </a:r>
            <a:r>
              <a:rPr lang="en-US" sz="1600" dirty="0">
                <a:solidFill>
                  <a:prstClr val="black"/>
                </a:solidFill>
              </a:rPr>
              <a:t> </a:t>
            </a:r>
            <a:r>
              <a:rPr lang="en-US" sz="1600" dirty="0" err="1">
                <a:solidFill>
                  <a:prstClr val="black"/>
                </a:solidFill>
              </a:rPr>
              <a:t>Binc</a:t>
            </a:r>
            <a:r>
              <a:rPr lang="en-US" sz="1600" dirty="0">
                <a:solidFill>
                  <a:prstClr val="black"/>
                </a:solidFill>
              </a:rPr>
              <a:t>  = </a:t>
            </a:r>
            <a:r>
              <a:rPr lang="en-US" sz="1600" dirty="0" err="1">
                <a:solidFill>
                  <a:prstClr val="black"/>
                </a:solidFill>
              </a:rPr>
              <a:t>blksz</a:t>
            </a:r>
            <a:r>
              <a:rPr lang="en-US" sz="1600" dirty="0">
                <a:solidFill>
                  <a:prstClr val="black"/>
                </a:solidFill>
              </a:rPr>
              <a:t>*N;</a:t>
            </a:r>
          </a:p>
          <a:p>
            <a:endParaRPr lang="en-US" sz="1600" dirty="0">
              <a:solidFill>
                <a:prstClr val="black"/>
              </a:solidFill>
            </a:endParaRPr>
          </a:p>
          <a:p>
            <a:r>
              <a:rPr lang="en-US" sz="1600" dirty="0" smtClean="0">
                <a:solidFill>
                  <a:prstClr val="black"/>
                </a:solidFill>
              </a:rPr>
              <a:t> </a:t>
            </a:r>
            <a:r>
              <a:rPr lang="en-US" sz="1600" dirty="0">
                <a:solidFill>
                  <a:prstClr val="black"/>
                </a:solidFill>
              </a:rPr>
              <a:t>// C(</a:t>
            </a:r>
            <a:r>
              <a:rPr lang="en-US" sz="1600" dirty="0" err="1">
                <a:solidFill>
                  <a:prstClr val="black"/>
                </a:solidFill>
              </a:rPr>
              <a:t>Iblk,Jblk</a:t>
            </a:r>
            <a:r>
              <a:rPr lang="en-US" sz="1600" dirty="0">
                <a:solidFill>
                  <a:prstClr val="black"/>
                </a:solidFill>
              </a:rPr>
              <a:t>) = (sum over </a:t>
            </a:r>
            <a:r>
              <a:rPr lang="en-US" sz="1600" dirty="0" err="1" smtClean="0">
                <a:solidFill>
                  <a:prstClr val="black"/>
                </a:solidFill>
              </a:rPr>
              <a:t>Kblk</a:t>
            </a:r>
            <a:r>
              <a:rPr lang="en-US" sz="1600" dirty="0" smtClean="0">
                <a:solidFill>
                  <a:prstClr val="black"/>
                </a:solidFill>
              </a:rPr>
              <a:t>) </a:t>
            </a:r>
            <a:r>
              <a:rPr lang="en-US" sz="1600" dirty="0">
                <a:solidFill>
                  <a:prstClr val="black"/>
                </a:solidFill>
              </a:rPr>
              <a:t>A(</a:t>
            </a:r>
            <a:r>
              <a:rPr lang="en-US" sz="1600" dirty="0" err="1">
                <a:solidFill>
                  <a:prstClr val="black"/>
                </a:solidFill>
              </a:rPr>
              <a:t>Iblk,Kblk</a:t>
            </a:r>
            <a:r>
              <a:rPr lang="en-US" sz="1600" dirty="0">
                <a:solidFill>
                  <a:prstClr val="black"/>
                </a:solidFill>
              </a:rPr>
              <a:t>)*B(</a:t>
            </a:r>
            <a:r>
              <a:rPr lang="en-US" sz="1600" dirty="0" err="1">
                <a:solidFill>
                  <a:prstClr val="black"/>
                </a:solidFill>
              </a:rPr>
              <a:t>Kblk,Jblk</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for (</a:t>
            </a:r>
            <a:r>
              <a:rPr lang="en-US" sz="1600" dirty="0" err="1">
                <a:solidFill>
                  <a:prstClr val="black"/>
                </a:solidFill>
              </a:rPr>
              <a:t>Kblk</a:t>
            </a:r>
            <a:r>
              <a:rPr lang="en-US" sz="1600" dirty="0">
                <a:solidFill>
                  <a:prstClr val="black"/>
                </a:solidFill>
              </a:rPr>
              <a:t> = 0;  </a:t>
            </a:r>
            <a:r>
              <a:rPr lang="en-US" sz="1600" dirty="0" err="1">
                <a:solidFill>
                  <a:prstClr val="black"/>
                </a:solidFill>
              </a:rPr>
              <a:t>Kblk</a:t>
            </a:r>
            <a:r>
              <a:rPr lang="en-US" sz="1600" dirty="0">
                <a:solidFill>
                  <a:prstClr val="black"/>
                </a:solidFill>
              </a:rPr>
              <a:t>&lt;</a:t>
            </a:r>
            <a:r>
              <a:rPr lang="en-US" sz="1600" dirty="0" err="1">
                <a:solidFill>
                  <a:prstClr val="black"/>
                </a:solidFill>
              </a:rPr>
              <a:t>Num_BLK</a:t>
            </a:r>
            <a:r>
              <a:rPr lang="en-US" sz="1600" dirty="0">
                <a:solidFill>
                  <a:prstClr val="black"/>
                </a:solidFill>
              </a:rPr>
              <a:t>;  </a:t>
            </a:r>
            <a:r>
              <a:rPr lang="en-US" sz="1600" dirty="0" err="1">
                <a:solidFill>
                  <a:prstClr val="black"/>
                </a:solidFill>
              </a:rPr>
              <a:t>Kblk</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//Load A(</a:t>
            </a:r>
            <a:r>
              <a:rPr lang="en-US" sz="1600" dirty="0" err="1">
                <a:solidFill>
                  <a:prstClr val="black"/>
                </a:solidFill>
              </a:rPr>
              <a:t>Iblk,Kblk</a:t>
            </a:r>
            <a:r>
              <a:rPr lang="en-US" sz="1600" dirty="0">
                <a:solidFill>
                  <a:prstClr val="black"/>
                </a:solidFill>
              </a:rPr>
              <a:t>) and B(</a:t>
            </a:r>
            <a:r>
              <a:rPr lang="en-US" sz="1600" dirty="0" err="1">
                <a:solidFill>
                  <a:prstClr val="black"/>
                </a:solidFill>
              </a:rPr>
              <a:t>Kblk,Jblk</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//Each work-item loads a single element of the two </a:t>
            </a:r>
            <a:endParaRPr lang="en-US" sz="1600" dirty="0" smtClean="0">
              <a:solidFill>
                <a:prstClr val="black"/>
              </a:solidFill>
            </a:endParaRPr>
          </a:p>
          <a:p>
            <a:r>
              <a:rPr lang="en-US" sz="1600" dirty="0">
                <a:solidFill>
                  <a:prstClr val="black"/>
                </a:solidFill>
              </a:rPr>
              <a:t> </a:t>
            </a:r>
            <a:r>
              <a:rPr lang="en-US" sz="1600" dirty="0" smtClean="0">
                <a:solidFill>
                  <a:prstClr val="black"/>
                </a:solidFill>
              </a:rPr>
              <a:t>     //blocks which </a:t>
            </a:r>
            <a:r>
              <a:rPr lang="en-US" sz="1600" dirty="0">
                <a:solidFill>
                  <a:prstClr val="black"/>
                </a:solidFill>
              </a:rPr>
              <a:t>are shared with the entire work-group</a:t>
            </a:r>
          </a:p>
          <a:p>
            <a:endParaRPr lang="en-US" sz="1600" dirty="0">
              <a:solidFill>
                <a:prstClr val="black"/>
              </a:solidFill>
            </a:endParaRPr>
          </a:p>
          <a:p>
            <a:r>
              <a:rPr lang="en-US" sz="1600" dirty="0">
                <a:solidFill>
                  <a:prstClr val="black"/>
                </a:solidFill>
              </a:rPr>
              <a:t> </a:t>
            </a:r>
            <a:r>
              <a:rPr lang="en-US" sz="1600" dirty="0" smtClean="0">
                <a:solidFill>
                  <a:prstClr val="black"/>
                </a:solidFill>
              </a:rPr>
              <a:t>     </a:t>
            </a:r>
            <a:r>
              <a:rPr lang="en-US" sz="1600" dirty="0" err="1" smtClean="0">
                <a:solidFill>
                  <a:prstClr val="black"/>
                </a:solidFill>
              </a:rPr>
              <a:t>Awrk</a:t>
            </a:r>
            <a:r>
              <a:rPr lang="en-US" sz="1600" dirty="0" smtClean="0">
                <a:solidFill>
                  <a:prstClr val="black"/>
                </a:solidFill>
              </a:rPr>
              <a:t>[</a:t>
            </a:r>
            <a:r>
              <a:rPr lang="en-US" sz="1600" dirty="0" err="1" smtClean="0">
                <a:solidFill>
                  <a:prstClr val="black"/>
                </a:solidFill>
              </a:rPr>
              <a:t>jloc</a:t>
            </a:r>
            <a:r>
              <a:rPr lang="en-US" sz="1600" dirty="0" smtClean="0">
                <a:solidFill>
                  <a:prstClr val="black"/>
                </a:solidFill>
              </a:rPr>
              <a:t>*</a:t>
            </a:r>
            <a:r>
              <a:rPr lang="en-US" sz="1600" dirty="0" err="1" smtClean="0">
                <a:solidFill>
                  <a:prstClr val="black"/>
                </a:solidFill>
              </a:rPr>
              <a:t>blksz+iloc</a:t>
            </a:r>
            <a:r>
              <a:rPr lang="en-US" sz="1600" dirty="0">
                <a:solidFill>
                  <a:prstClr val="black"/>
                </a:solidFill>
              </a:rPr>
              <a:t>] = </a:t>
            </a:r>
            <a:r>
              <a:rPr lang="en-US" sz="1600" dirty="0" smtClean="0">
                <a:solidFill>
                  <a:prstClr val="black"/>
                </a:solidFill>
              </a:rPr>
              <a:t>A[</a:t>
            </a:r>
            <a:r>
              <a:rPr lang="en-US" sz="1600" dirty="0" err="1" smtClean="0">
                <a:solidFill>
                  <a:prstClr val="black"/>
                </a:solidFill>
              </a:rPr>
              <a:t>Abase+jloc</a:t>
            </a:r>
            <a:r>
              <a:rPr lang="en-US" sz="1600" dirty="0" smtClean="0">
                <a:solidFill>
                  <a:prstClr val="black"/>
                </a:solidFill>
              </a:rPr>
              <a:t>*</a:t>
            </a:r>
            <a:r>
              <a:rPr lang="en-US" sz="1600" dirty="0" err="1" smtClean="0">
                <a:solidFill>
                  <a:prstClr val="black"/>
                </a:solidFill>
              </a:rPr>
              <a:t>N+iloc</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err="1" smtClean="0">
                <a:solidFill>
                  <a:prstClr val="black"/>
                </a:solidFill>
              </a:rPr>
              <a:t>Bwrk</a:t>
            </a:r>
            <a:r>
              <a:rPr lang="en-US" sz="1600" dirty="0" smtClean="0">
                <a:solidFill>
                  <a:prstClr val="black"/>
                </a:solidFill>
              </a:rPr>
              <a:t>[</a:t>
            </a:r>
            <a:r>
              <a:rPr lang="en-US" sz="1600" dirty="0" err="1" smtClean="0">
                <a:solidFill>
                  <a:prstClr val="black"/>
                </a:solidFill>
              </a:rPr>
              <a:t>jloc</a:t>
            </a:r>
            <a:r>
              <a:rPr lang="en-US" sz="1600" dirty="0" smtClean="0">
                <a:solidFill>
                  <a:prstClr val="black"/>
                </a:solidFill>
              </a:rPr>
              <a:t>*</a:t>
            </a:r>
            <a:r>
              <a:rPr lang="en-US" sz="1600" dirty="0" err="1" smtClean="0">
                <a:solidFill>
                  <a:prstClr val="black"/>
                </a:solidFill>
              </a:rPr>
              <a:t>blksz+iloc</a:t>
            </a:r>
            <a:r>
              <a:rPr lang="en-US" sz="1600" dirty="0">
                <a:solidFill>
                  <a:prstClr val="black"/>
                </a:solidFill>
              </a:rPr>
              <a:t>] = </a:t>
            </a:r>
            <a:r>
              <a:rPr lang="en-US" sz="1600" dirty="0" smtClean="0">
                <a:solidFill>
                  <a:prstClr val="black"/>
                </a:solidFill>
              </a:rPr>
              <a:t>B[</a:t>
            </a:r>
            <a:r>
              <a:rPr lang="en-US" sz="1600" dirty="0" err="1" smtClean="0">
                <a:solidFill>
                  <a:prstClr val="black"/>
                </a:solidFill>
              </a:rPr>
              <a:t>Bbase+jloc</a:t>
            </a:r>
            <a:r>
              <a:rPr lang="en-US" sz="1600" dirty="0" smtClean="0">
                <a:solidFill>
                  <a:prstClr val="black"/>
                </a:solidFill>
              </a:rPr>
              <a:t>*</a:t>
            </a:r>
            <a:r>
              <a:rPr lang="en-US" sz="1600" dirty="0" err="1" smtClean="0">
                <a:solidFill>
                  <a:prstClr val="black"/>
                </a:solidFill>
              </a:rPr>
              <a:t>N+iloc</a:t>
            </a:r>
            <a:r>
              <a:rPr lang="en-US" sz="1600" dirty="0">
                <a:solidFill>
                  <a:prstClr val="black"/>
                </a:solidFill>
              </a:rPr>
              <a:t>];</a:t>
            </a:r>
          </a:p>
          <a:p>
            <a:endParaRPr lang="en-US" sz="1600" dirty="0">
              <a:solidFill>
                <a:prstClr val="black"/>
              </a:solidFill>
            </a:endParaRPr>
          </a:p>
          <a:p>
            <a:r>
              <a:rPr lang="en-US" sz="1600" dirty="0">
                <a:solidFill>
                  <a:prstClr val="black"/>
                </a:solidFill>
              </a:rPr>
              <a:t> </a:t>
            </a:r>
            <a:r>
              <a:rPr lang="en-US" sz="1600" dirty="0" smtClean="0">
                <a:solidFill>
                  <a:prstClr val="black"/>
                </a:solidFill>
              </a:rPr>
              <a:t>     </a:t>
            </a:r>
            <a:r>
              <a:rPr lang="en-US" sz="1600" dirty="0">
                <a:solidFill>
                  <a:prstClr val="black"/>
                </a:solidFill>
              </a:rPr>
              <a:t>barrier(CLK_LOCAL_MEM_FENCE);</a:t>
            </a:r>
          </a:p>
          <a:p>
            <a:endParaRPr lang="en-US" sz="1600" dirty="0">
              <a:solidFill>
                <a:prstClr val="black"/>
              </a:solidFill>
            </a:endParaRPr>
          </a:p>
          <a:p>
            <a:r>
              <a:rPr lang="en-US" sz="1600" dirty="0" smtClean="0">
                <a:solidFill>
                  <a:prstClr val="black"/>
                </a:solidFill>
              </a:rPr>
              <a:t>      #</a:t>
            </a:r>
            <a:r>
              <a:rPr lang="en-US" sz="1600" dirty="0">
                <a:solidFill>
                  <a:prstClr val="black"/>
                </a:solidFill>
              </a:rPr>
              <a:t>pragma unroll</a:t>
            </a:r>
          </a:p>
          <a:p>
            <a:r>
              <a:rPr lang="en-US" sz="1600" dirty="0">
                <a:solidFill>
                  <a:prstClr val="black"/>
                </a:solidFill>
              </a:rPr>
              <a:t> </a:t>
            </a:r>
            <a:r>
              <a:rPr lang="en-US" sz="1600" dirty="0" smtClean="0">
                <a:solidFill>
                  <a:prstClr val="black"/>
                </a:solidFill>
              </a:rPr>
              <a:t>     </a:t>
            </a:r>
            <a:r>
              <a:rPr lang="en-US" sz="1600" dirty="0">
                <a:solidFill>
                  <a:prstClr val="black"/>
                </a:solidFill>
              </a:rPr>
              <a:t>for(</a:t>
            </a:r>
            <a:r>
              <a:rPr lang="en-US" sz="1600" dirty="0" err="1">
                <a:solidFill>
                  <a:prstClr val="black"/>
                </a:solidFill>
              </a:rPr>
              <a:t>kloc</a:t>
            </a:r>
            <a:r>
              <a:rPr lang="en-US" sz="1600" dirty="0">
                <a:solidFill>
                  <a:prstClr val="black"/>
                </a:solidFill>
              </a:rPr>
              <a:t>=0; </a:t>
            </a:r>
            <a:r>
              <a:rPr lang="en-US" sz="1600" dirty="0" err="1">
                <a:solidFill>
                  <a:prstClr val="black"/>
                </a:solidFill>
              </a:rPr>
              <a:t>kloc</a:t>
            </a:r>
            <a:r>
              <a:rPr lang="en-US" sz="1600" dirty="0">
                <a:solidFill>
                  <a:prstClr val="black"/>
                </a:solidFill>
              </a:rPr>
              <a:t>&lt;</a:t>
            </a:r>
            <a:r>
              <a:rPr lang="en-US" sz="1600" dirty="0" err="1">
                <a:solidFill>
                  <a:prstClr val="black"/>
                </a:solidFill>
              </a:rPr>
              <a:t>blksz</a:t>
            </a:r>
            <a:r>
              <a:rPr lang="en-US" sz="1600" dirty="0">
                <a:solidFill>
                  <a:prstClr val="black"/>
                </a:solidFill>
              </a:rPr>
              <a:t>; </a:t>
            </a:r>
            <a:r>
              <a:rPr lang="en-US" sz="1600" dirty="0" err="1">
                <a:solidFill>
                  <a:prstClr val="black"/>
                </a:solidFill>
              </a:rPr>
              <a:t>kloc</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err="1">
                <a:solidFill>
                  <a:prstClr val="black"/>
                </a:solidFill>
              </a:rPr>
              <a:t>Ctmp</a:t>
            </a:r>
            <a:r>
              <a:rPr lang="en-US" sz="1600" dirty="0">
                <a:solidFill>
                  <a:prstClr val="black"/>
                </a:solidFill>
              </a:rPr>
              <a:t>+=</a:t>
            </a:r>
            <a:r>
              <a:rPr lang="en-US" sz="1600" dirty="0" err="1">
                <a:solidFill>
                  <a:prstClr val="black"/>
                </a:solidFill>
              </a:rPr>
              <a:t>Awrk</a:t>
            </a:r>
            <a:r>
              <a:rPr lang="en-US" sz="1600" dirty="0">
                <a:solidFill>
                  <a:prstClr val="black"/>
                </a:solidFill>
              </a:rPr>
              <a:t>[</a:t>
            </a:r>
            <a:r>
              <a:rPr lang="en-US" sz="1600" dirty="0" err="1">
                <a:solidFill>
                  <a:prstClr val="black"/>
                </a:solidFill>
              </a:rPr>
              <a:t>jloc</a:t>
            </a:r>
            <a:r>
              <a:rPr lang="en-US" sz="1600" dirty="0">
                <a:solidFill>
                  <a:prstClr val="black"/>
                </a:solidFill>
              </a:rPr>
              <a:t>*</a:t>
            </a:r>
            <a:r>
              <a:rPr lang="en-US" sz="1600" dirty="0" err="1">
                <a:solidFill>
                  <a:prstClr val="black"/>
                </a:solidFill>
              </a:rPr>
              <a:t>blksz+kloc</a:t>
            </a:r>
            <a:r>
              <a:rPr lang="en-US" sz="1600" dirty="0">
                <a:solidFill>
                  <a:prstClr val="black"/>
                </a:solidFill>
              </a:rPr>
              <a:t>]*</a:t>
            </a:r>
            <a:r>
              <a:rPr lang="en-US" sz="1600" dirty="0" err="1">
                <a:solidFill>
                  <a:prstClr val="black"/>
                </a:solidFill>
              </a:rPr>
              <a:t>Bwrk</a:t>
            </a:r>
            <a:r>
              <a:rPr lang="en-US" sz="1600" dirty="0">
                <a:solidFill>
                  <a:prstClr val="black"/>
                </a:solidFill>
              </a:rPr>
              <a:t>[</a:t>
            </a:r>
            <a:r>
              <a:rPr lang="en-US" sz="1600" dirty="0" err="1">
                <a:solidFill>
                  <a:prstClr val="black"/>
                </a:solidFill>
              </a:rPr>
              <a:t>kloc</a:t>
            </a:r>
            <a:r>
              <a:rPr lang="en-US" sz="1600" dirty="0">
                <a:solidFill>
                  <a:prstClr val="black"/>
                </a:solidFill>
              </a:rPr>
              <a:t>*</a:t>
            </a:r>
            <a:r>
              <a:rPr lang="en-US" sz="1600" dirty="0" err="1">
                <a:solidFill>
                  <a:prstClr val="black"/>
                </a:solidFill>
              </a:rPr>
              <a:t>blksz+iloc</a:t>
            </a:r>
            <a:r>
              <a:rPr lang="en-US" sz="1600" dirty="0">
                <a:solidFill>
                  <a:prstClr val="black"/>
                </a:solidFill>
              </a:rPr>
              <a:t>];</a:t>
            </a:r>
          </a:p>
          <a:p>
            <a:endParaRPr lang="en-US" sz="1600" dirty="0">
              <a:solidFill>
                <a:prstClr val="black"/>
              </a:solidFill>
            </a:endParaRPr>
          </a:p>
          <a:p>
            <a:r>
              <a:rPr lang="en-US" sz="1600" dirty="0">
                <a:solidFill>
                  <a:prstClr val="black"/>
                </a:solidFill>
              </a:rPr>
              <a:t> </a:t>
            </a:r>
            <a:r>
              <a:rPr lang="en-US" sz="1600" dirty="0" smtClean="0">
                <a:solidFill>
                  <a:prstClr val="black"/>
                </a:solidFill>
              </a:rPr>
              <a:t>     </a:t>
            </a:r>
            <a:r>
              <a:rPr lang="en-US" sz="1600" dirty="0">
                <a:solidFill>
                  <a:prstClr val="black"/>
                </a:solidFill>
              </a:rPr>
              <a:t>barrier(CLK_LOCAL_MEM_FENCE);</a:t>
            </a:r>
          </a:p>
          <a:p>
            <a:r>
              <a:rPr lang="en-US" sz="1600" dirty="0">
                <a:solidFill>
                  <a:prstClr val="black"/>
                </a:solidFill>
              </a:rPr>
              <a:t> </a:t>
            </a:r>
            <a:r>
              <a:rPr lang="en-US" sz="1600" dirty="0" smtClean="0">
                <a:solidFill>
                  <a:prstClr val="black"/>
                </a:solidFill>
              </a:rPr>
              <a:t>     </a:t>
            </a:r>
            <a:r>
              <a:rPr lang="en-US" sz="1600" dirty="0">
                <a:solidFill>
                  <a:prstClr val="black"/>
                </a:solidFill>
              </a:rPr>
              <a:t>Abase += </a:t>
            </a:r>
            <a:r>
              <a:rPr lang="en-US" sz="1600" dirty="0" err="1">
                <a:solidFill>
                  <a:prstClr val="black"/>
                </a:solidFill>
              </a:rPr>
              <a:t>Ainc</a:t>
            </a:r>
            <a:r>
              <a:rPr lang="en-US" sz="1600" dirty="0" smtClean="0">
                <a:solidFill>
                  <a:prstClr val="black"/>
                </a:solidFill>
              </a:rPr>
              <a:t>;       </a:t>
            </a:r>
            <a:r>
              <a:rPr lang="en-US" sz="1600" dirty="0" err="1">
                <a:solidFill>
                  <a:prstClr val="black"/>
                </a:solidFill>
              </a:rPr>
              <a:t>Bbase</a:t>
            </a:r>
            <a:r>
              <a:rPr lang="en-US" sz="1600" dirty="0">
                <a:solidFill>
                  <a:prstClr val="black"/>
                </a:solidFill>
              </a:rPr>
              <a:t> += </a:t>
            </a:r>
            <a:r>
              <a:rPr lang="en-US" sz="1600" dirty="0" err="1">
                <a:solidFill>
                  <a:prstClr val="black"/>
                </a:solidFill>
              </a:rPr>
              <a:t>Binc</a:t>
            </a:r>
            <a:r>
              <a:rPr lang="en-US" sz="1600" dirty="0">
                <a:solidFill>
                  <a:prstClr val="black"/>
                </a:solidFill>
              </a:rPr>
              <a:t>;</a:t>
            </a:r>
          </a:p>
          <a:p>
            <a:r>
              <a:rPr lang="en-US" sz="1600" dirty="0">
                <a:solidFill>
                  <a:prstClr val="black"/>
                </a:solidFill>
              </a:rPr>
              <a:t> </a:t>
            </a:r>
            <a:r>
              <a:rPr lang="en-US" sz="1600" dirty="0" smtClean="0">
                <a:solidFill>
                  <a:prstClr val="black"/>
                </a:solidFill>
              </a:rPr>
              <a:t>  </a:t>
            </a:r>
            <a:r>
              <a:rPr lang="en-US" sz="1600" dirty="0">
                <a:solidFill>
                  <a:prstClr val="black"/>
                </a:solidFill>
              </a:rPr>
              <a:t>}</a:t>
            </a:r>
          </a:p>
          <a:p>
            <a:r>
              <a:rPr lang="en-US" sz="1600" dirty="0" smtClean="0">
                <a:solidFill>
                  <a:prstClr val="black"/>
                </a:solidFill>
              </a:rPr>
              <a:t>   C[j*</a:t>
            </a:r>
            <a:r>
              <a:rPr lang="en-US" sz="1600" dirty="0" err="1" smtClean="0">
                <a:solidFill>
                  <a:prstClr val="black"/>
                </a:solidFill>
              </a:rPr>
              <a:t>N+i</a:t>
            </a:r>
            <a:r>
              <a:rPr lang="en-US" sz="1600" dirty="0">
                <a:solidFill>
                  <a:prstClr val="black"/>
                </a:solidFill>
              </a:rPr>
              <a:t>] = </a:t>
            </a:r>
            <a:r>
              <a:rPr lang="en-US" sz="1600" dirty="0" err="1">
                <a:solidFill>
                  <a:prstClr val="black"/>
                </a:solidFill>
              </a:rPr>
              <a:t>Ctmp</a:t>
            </a:r>
            <a:r>
              <a:rPr lang="en-US" sz="1600" dirty="0">
                <a:solidFill>
                  <a:prstClr val="black"/>
                </a:solidFill>
              </a:rPr>
              <a:t>;</a:t>
            </a:r>
          </a:p>
          <a:p>
            <a:r>
              <a:rPr lang="en-US" sz="1600" dirty="0" smtClean="0">
                <a:solidFill>
                  <a:prstClr val="black"/>
                </a:solidFill>
              </a:rPr>
              <a:t>}</a:t>
            </a:r>
            <a:endParaRPr lang="en-US" sz="1600" dirty="0">
              <a:solidFill>
                <a:prstClr val="black"/>
              </a:solidFill>
            </a:endParaRP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82137" y="3537634"/>
            <a:ext cx="2889564" cy="280076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We fixed this by making sure the pattern of indices on the load matched the later block of code where we used these arrays. </a:t>
            </a:r>
          </a:p>
          <a:p>
            <a:pPr fontAlgn="auto">
              <a:spcBef>
                <a:spcPts val="0"/>
              </a:spcBef>
              <a:spcAft>
                <a:spcPts val="0"/>
              </a:spcAft>
            </a:pPr>
            <a:endParaRPr lang="en-US" sz="1600" dirty="0">
              <a:solidFill>
                <a:srgbClr val="002060"/>
              </a:solidFill>
              <a:latin typeface="Trebuchet MS"/>
              <a:ea typeface="+mn-ea"/>
            </a:endParaRPr>
          </a:p>
          <a:p>
            <a:pPr fontAlgn="auto">
              <a:spcBef>
                <a:spcPts val="0"/>
              </a:spcBef>
              <a:spcAft>
                <a:spcPts val="0"/>
              </a:spcAft>
            </a:pPr>
            <a:r>
              <a:rPr lang="en-US" sz="1600" dirty="0" smtClean="0">
                <a:solidFill>
                  <a:srgbClr val="002060"/>
                </a:solidFill>
                <a:latin typeface="Trebuchet MS"/>
                <a:ea typeface="+mn-ea"/>
              </a:rPr>
              <a:t>With that small change, the performance on an NVIDIA M2090 GPU hit the expected value of around 119304.6 MGFLOPS.</a:t>
            </a:r>
          </a:p>
        </p:txBody>
      </p:sp>
      <p:sp>
        <p:nvSpPr>
          <p:cNvPr id="9" name="Rounded Rectangle 8"/>
          <p:cNvSpPr/>
          <p:nvPr/>
        </p:nvSpPr>
        <p:spPr>
          <a:xfrm>
            <a:off x="4240929" y="5045663"/>
            <a:ext cx="4871539" cy="454385"/>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8" idx="3"/>
            <a:endCxn id="7" idx="1"/>
          </p:cNvCxnSpPr>
          <p:nvPr/>
        </p:nvCxnSpPr>
        <p:spPr>
          <a:xfrm flipV="1">
            <a:off x="3271701" y="3896711"/>
            <a:ext cx="785297" cy="10413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9" idx="1"/>
          </p:cNvCxnSpPr>
          <p:nvPr/>
        </p:nvCxnSpPr>
        <p:spPr>
          <a:xfrm>
            <a:off x="3271701" y="4938018"/>
            <a:ext cx="969228" cy="334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54182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issues with matrix multiplication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This is a good object lesson on the importance of paying attention to memory coalescence.   </a:t>
            </a:r>
          </a:p>
          <a:p>
            <a:r>
              <a:rPr lang="en-US" dirty="0" smtClean="0"/>
              <a:t>How did I make this mistake? Getting the indices right in this code was tough.  I developed my code on a CPU.  On a CPU, the effect was not apparent … I got the expected performance with the memory coalescence  bug when running on a CPU.  IT only shows up on the GPU.</a:t>
            </a:r>
          </a:p>
          <a:p>
            <a:r>
              <a:rPr lang="en-US" dirty="0" smtClean="0"/>
              <a:t>This points to the importance of exploring a range of platforms during the debug and optimization phase of software development.</a:t>
            </a:r>
          </a:p>
          <a:p>
            <a:r>
              <a:rPr lang="en-US" dirty="0" smtClean="0"/>
              <a:t>Still, after making the change on my CPU, the performance went from 9.8 GFLOPS to 12 GFLOPS.  </a:t>
            </a:r>
            <a:endParaRPr lang="en-US" dirty="0"/>
          </a:p>
        </p:txBody>
      </p:sp>
    </p:spTree>
    <p:extLst>
      <p:ext uri="{BB962C8B-B14F-4D97-AF65-F5344CB8AC3E}">
        <p14:creationId xmlns:p14="http://schemas.microsoft.com/office/powerpoint/2010/main" val="1783281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Host</a:t>
            </a:r>
            <a:endParaRPr lang="en-GB" dirty="0"/>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a:t>
            </a:r>
            <a:r>
              <a:rPr lang="en-GB" u="sng" dirty="0" smtClean="0"/>
              <a:t>program</a:t>
            </a:r>
            <a:r>
              <a:rPr lang="en-GB" dirty="0"/>
              <a:t> </a:t>
            </a:r>
            <a:r>
              <a:rPr lang="en-GB" dirty="0" smtClean="0"/>
              <a:t>is </a:t>
            </a:r>
            <a:r>
              <a:rPr lang="en-GB" dirty="0"/>
              <a:t>the code that runs on the host to:</a:t>
            </a:r>
          </a:p>
          <a:p>
            <a:pPr lvl="1"/>
            <a:r>
              <a:rPr lang="en-GB" dirty="0"/>
              <a:t>Setup the environment for the OpenCL program</a:t>
            </a:r>
          </a:p>
          <a:p>
            <a:pPr lvl="1"/>
            <a:r>
              <a:rPr lang="en-GB" dirty="0"/>
              <a:t>Create and manage kernels</a:t>
            </a:r>
          </a:p>
          <a:p>
            <a:r>
              <a:rPr lang="en-GB" dirty="0"/>
              <a:t>5 simple steps in a basic </a:t>
            </a:r>
            <a:r>
              <a:rPr lang="en-GB" dirty="0" smtClean="0"/>
              <a:t>host </a:t>
            </a:r>
            <a:r>
              <a:rPr lang="en-GB" dirty="0"/>
              <a:t>program:</a:t>
            </a:r>
          </a:p>
          <a:p>
            <a:pPr marL="971550" lvl="1" indent="-514350">
              <a:buFont typeface="+mj-lt"/>
              <a:buAutoNum type="arabicPeriod"/>
            </a:pPr>
            <a:r>
              <a:rPr lang="en-GB" dirty="0"/>
              <a:t>Define the </a:t>
            </a:r>
            <a:r>
              <a:rPr lang="en-GB" b="1" i="1" dirty="0">
                <a:solidFill>
                  <a:srgbClr val="9A7500"/>
                </a:solidFill>
              </a:rPr>
              <a:t>platform</a:t>
            </a:r>
            <a:r>
              <a:rPr lang="en-GB" dirty="0">
                <a:solidFill>
                  <a:srgbClr val="9A7500"/>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rgbClr val="9A7500"/>
                </a:solidFill>
              </a:rPr>
              <a:t>program</a:t>
            </a:r>
            <a:r>
              <a:rPr lang="en-GB" dirty="0">
                <a:solidFill>
                  <a:srgbClr val="9A7500"/>
                </a:solidFill>
              </a:rPr>
              <a:t> </a:t>
            </a:r>
            <a:r>
              <a:rPr lang="en-GB" dirty="0"/>
              <a:t>(dynamic library for kernels)</a:t>
            </a:r>
          </a:p>
          <a:p>
            <a:pPr marL="971550" lvl="1" indent="-514350">
              <a:buFont typeface="+mj-lt"/>
              <a:buAutoNum type="arabicPeriod"/>
            </a:pPr>
            <a:r>
              <a:rPr lang="en-GB" dirty="0"/>
              <a:t>Setup </a:t>
            </a:r>
            <a:r>
              <a:rPr lang="en-GB" b="1" i="1" dirty="0">
                <a:solidFill>
                  <a:srgbClr val="9A7500"/>
                </a:solidFill>
              </a:rPr>
              <a:t>memory</a:t>
            </a:r>
            <a:r>
              <a:rPr lang="en-GB" dirty="0">
                <a:solidFill>
                  <a:srgbClr val="9A7500"/>
                </a:solidFill>
              </a:rPr>
              <a:t> </a:t>
            </a:r>
            <a:r>
              <a:rPr lang="en-GB" dirty="0"/>
              <a:t>objects</a:t>
            </a:r>
          </a:p>
          <a:p>
            <a:pPr marL="971550" lvl="1" indent="-514350">
              <a:buFont typeface="+mj-lt"/>
              <a:buAutoNum type="arabicPeriod"/>
            </a:pPr>
            <a:r>
              <a:rPr lang="en-GB" dirty="0" smtClean="0"/>
              <a:t>Define the </a:t>
            </a:r>
            <a:r>
              <a:rPr lang="en-GB" b="1" i="1" dirty="0">
                <a:solidFill>
                  <a:srgbClr val="9A7500"/>
                </a:solidFill>
              </a:rPr>
              <a:t>kernel</a:t>
            </a:r>
            <a:r>
              <a:rPr lang="en-GB" dirty="0">
                <a:solidFill>
                  <a:srgbClr val="9A7500"/>
                </a:solidFill>
              </a:rPr>
              <a:t> </a:t>
            </a:r>
            <a:r>
              <a:rPr lang="en-GB" dirty="0"/>
              <a:t>(attach arguments to kernel function)</a:t>
            </a:r>
          </a:p>
          <a:p>
            <a:pPr marL="971550" lvl="1" indent="-514350">
              <a:buFont typeface="+mj-lt"/>
              <a:buAutoNum type="arabicPeriod"/>
            </a:pPr>
            <a:r>
              <a:rPr lang="en-GB" dirty="0"/>
              <a:t>Submit </a:t>
            </a:r>
            <a:r>
              <a:rPr lang="en-GB" b="1" i="1" dirty="0">
                <a:solidFill>
                  <a:srgbClr val="9A7500"/>
                </a:solidFill>
              </a:rPr>
              <a:t>commands</a:t>
            </a:r>
            <a:r>
              <a:rPr lang="en-GB" dirty="0">
                <a:solidFill>
                  <a:srgbClr val="9A7500"/>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0400" y="5122254"/>
            <a:ext cx="5523793" cy="1477328"/>
          </a:xfrm>
          <a:prstGeom prst="rect">
            <a:avLst/>
          </a:prstGeom>
          <a:noFill/>
          <a:ln>
            <a:solidFill>
              <a:schemeClr val="accent1"/>
            </a:solidFill>
          </a:ln>
        </p:spPr>
        <p:txBody>
          <a:bodyPr wrap="square" rtlCol="0">
            <a:spAutoFit/>
          </a:bodyPr>
          <a:lstStyle/>
          <a:p>
            <a:pPr algn="ctr" fontAlgn="auto">
              <a:spcBef>
                <a:spcPts val="0"/>
              </a:spcBef>
              <a:spcAft>
                <a:spcPts val="0"/>
              </a:spcAft>
            </a:pPr>
            <a:r>
              <a:rPr lang="en-GB" sz="1800" dirty="0" smtClean="0">
                <a:solidFill>
                  <a:prstClr val="black"/>
                </a:solidFill>
                <a:latin typeface="Trebuchet MS"/>
                <a:ea typeface="+mn-ea"/>
              </a:rPr>
              <a:t>As we go over the next set of slides, cross reference  content on the slides to your reference card.  This will help you get used to the reference card and how to pull information from the card and express it in code. </a:t>
            </a:r>
          </a:p>
        </p:txBody>
      </p:sp>
    </p:spTree>
    <p:extLst>
      <p:ext uri="{BB962C8B-B14F-4D97-AF65-F5344CB8AC3E}">
        <p14:creationId xmlns:p14="http://schemas.microsoft.com/office/powerpoint/2010/main" val="24237120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5402"/>
            <a:ext cx="8229600" cy="778098"/>
          </a:xfrm>
        </p:spPr>
        <p:txBody>
          <a:bodyPr/>
          <a:lstStyle/>
          <a:p>
            <a:r>
              <a:rPr lang="en-GB" dirty="0" smtClean="0"/>
              <a:t>Agenda</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36134226"/>
              </p:ext>
            </p:extLst>
          </p:nvPr>
        </p:nvGraphicFramePr>
        <p:xfrm>
          <a:off x="395785" y="1402379"/>
          <a:ext cx="8366078" cy="4347396"/>
        </p:xfrm>
        <a:graphic>
          <a:graphicData uri="http://schemas.openxmlformats.org/drawingml/2006/table">
            <a:tbl>
              <a:tblPr firstRow="1" bandRow="1">
                <a:tableStyleId>{69012ECD-51FC-41F1-AA8D-1B2483CD663E}</a:tableStyleId>
              </a:tblPr>
              <a:tblGrid>
                <a:gridCol w="4251256"/>
                <a:gridCol w="4114822"/>
              </a:tblGrid>
              <a:tr h="288032">
                <a:tc>
                  <a:txBody>
                    <a:bodyPr/>
                    <a:lstStyle/>
                    <a:p>
                      <a:r>
                        <a:rPr lang="en-GB" sz="1600" dirty="0" smtClean="0"/>
                        <a:t>Lectures</a:t>
                      </a:r>
                      <a:endParaRPr lang="en-GB" sz="1600" dirty="0"/>
                    </a:p>
                  </a:txBody>
                  <a:tcPr/>
                </a:tc>
                <a:tc>
                  <a:txBody>
                    <a:bodyPr/>
                    <a:lstStyle/>
                    <a:p>
                      <a:r>
                        <a:rPr lang="en-GB" sz="1600" dirty="0" smtClean="0"/>
                        <a:t>Exercises</a:t>
                      </a:r>
                      <a:endParaRPr lang="en-GB" sz="1600" dirty="0"/>
                    </a:p>
                  </a:txBody>
                  <a:tcPr/>
                </a:tc>
              </a:tr>
              <a:tr h="384800">
                <a:tc>
                  <a:txBody>
                    <a:bodyPr/>
                    <a:lstStyle/>
                    <a:p>
                      <a:r>
                        <a:rPr lang="en-GB" sz="1600" dirty="0" smtClean="0"/>
                        <a:t>An Introduction to </a:t>
                      </a:r>
                      <a:r>
                        <a:rPr lang="en-GB" sz="1600" dirty="0" err="1" smtClean="0"/>
                        <a:t>OpenCL</a:t>
                      </a:r>
                      <a:endParaRPr lang="en-GB" sz="1600" dirty="0"/>
                    </a:p>
                  </a:txBody>
                  <a:tcPr/>
                </a:tc>
                <a:tc>
                  <a:txBody>
                    <a:bodyPr/>
                    <a:lstStyle/>
                    <a:p>
                      <a:r>
                        <a:rPr lang="en-GB" sz="1600" dirty="0" smtClean="0"/>
                        <a:t>Logging</a:t>
                      </a:r>
                      <a:r>
                        <a:rPr lang="en-GB" sz="1600" baseline="0" dirty="0" smtClean="0"/>
                        <a:t> in and running the </a:t>
                      </a:r>
                      <a:r>
                        <a:rPr lang="en-GB" sz="1600" baseline="0" dirty="0" err="1" smtClean="0"/>
                        <a:t>Vadd</a:t>
                      </a:r>
                      <a:r>
                        <a:rPr lang="en-GB" sz="1600" baseline="0" dirty="0" smtClean="0"/>
                        <a:t> program</a:t>
                      </a:r>
                      <a:endParaRPr lang="en-GB" sz="1600" dirty="0"/>
                    </a:p>
                  </a:txBody>
                  <a:tcPr/>
                </a:tc>
              </a:tr>
              <a:tr h="326750">
                <a:tc>
                  <a:txBody>
                    <a:bodyPr/>
                    <a:lstStyle/>
                    <a:p>
                      <a:r>
                        <a:rPr lang="en-GB" sz="1600" dirty="0" smtClean="0"/>
                        <a:t>Understanding Host programs</a:t>
                      </a:r>
                      <a:endParaRPr lang="en-GB" sz="1600" dirty="0"/>
                    </a:p>
                  </a:txBody>
                  <a:tcPr/>
                </a:tc>
                <a:tc>
                  <a:txBody>
                    <a:bodyPr/>
                    <a:lstStyle/>
                    <a:p>
                      <a:r>
                        <a:rPr lang="en-GB" sz="1600" dirty="0" smtClean="0"/>
                        <a:t>Chaining </a:t>
                      </a:r>
                      <a:r>
                        <a:rPr lang="en-GB" sz="1600" dirty="0" err="1" smtClean="0"/>
                        <a:t>Vadd</a:t>
                      </a:r>
                      <a:r>
                        <a:rPr lang="en-GB" sz="1600" dirty="0" smtClean="0"/>
                        <a:t> kernels together</a:t>
                      </a:r>
                    </a:p>
                  </a:txBody>
                  <a:tcPr/>
                </a:tc>
              </a:tr>
              <a:tr h="326750">
                <a:tc>
                  <a:txBody>
                    <a:bodyPr/>
                    <a:lstStyle/>
                    <a:p>
                      <a:r>
                        <a:rPr lang="en-GB" sz="1600" dirty="0" smtClean="0"/>
                        <a:t>Kernel programs</a:t>
                      </a:r>
                      <a:endParaRPr lang="en-GB" sz="1600" dirty="0"/>
                    </a:p>
                  </a:txBody>
                  <a:tcPr/>
                </a:tc>
                <a:tc>
                  <a:txBody>
                    <a:bodyPr/>
                    <a:lstStyle/>
                    <a:p>
                      <a:r>
                        <a:rPr lang="en-GB" sz="1600" dirty="0" smtClean="0"/>
                        <a:t>The D = A + B + C problem</a:t>
                      </a:r>
                      <a:endParaRPr lang="en-GB" sz="1600" dirty="0"/>
                    </a:p>
                  </a:txBody>
                  <a:tcPr/>
                </a:tc>
              </a:tr>
              <a:tr h="326750">
                <a:tc>
                  <a:txBody>
                    <a:bodyPr/>
                    <a:lstStyle/>
                    <a:p>
                      <a:r>
                        <a:rPr lang="en-GB" sz="1600" dirty="0" smtClean="0"/>
                        <a:t>Writing</a:t>
                      </a:r>
                      <a:r>
                        <a:rPr lang="en-GB" sz="1600" baseline="0" dirty="0" smtClean="0"/>
                        <a:t> Kernel Programs</a:t>
                      </a:r>
                      <a:endParaRPr lang="en-GB" sz="1600" dirty="0"/>
                    </a:p>
                  </a:txBody>
                  <a:tcPr/>
                </a:tc>
                <a:tc>
                  <a:txBody>
                    <a:bodyPr/>
                    <a:lstStyle/>
                    <a:p>
                      <a:r>
                        <a:rPr lang="en-GB" sz="1600" dirty="0" smtClean="0"/>
                        <a:t>Matrix</a:t>
                      </a:r>
                      <a:r>
                        <a:rPr lang="en-GB" sz="1600" baseline="0" dirty="0" smtClean="0"/>
                        <a:t> Multiplication</a:t>
                      </a:r>
                      <a:endParaRPr lang="en-GB" sz="1600" dirty="0"/>
                    </a:p>
                  </a:txBody>
                  <a:tcPr/>
                </a:tc>
              </a:tr>
              <a:tr h="326750">
                <a:tc gridSpan="2">
                  <a:txBody>
                    <a:bodyPr/>
                    <a:lstStyle/>
                    <a:p>
                      <a:pPr algn="ctr"/>
                      <a:r>
                        <a:rPr lang="en-GB" sz="1600" dirty="0" smtClean="0"/>
                        <a:t>Lunch</a:t>
                      </a:r>
                      <a:endParaRPr lang="en-GB" sz="1600" dirty="0"/>
                    </a:p>
                  </a:txBody>
                  <a:tcPr/>
                </a:tc>
                <a:tc hMerge="1">
                  <a:txBody>
                    <a:bodyPr/>
                    <a:lstStyle/>
                    <a:p>
                      <a:endParaRPr lang="en-GB" sz="1600" dirty="0"/>
                    </a:p>
                  </a:txBody>
                  <a:tcPr>
                    <a:noFill/>
                  </a:tcPr>
                </a:tc>
              </a:tr>
              <a:tr h="326750">
                <a:tc>
                  <a:txBody>
                    <a:bodyPr/>
                    <a:lstStyle/>
                    <a:p>
                      <a:r>
                        <a:rPr lang="en-GB" sz="1600" dirty="0" smtClean="0"/>
                        <a:t>Working</a:t>
                      </a:r>
                      <a:r>
                        <a:rPr lang="en-GB" sz="1600" baseline="0" dirty="0" smtClean="0"/>
                        <a:t> with the </a:t>
                      </a:r>
                      <a:r>
                        <a:rPr lang="en-GB" sz="1600" baseline="0" dirty="0" err="1" smtClean="0"/>
                        <a:t>OpenCL</a:t>
                      </a:r>
                      <a:r>
                        <a:rPr lang="en-GB" sz="1600" baseline="0" dirty="0" smtClean="0"/>
                        <a:t> memory model</a:t>
                      </a:r>
                      <a:endParaRPr lang="en-GB" sz="1600" dirty="0"/>
                    </a:p>
                  </a:txBody>
                  <a:tcPr/>
                </a:tc>
                <a:tc>
                  <a:txBody>
                    <a:bodyPr/>
                    <a:lstStyle/>
                    <a:p>
                      <a:r>
                        <a:rPr lang="en-GB" sz="1600" dirty="0" smtClean="0"/>
                        <a:t>Several ways to Optimize</a:t>
                      </a:r>
                      <a:r>
                        <a:rPr lang="en-GB" sz="1600" baseline="0" dirty="0" smtClean="0"/>
                        <a:t> matrix multiplication</a:t>
                      </a:r>
                      <a:endParaRPr lang="en-GB" sz="1600" dirty="0"/>
                    </a:p>
                  </a:txBody>
                  <a:tcPr/>
                </a:tc>
              </a:tr>
              <a:tr h="563978">
                <a:tc>
                  <a:txBody>
                    <a:bodyPr/>
                    <a:lstStyle/>
                    <a:p>
                      <a:r>
                        <a:rPr lang="en-GB" sz="1600" dirty="0" smtClean="0"/>
                        <a:t>High Performance </a:t>
                      </a:r>
                      <a:r>
                        <a:rPr lang="en-GB" sz="1600" dirty="0" err="1" smtClean="0"/>
                        <a:t>OpenCL</a:t>
                      </a:r>
                      <a:endParaRPr lang="en-GB" sz="1600" dirty="0"/>
                    </a:p>
                  </a:txBody>
                  <a:tcPr/>
                </a:tc>
                <a:tc>
                  <a:txBody>
                    <a:bodyPr/>
                    <a:lstStyle/>
                    <a:p>
                      <a:r>
                        <a:rPr lang="en-GB" sz="1600" dirty="0" smtClean="0"/>
                        <a:t>Matrix </a:t>
                      </a:r>
                      <a:r>
                        <a:rPr lang="en-GB" sz="1600" baseline="0" dirty="0" smtClean="0"/>
                        <a:t>multiplication optimization contest</a:t>
                      </a:r>
                      <a:endParaRPr lang="en-GB" sz="1600" dirty="0"/>
                    </a:p>
                  </a:txBody>
                  <a:tcPr/>
                </a:tc>
              </a:tr>
              <a:tr h="563978">
                <a:tc>
                  <a:txBody>
                    <a:bodyPr/>
                    <a:lstStyle/>
                    <a:p>
                      <a:r>
                        <a:rPr lang="en-GB" sz="1600" dirty="0" smtClean="0"/>
                        <a:t>Synchronization in </a:t>
                      </a:r>
                      <a:r>
                        <a:rPr lang="en-GB" sz="1600" dirty="0" err="1" smtClean="0"/>
                        <a:t>OpenCL</a:t>
                      </a:r>
                      <a:endParaRPr lang="en-GB" sz="1600" dirty="0"/>
                    </a:p>
                  </a:txBody>
                  <a:tcPr/>
                </a:tc>
                <a:tc>
                  <a:txBody>
                    <a:bodyPr/>
                    <a:lstStyle/>
                    <a:p>
                      <a:r>
                        <a:rPr lang="en-GB" sz="1600" dirty="0" smtClean="0"/>
                        <a:t>The Pi Program (reduction)</a:t>
                      </a:r>
                      <a:endParaRPr lang="en-GB" sz="1600" dirty="0"/>
                    </a:p>
                  </a:txBody>
                  <a:tcPr/>
                </a:tc>
              </a:tr>
              <a:tr h="326750">
                <a:tc gridSpan="2">
                  <a:txBody>
                    <a:bodyPr/>
                    <a:lstStyle/>
                    <a:p>
                      <a:pPr algn="ctr"/>
                      <a:r>
                        <a:rPr lang="en-GB" sz="1600" dirty="0" smtClean="0"/>
                        <a:t>Closing</a:t>
                      </a:r>
                      <a:r>
                        <a:rPr lang="en-GB" sz="1600" baseline="0" dirty="0" smtClean="0"/>
                        <a:t> Comments</a:t>
                      </a:r>
                      <a:endParaRPr lang="en-GB" sz="1600" dirty="0"/>
                    </a:p>
                    <a:p>
                      <a:pPr algn="ctr"/>
                      <a:r>
                        <a:rPr lang="en-GB" sz="1600" dirty="0" smtClean="0"/>
                        <a:t> </a:t>
                      </a:r>
                      <a:endParaRPr lang="en-GB" sz="1600" dirty="0"/>
                    </a:p>
                  </a:txBody>
                  <a:tcPr/>
                </a:tc>
                <a:tc hMerge="1">
                  <a:txBody>
                    <a:bodyPr/>
                    <a:lstStyle/>
                    <a:p>
                      <a:endParaRPr lang="en-GB" sz="1600" dirty="0"/>
                    </a:p>
                  </a:txBody>
                  <a:tcPr/>
                </a:tc>
              </a:tr>
            </a:tbl>
          </a:graphicData>
        </a:graphic>
      </p:graphicFrame>
    </p:spTree>
    <p:extLst>
      <p:ext uri="{BB962C8B-B14F-4D97-AF65-F5344CB8AC3E}">
        <p14:creationId xmlns:p14="http://schemas.microsoft.com/office/powerpoint/2010/main" val="27836795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C++ Interface</a:t>
            </a:r>
            <a:endParaRPr lang="en-GB" dirty="0"/>
          </a:p>
        </p:txBody>
      </p:sp>
      <p:sp>
        <p:nvSpPr>
          <p:cNvPr id="3" name="Content Placeholder 2"/>
          <p:cNvSpPr>
            <a:spLocks noGrp="1"/>
          </p:cNvSpPr>
          <p:nvPr>
            <p:ph idx="1"/>
          </p:nvPr>
        </p:nvSpPr>
        <p:spPr>
          <a:xfrm>
            <a:off x="179512" y="1456184"/>
            <a:ext cx="8784976" cy="5285184"/>
          </a:xfrm>
        </p:spPr>
        <p:txBody>
          <a:bodyPr>
            <a:normAutofit fontScale="85000" lnSpcReduction="10000"/>
          </a:bodyPr>
          <a:lstStyle/>
          <a:p>
            <a:r>
              <a:rPr lang="en-GB" dirty="0"/>
              <a:t>Khronos has defined a common C++ header file containing a high level interface to OpenCL, </a:t>
            </a:r>
            <a:r>
              <a:rPr lang="en-GB" b="1" dirty="0">
                <a:solidFill>
                  <a:srgbClr val="C00000"/>
                </a:solidFill>
              </a:rPr>
              <a:t>cl.hpp</a:t>
            </a:r>
          </a:p>
          <a:p>
            <a:r>
              <a:rPr lang="en-GB" dirty="0"/>
              <a:t>This interface is dramatically easier to work </a:t>
            </a:r>
            <a:r>
              <a:rPr lang="en-GB" dirty="0" smtClean="0"/>
              <a:t>with</a:t>
            </a:r>
            <a:r>
              <a:rPr lang="en-GB" baseline="30000" dirty="0" smtClean="0"/>
              <a:t>1</a:t>
            </a:r>
            <a:endParaRPr lang="en-GB" baseline="30000" dirty="0"/>
          </a:p>
          <a:p>
            <a:r>
              <a:rPr lang="en-GB" dirty="0"/>
              <a:t>Key features:</a:t>
            </a:r>
          </a:p>
          <a:p>
            <a:pPr lvl="1"/>
            <a:r>
              <a:rPr lang="en-GB" dirty="0"/>
              <a:t>Uses common defaults for the  platform and command-</a:t>
            </a:r>
            <a:r>
              <a:rPr lang="en-GB" dirty="0" smtClean="0"/>
              <a:t>queue, </a:t>
            </a:r>
            <a:r>
              <a:rPr lang="en-GB" dirty="0"/>
              <a:t>saving the programmer from extra coding for the most common use cases</a:t>
            </a:r>
          </a:p>
          <a:p>
            <a:pPr lvl="1"/>
            <a:r>
              <a:rPr lang="en-GB" dirty="0"/>
              <a:t>Simplifies </a:t>
            </a:r>
            <a:r>
              <a:rPr lang="en-GB" dirty="0" smtClean="0"/>
              <a:t>the basic </a:t>
            </a:r>
            <a:r>
              <a:rPr lang="en-GB" dirty="0"/>
              <a:t>API by bundling key parameters with the objects rather than </a:t>
            </a:r>
            <a:r>
              <a:rPr lang="en-GB" dirty="0" smtClean="0"/>
              <a:t>requiring verbose </a:t>
            </a:r>
            <a:r>
              <a:rPr lang="en-GB" dirty="0"/>
              <a:t>and repetitive argument </a:t>
            </a:r>
            <a:r>
              <a:rPr lang="en-GB" dirty="0" smtClean="0"/>
              <a:t>lists</a:t>
            </a:r>
          </a:p>
          <a:p>
            <a:pPr lvl="1"/>
            <a:r>
              <a:rPr lang="en-GB" dirty="0" smtClean="0"/>
              <a:t>Ability to “call” a kernel from the host, like a regular function</a:t>
            </a:r>
            <a:endParaRPr lang="en-GB" dirty="0"/>
          </a:p>
          <a:p>
            <a:pPr lvl="1"/>
            <a:r>
              <a:rPr lang="en-GB" dirty="0"/>
              <a:t>Error checking can be performed with C++ </a:t>
            </a:r>
            <a:r>
              <a:rPr lang="en-GB" dirty="0" smtClean="0"/>
              <a:t>exceptions</a:t>
            </a:r>
            <a:endParaRPr lang="en-GB" dirty="0"/>
          </a:p>
        </p:txBody>
      </p:sp>
      <p:sp>
        <p:nvSpPr>
          <p:cNvPr id="4" name="TextBox 3"/>
          <p:cNvSpPr txBox="1"/>
          <p:nvPr/>
        </p:nvSpPr>
        <p:spPr>
          <a:xfrm>
            <a:off x="5276879" y="6488668"/>
            <a:ext cx="3903633" cy="369332"/>
          </a:xfrm>
          <a:prstGeom prst="rect">
            <a:avLst/>
          </a:prstGeom>
          <a:noFill/>
        </p:spPr>
        <p:txBody>
          <a:bodyPr wrap="none" rtlCol="0">
            <a:spAutoFit/>
          </a:bodyPr>
          <a:lstStyle/>
          <a:p>
            <a:pPr fontAlgn="auto">
              <a:spcBef>
                <a:spcPts val="0"/>
              </a:spcBef>
              <a:spcAft>
                <a:spcPts val="0"/>
              </a:spcAft>
            </a:pPr>
            <a:r>
              <a:rPr lang="en-GB" sz="1800" baseline="30000" dirty="0" smtClean="0">
                <a:solidFill>
                  <a:prstClr val="black"/>
                </a:solidFill>
                <a:latin typeface="Trebuchet MS"/>
                <a:ea typeface="+mn-ea"/>
              </a:rPr>
              <a:t>1</a:t>
            </a:r>
            <a:r>
              <a:rPr lang="en-GB" sz="1800" dirty="0" smtClean="0">
                <a:solidFill>
                  <a:prstClr val="black"/>
                </a:solidFill>
                <a:latin typeface="Trebuchet MS"/>
                <a:ea typeface="+mn-ea"/>
              </a:rPr>
              <a:t> especially for C++ programmers…</a:t>
            </a:r>
            <a:endParaRPr lang="en-GB" sz="1800" dirty="0">
              <a:solidFill>
                <a:prstClr val="black"/>
              </a:solidFill>
              <a:latin typeface="Trebuchet MS"/>
              <a:ea typeface="+mn-ea"/>
            </a:endParaRPr>
          </a:p>
        </p:txBody>
      </p:sp>
    </p:spTree>
    <p:extLst>
      <p:ext uri="{BB962C8B-B14F-4D97-AF65-F5344CB8AC3E}">
        <p14:creationId xmlns:p14="http://schemas.microsoft.com/office/powerpoint/2010/main" val="3738504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smtClean="0"/>
              <a:t>C++ Interface:</a:t>
            </a:r>
            <a:br>
              <a:rPr lang="en-GB" dirty="0" smtClean="0"/>
            </a:br>
            <a:r>
              <a:rPr lang="en-GB" dirty="0" smtClean="0"/>
              <a:t>setting up the host program</a:t>
            </a:r>
            <a:endParaRPr lang="en-GB" dirty="0"/>
          </a:p>
        </p:txBody>
      </p:sp>
      <p:sp>
        <p:nvSpPr>
          <p:cNvPr id="3" name="Content Placeholder 2"/>
          <p:cNvSpPr>
            <a:spLocks noGrp="1"/>
          </p:cNvSpPr>
          <p:nvPr>
            <p:ph idx="1"/>
          </p:nvPr>
        </p:nvSpPr>
        <p:spPr>
          <a:xfrm>
            <a:off x="179512" y="1744216"/>
            <a:ext cx="8784976" cy="5069160"/>
          </a:xfrm>
        </p:spPr>
        <p:txBody>
          <a:bodyPr>
            <a:normAutofit fontScale="85000" lnSpcReduction="20000"/>
          </a:bodyPr>
          <a:lstStyle/>
          <a:p>
            <a:r>
              <a:rPr lang="en-GB" dirty="0" smtClean="0"/>
              <a:t>Enable OpenCL API </a:t>
            </a:r>
            <a:r>
              <a:rPr lang="en-GB" dirty="0" smtClean="0">
                <a:solidFill>
                  <a:srgbClr val="C00000"/>
                </a:solidFill>
              </a:rPr>
              <a:t>Exceptions</a:t>
            </a:r>
            <a:r>
              <a:rPr lang="en-GB" dirty="0" smtClean="0"/>
              <a:t>. Do this </a:t>
            </a:r>
            <a:r>
              <a:rPr lang="en-GB" dirty="0" smtClean="0">
                <a:solidFill>
                  <a:srgbClr val="C00000"/>
                </a:solidFill>
              </a:rPr>
              <a:t>before</a:t>
            </a:r>
            <a:r>
              <a:rPr lang="en-GB" dirty="0" smtClean="0">
                <a:solidFill>
                  <a:schemeClr val="accent6"/>
                </a:solidFill>
              </a:rPr>
              <a:t> </a:t>
            </a:r>
            <a:r>
              <a:rPr lang="en-GB" dirty="0" smtClean="0"/>
              <a:t>including the header file</a:t>
            </a:r>
          </a:p>
          <a:p>
            <a:pPr marL="457200" lvl="1" indent="0">
              <a:buNone/>
            </a:pPr>
            <a:r>
              <a:rPr lang="en-GB" dirty="0" smtClean="0">
                <a:solidFill>
                  <a:srgbClr val="1F497D"/>
                </a:solidFill>
                <a:latin typeface="Courier"/>
              </a:rPr>
              <a:t>#define __CL_ENABLE_EXCEPTIONS</a:t>
            </a:r>
          </a:p>
          <a:p>
            <a:pPr marL="457200" lvl="1" indent="0">
              <a:buNone/>
            </a:pPr>
            <a:endParaRPr lang="en-GB" dirty="0" smtClean="0">
              <a:latin typeface="Letter Gothic Std"/>
            </a:endParaRPr>
          </a:p>
          <a:p>
            <a:pPr marL="357188" indent="-357188"/>
            <a:r>
              <a:rPr lang="en-GB" dirty="0" smtClean="0"/>
              <a:t>Include key header files … both standard and custom</a:t>
            </a:r>
          </a:p>
          <a:p>
            <a:pPr marL="457200" lvl="1" indent="0">
              <a:buNone/>
            </a:pPr>
            <a:r>
              <a:rPr lang="en-GB" sz="2600" dirty="0" smtClean="0">
                <a:solidFill>
                  <a:srgbClr val="1F497D"/>
                </a:solidFill>
                <a:latin typeface="Courier"/>
              </a:rPr>
              <a:t>#include &lt;CL/cl.hpp&gt;   // Khronos C++ Wrapper API</a:t>
            </a:r>
          </a:p>
          <a:p>
            <a:pPr marL="457200" lvl="1" indent="0">
              <a:buNone/>
            </a:pPr>
            <a:r>
              <a:rPr lang="en-GB" sz="2600" dirty="0" smtClean="0">
                <a:solidFill>
                  <a:srgbClr val="1F497D"/>
                </a:solidFill>
                <a:latin typeface="Courier"/>
              </a:rPr>
              <a:t>#include &lt;</a:t>
            </a:r>
            <a:r>
              <a:rPr lang="en-GB" sz="2600" dirty="0" err="1" smtClean="0">
                <a:solidFill>
                  <a:srgbClr val="1F497D"/>
                </a:solidFill>
                <a:latin typeface="Courier"/>
              </a:rPr>
              <a:t>cstdio</a:t>
            </a:r>
            <a:r>
              <a:rPr lang="en-GB" sz="2600" dirty="0" smtClean="0">
                <a:solidFill>
                  <a:srgbClr val="1F497D"/>
                </a:solidFill>
                <a:latin typeface="Courier"/>
              </a:rPr>
              <a:t>&gt;         // C style IO (e.g. </a:t>
            </a:r>
            <a:r>
              <a:rPr lang="en-GB" sz="2600" dirty="0" err="1" smtClean="0">
                <a:solidFill>
                  <a:srgbClr val="1F497D"/>
                </a:solidFill>
                <a:latin typeface="Courier"/>
              </a:rPr>
              <a:t>printf</a:t>
            </a:r>
            <a:r>
              <a:rPr lang="en-GB" sz="2600" dirty="0" smtClean="0">
                <a:solidFill>
                  <a:srgbClr val="1F497D"/>
                </a:solidFill>
                <a:latin typeface="Courier"/>
              </a:rPr>
              <a:t>)</a:t>
            </a:r>
          </a:p>
          <a:p>
            <a:pPr marL="457200" lvl="1" indent="0">
              <a:buNone/>
            </a:pPr>
            <a:r>
              <a:rPr lang="en-GB" sz="2600" dirty="0" smtClean="0">
                <a:solidFill>
                  <a:srgbClr val="1F497D"/>
                </a:solidFill>
                <a:latin typeface="Courier"/>
              </a:rPr>
              <a:t>#include &lt;</a:t>
            </a:r>
            <a:r>
              <a:rPr lang="en-GB" sz="2600" dirty="0" err="1" smtClean="0">
                <a:solidFill>
                  <a:srgbClr val="1F497D"/>
                </a:solidFill>
                <a:latin typeface="Courier"/>
              </a:rPr>
              <a:t>iostream</a:t>
            </a:r>
            <a:r>
              <a:rPr lang="en-GB" sz="2600" dirty="0" smtClean="0">
                <a:solidFill>
                  <a:srgbClr val="1F497D"/>
                </a:solidFill>
                <a:latin typeface="Courier"/>
              </a:rPr>
              <a:t>&gt;    // C++ style IO</a:t>
            </a:r>
          </a:p>
          <a:p>
            <a:pPr marL="457200" lvl="1" indent="0">
              <a:buNone/>
            </a:pPr>
            <a:r>
              <a:rPr lang="en-GB" sz="2600" dirty="0" smtClean="0">
                <a:solidFill>
                  <a:srgbClr val="1F497D"/>
                </a:solidFill>
                <a:latin typeface="Courier"/>
              </a:rPr>
              <a:t>#include &lt;vector&gt;        // C++ vector types</a:t>
            </a:r>
          </a:p>
          <a:p>
            <a:pPr marL="457200" lvl="1" indent="0">
              <a:buNone/>
            </a:pPr>
            <a:endParaRPr lang="en-GB" dirty="0" smtClean="0">
              <a:latin typeface="Letter Gothic Std"/>
            </a:endParaRPr>
          </a:p>
          <a:p>
            <a:pPr marL="357188" indent="-357188"/>
            <a:r>
              <a:rPr lang="en-GB" dirty="0" smtClean="0"/>
              <a:t>Define key namespaces</a:t>
            </a:r>
          </a:p>
          <a:p>
            <a:pPr marL="457200" lvl="1" indent="0">
              <a:buNone/>
            </a:pPr>
            <a:r>
              <a:rPr lang="en-GB" dirty="0">
                <a:solidFill>
                  <a:srgbClr val="1F497D"/>
                </a:solidFill>
                <a:latin typeface="Courier"/>
              </a:rPr>
              <a:t>u</a:t>
            </a:r>
            <a:r>
              <a:rPr lang="en-GB" dirty="0" smtClean="0">
                <a:solidFill>
                  <a:srgbClr val="1F497D"/>
                </a:solidFill>
                <a:latin typeface="Courier"/>
              </a:rPr>
              <a:t>sing namespace cl;</a:t>
            </a:r>
          </a:p>
          <a:p>
            <a:pPr marL="457200" lvl="1" indent="0">
              <a:buNone/>
            </a:pPr>
            <a:r>
              <a:rPr lang="en-GB" dirty="0">
                <a:solidFill>
                  <a:srgbClr val="1F497D"/>
                </a:solidFill>
                <a:latin typeface="Courier"/>
              </a:rPr>
              <a:t>u</a:t>
            </a:r>
            <a:r>
              <a:rPr lang="en-GB" dirty="0" smtClean="0">
                <a:solidFill>
                  <a:srgbClr val="1F497D"/>
                </a:solidFill>
                <a:latin typeface="Courier"/>
              </a:rPr>
              <a:t>sing namespace </a:t>
            </a:r>
            <a:r>
              <a:rPr lang="en-GB" dirty="0" err="1" smtClean="0">
                <a:solidFill>
                  <a:srgbClr val="1F497D"/>
                </a:solidFill>
                <a:latin typeface="Courier"/>
              </a:rPr>
              <a:t>std</a:t>
            </a:r>
            <a:r>
              <a:rPr lang="en-GB" dirty="0" smtClean="0">
                <a:solidFill>
                  <a:srgbClr val="1F497D"/>
                </a:solidFill>
                <a:latin typeface="Courier"/>
              </a:rPr>
              <a:t>;</a:t>
            </a:r>
          </a:p>
        </p:txBody>
      </p:sp>
      <p:sp>
        <p:nvSpPr>
          <p:cNvPr id="4" name="TextBox 3"/>
          <p:cNvSpPr txBox="1"/>
          <p:nvPr/>
        </p:nvSpPr>
        <p:spPr>
          <a:xfrm>
            <a:off x="5297215" y="5834881"/>
            <a:ext cx="3457704" cy="923330"/>
          </a:xfrm>
          <a:prstGeom prst="rect">
            <a:avLst/>
          </a:prstGeom>
          <a:noFill/>
          <a:ln>
            <a:solidFill>
              <a:schemeClr val="accent1"/>
            </a:solidFill>
          </a:ln>
        </p:spPr>
        <p:txBody>
          <a:bodyPr wrap="square" rtlCol="0">
            <a:spAutoFit/>
          </a:bodyPr>
          <a:lstStyle/>
          <a:p>
            <a:pPr algn="ctr" fontAlgn="auto">
              <a:spcBef>
                <a:spcPts val="0"/>
              </a:spcBef>
              <a:spcAft>
                <a:spcPts val="0"/>
              </a:spcAft>
            </a:pPr>
            <a:r>
              <a:rPr lang="en-GB" sz="1800" dirty="0" smtClean="0">
                <a:solidFill>
                  <a:srgbClr val="002060"/>
                </a:solidFill>
                <a:latin typeface="Trebuchet MS"/>
                <a:ea typeface="+mn-ea"/>
              </a:rPr>
              <a:t>For information about C++, see the appendix:</a:t>
            </a:r>
          </a:p>
          <a:p>
            <a:pPr algn="ctr" fontAlgn="auto">
              <a:spcBef>
                <a:spcPts val="0"/>
              </a:spcBef>
              <a:spcAft>
                <a:spcPts val="0"/>
              </a:spcAft>
            </a:pPr>
            <a:r>
              <a:rPr lang="en-GB" sz="1800" dirty="0" smtClean="0">
                <a:solidFill>
                  <a:srgbClr val="002060"/>
                </a:solidFill>
                <a:latin typeface="Trebuchet MS"/>
                <a:ea typeface="+mn-ea"/>
              </a:rPr>
              <a:t>“C++ for C programmers”.</a:t>
            </a:r>
            <a:endParaRPr lang="en-GB" sz="1800" dirty="0">
              <a:solidFill>
                <a:srgbClr val="002060"/>
              </a:solidFill>
              <a:latin typeface="Trebuchet MS"/>
              <a:ea typeface="+mn-ea"/>
            </a:endParaRPr>
          </a:p>
        </p:txBody>
      </p:sp>
    </p:spTree>
    <p:extLst>
      <p:ext uri="{BB962C8B-B14F-4D97-AF65-F5344CB8AC3E}">
        <p14:creationId xmlns:p14="http://schemas.microsoft.com/office/powerpoint/2010/main" val="585853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Create a context and queue</a:t>
            </a:r>
            <a:endParaRPr lang="en-GB" dirty="0"/>
          </a:p>
        </p:txBody>
      </p:sp>
      <p:sp>
        <p:nvSpPr>
          <p:cNvPr id="3" name="Content Placeholder 2"/>
          <p:cNvSpPr>
            <a:spLocks noGrp="1"/>
          </p:cNvSpPr>
          <p:nvPr>
            <p:ph idx="1"/>
          </p:nvPr>
        </p:nvSpPr>
        <p:spPr>
          <a:xfrm>
            <a:off x="268013" y="1600200"/>
            <a:ext cx="8655269" cy="4525963"/>
          </a:xfrm>
        </p:spPr>
        <p:txBody>
          <a:bodyPr/>
          <a:lstStyle/>
          <a:p>
            <a:r>
              <a:rPr lang="en-GB" dirty="0" smtClean="0"/>
              <a:t>Grab a context using a device type:</a:t>
            </a:r>
          </a:p>
          <a:p>
            <a:pPr marL="457200" lvl="1" indent="0">
              <a:buNone/>
            </a:pPr>
            <a:r>
              <a:rPr lang="en-GB" sz="2400" b="1" dirty="0" smtClean="0">
                <a:solidFill>
                  <a:srgbClr val="1F497D"/>
                </a:solidFill>
                <a:latin typeface="Courier"/>
              </a:rPr>
              <a:t>cl::Context Context(CL_DEVICE_TYPE_DEFAULT);</a:t>
            </a:r>
          </a:p>
          <a:p>
            <a:pPr marL="457200" lvl="1" indent="0">
              <a:buNone/>
            </a:pPr>
            <a:endParaRPr lang="en-GB" b="1" dirty="0" smtClean="0">
              <a:latin typeface="Courier"/>
            </a:endParaRPr>
          </a:p>
          <a:p>
            <a:r>
              <a:rPr lang="en-GB" dirty="0" smtClean="0"/>
              <a:t>Create a command queue for the first device in the context:</a:t>
            </a:r>
          </a:p>
          <a:p>
            <a:pPr marL="457200" lvl="1" indent="0">
              <a:buNone/>
            </a:pPr>
            <a:r>
              <a:rPr lang="en-GB" b="1" dirty="0" smtClean="0">
                <a:solidFill>
                  <a:srgbClr val="1F497D"/>
                </a:solidFill>
                <a:latin typeface="Courier"/>
              </a:rPr>
              <a:t>cl::</a:t>
            </a:r>
            <a:r>
              <a:rPr lang="en-GB" b="1" dirty="0" err="1" smtClean="0">
                <a:solidFill>
                  <a:srgbClr val="1F497D"/>
                </a:solidFill>
                <a:latin typeface="Courier"/>
              </a:rPr>
              <a:t>CommandQueue</a:t>
            </a:r>
            <a:r>
              <a:rPr lang="en-GB" b="1" dirty="0" smtClean="0">
                <a:solidFill>
                  <a:srgbClr val="1F497D"/>
                </a:solidFill>
                <a:latin typeface="Courier"/>
              </a:rPr>
              <a:t> queue(context);</a:t>
            </a:r>
            <a:endParaRPr lang="en-GB" b="1" dirty="0">
              <a:solidFill>
                <a:srgbClr val="1F497D"/>
              </a:solidFill>
              <a:latin typeface="Courier"/>
            </a:endParaRPr>
          </a:p>
        </p:txBody>
      </p:sp>
    </p:spTree>
    <p:extLst>
      <p:ext uri="{BB962C8B-B14F-4D97-AF65-F5344CB8AC3E}">
        <p14:creationId xmlns:p14="http://schemas.microsoft.com/office/powerpoint/2010/main" val="1551856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Commands and Command-Queues</a:t>
            </a:r>
            <a:endParaRPr lang="en-GB" dirty="0"/>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rgbClr val="C00000"/>
                </a:solidFill>
              </a:rPr>
              <a:t>commands </a:t>
            </a:r>
            <a:r>
              <a:rPr lang="en-GB" dirty="0"/>
              <a:t>to a device is through a </a:t>
            </a:r>
            <a:r>
              <a:rPr lang="en-GB" dirty="0">
                <a:solidFill>
                  <a:srgbClr val="C00000"/>
                </a:solidFill>
              </a:rPr>
              <a:t>command-queue</a:t>
            </a:r>
            <a:r>
              <a:rPr lang="en-GB" dirty="0"/>
              <a:t>.  </a:t>
            </a:r>
          </a:p>
          <a:p>
            <a:r>
              <a:rPr lang="en-GB" dirty="0"/>
              <a:t>Each command-queue points to a </a:t>
            </a:r>
            <a:r>
              <a:rPr lang="en-GB" dirty="0">
                <a:solidFill>
                  <a:srgbClr val="C00000"/>
                </a:solidFill>
              </a:rPr>
              <a:t>single </a:t>
            </a:r>
            <a:r>
              <a:rPr lang="en-GB" dirty="0"/>
              <a:t>device within a context. </a:t>
            </a:r>
          </a:p>
          <a:p>
            <a:r>
              <a:rPr lang="en-GB" dirty="0">
                <a:solidFill>
                  <a:srgbClr val="C00000"/>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600" b="1" kern="0" dirty="0">
                  <a:solidFill>
                    <a:srgbClr val="003434"/>
                  </a:solidFill>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600" b="1" kern="0" dirty="0">
                  <a:solidFill>
                    <a:srgbClr val="003434"/>
                  </a:solidFill>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800" b="1" kern="0" dirty="0">
                  <a:solidFill>
                    <a:prstClr val="black"/>
                  </a:solidFill>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 </a:t>
              </a:r>
            </a:p>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 </a:t>
              </a:r>
            </a:p>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26488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smtClean="0"/>
              <a:t>Command-Queue execution details</a:t>
            </a:r>
            <a:endParaRPr lang="en-GB" dirty="0"/>
          </a:p>
        </p:txBody>
      </p:sp>
      <p:sp>
        <p:nvSpPr>
          <p:cNvPr id="5" name="Content Placeholder 4"/>
          <p:cNvSpPr>
            <a:spLocks noGrp="1"/>
          </p:cNvSpPr>
          <p:nvPr>
            <p:ph sz="half" idx="1"/>
          </p:nvPr>
        </p:nvSpPr>
        <p:spPr>
          <a:xfrm>
            <a:off x="1" y="1556792"/>
            <a:ext cx="6390782" cy="5184576"/>
          </a:xfrm>
        </p:spPr>
        <p:txBody>
          <a:bodyPr>
            <a:normAutofit/>
          </a:bodyPr>
          <a:lstStyle/>
          <a:p>
            <a:r>
              <a:rPr lang="en-GB" sz="2400" b="1" i="1" dirty="0">
                <a:solidFill>
                  <a:schemeClr val="accent2"/>
                </a:solidFill>
              </a:rPr>
              <a:t>Command queues </a:t>
            </a:r>
            <a:r>
              <a:rPr lang="en-GB" sz="2400" dirty="0"/>
              <a:t>can be configured in different ways to control how commands execute</a:t>
            </a:r>
          </a:p>
          <a:p>
            <a:r>
              <a:rPr lang="en-GB" sz="2400" b="1" i="1" dirty="0">
                <a:solidFill>
                  <a:srgbClr val="C00000"/>
                </a:solidFill>
              </a:rPr>
              <a:t>In-order queues</a:t>
            </a:r>
            <a:r>
              <a:rPr lang="en-GB" sz="2400" dirty="0">
                <a:solidFill>
                  <a:srgbClr val="C00000"/>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rgbClr val="C00000"/>
                </a:solidFill>
              </a:rPr>
              <a:t>Out-of-order queues</a:t>
            </a:r>
            <a:r>
              <a:rPr lang="en-GB" sz="2400" dirty="0">
                <a:solidFill>
                  <a:srgbClr val="C00000"/>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rgbClr val="C00000"/>
                </a:solidFill>
              </a:rPr>
              <a:t>Execution of </a:t>
            </a:r>
            <a:r>
              <a:rPr lang="en-GB" sz="2400" dirty="0" smtClean="0">
                <a:solidFill>
                  <a:srgbClr val="C00000"/>
                </a:solidFill>
              </a:rPr>
              <a:t>commands in the </a:t>
            </a:r>
            <a:r>
              <a:rPr lang="en-GB" sz="2400" dirty="0">
                <a:solidFill>
                  <a:srgbClr val="C00000"/>
                </a:solidFill>
              </a:rPr>
              <a:t>command-queue </a:t>
            </a:r>
            <a:r>
              <a:rPr lang="en-GB" sz="2400" dirty="0" smtClean="0">
                <a:solidFill>
                  <a:srgbClr val="C00000"/>
                </a:solidFill>
              </a:rPr>
              <a:t>are guaranteed </a:t>
            </a:r>
            <a:r>
              <a:rPr lang="en-GB" sz="2400" dirty="0">
                <a:solidFill>
                  <a:srgbClr val="C00000"/>
                </a:solidFill>
              </a:rPr>
              <a:t>to be completed at synchronization points</a:t>
            </a:r>
          </a:p>
          <a:p>
            <a:pPr lvl="1"/>
            <a:r>
              <a:rPr lang="en-GB" sz="1800" dirty="0"/>
              <a:t>Discussed </a:t>
            </a:r>
            <a:r>
              <a:rPr lang="en-GB" sz="1800" dirty="0" smtClean="0"/>
              <a:t>later</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600" b="1" kern="0" dirty="0">
                  <a:solidFill>
                    <a:srgbClr val="003434"/>
                  </a:solidFill>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600" b="1" kern="0" dirty="0">
                  <a:solidFill>
                    <a:srgbClr val="003434"/>
                  </a:solidFill>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defRPr/>
              </a:pPr>
              <a:r>
                <a:rPr lang="en-US" sz="1800" b="1" kern="0" dirty="0">
                  <a:solidFill>
                    <a:prstClr val="black"/>
                  </a:solidFill>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 </a:t>
              </a:r>
            </a:p>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 </a:t>
              </a:r>
            </a:p>
            <a:p>
              <a:pPr algn="ctr">
                <a:lnSpc>
                  <a:spcPct val="99000"/>
                </a:lnSpc>
                <a:tabLst>
                  <a:tab pos="68024" algn="l"/>
                  <a:tab pos="753030" algn="l"/>
                  <a:tab pos="1438716" algn="l"/>
                  <a:tab pos="2123721" algn="l"/>
                  <a:tab pos="2808046" algn="l"/>
                </a:tabLst>
                <a:defRPr/>
              </a:pPr>
              <a:r>
                <a:rPr lang="en-US" sz="1500" b="1" kern="0" dirty="0">
                  <a:solidFill>
                    <a:srgbClr val="000000"/>
                  </a:solidFill>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4949343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2. Create and Build the program</a:t>
            </a:r>
            <a:endParaRPr lang="en-GB" dirty="0"/>
          </a:p>
        </p:txBody>
      </p:sp>
      <p:sp>
        <p:nvSpPr>
          <p:cNvPr id="3" name="Content Placeholder 2"/>
          <p:cNvSpPr>
            <a:spLocks noGrp="1"/>
          </p:cNvSpPr>
          <p:nvPr>
            <p:ph idx="1"/>
          </p:nvPr>
        </p:nvSpPr>
        <p:spPr/>
        <p:txBody>
          <a:bodyPr>
            <a:noAutofit/>
          </a:bodyPr>
          <a:lstStyle/>
          <a:p>
            <a:r>
              <a:rPr lang="en-GB" sz="2400" dirty="0"/>
              <a:t>Define source code for the </a:t>
            </a:r>
            <a:r>
              <a:rPr lang="en-GB" sz="2400" dirty="0" smtClean="0"/>
              <a:t>kernel-program either as </a:t>
            </a:r>
            <a:r>
              <a:rPr lang="en-GB" sz="2400" dirty="0"/>
              <a:t>a </a:t>
            </a:r>
            <a:r>
              <a:rPr lang="en-GB" sz="2400" dirty="0" smtClean="0"/>
              <a:t>string literal </a:t>
            </a:r>
            <a:r>
              <a:rPr lang="en-GB" sz="2400" dirty="0"/>
              <a:t>(great for toy programs) or read </a:t>
            </a:r>
            <a:r>
              <a:rPr lang="en-GB" sz="2400" dirty="0" smtClean="0"/>
              <a:t>it from </a:t>
            </a:r>
            <a:r>
              <a:rPr lang="en-GB" sz="2400" dirty="0"/>
              <a:t>a file (for real applications</a:t>
            </a:r>
            <a:r>
              <a:rPr lang="en-GB" sz="2400" dirty="0" smtClean="0"/>
              <a:t>).</a:t>
            </a:r>
            <a:endParaRPr lang="en-GB" sz="2000" dirty="0" smtClean="0"/>
          </a:p>
          <a:p>
            <a:endParaRPr lang="en-GB" sz="2400" dirty="0" smtClean="0"/>
          </a:p>
          <a:p>
            <a:r>
              <a:rPr lang="en-GB" sz="2400" dirty="0" smtClean="0"/>
              <a:t>Create the </a:t>
            </a:r>
            <a:r>
              <a:rPr lang="en-GB" sz="2400" b="1" dirty="0" smtClean="0">
                <a:solidFill>
                  <a:srgbClr val="C00000"/>
                </a:solidFill>
              </a:rPr>
              <a:t>program object and compile </a:t>
            </a:r>
            <a:r>
              <a:rPr lang="en-GB" sz="2400" dirty="0"/>
              <a:t>to create a “dynamic library” from which specific kernels can be </a:t>
            </a:r>
            <a:r>
              <a:rPr lang="en-GB" sz="2400" dirty="0" smtClean="0"/>
              <a:t>pulled:</a:t>
            </a:r>
          </a:p>
          <a:p>
            <a:endParaRPr lang="en-GB" sz="2400" dirty="0" smtClean="0"/>
          </a:p>
          <a:p>
            <a:pPr marL="457200" lvl="1" indent="0">
              <a:buNone/>
            </a:pPr>
            <a:endParaRPr lang="en-GB" sz="2400" b="1" i="1" dirty="0" smtClean="0">
              <a:solidFill>
                <a:srgbClr val="1F497D"/>
              </a:solidFill>
              <a:latin typeface="Courier"/>
            </a:endParaRPr>
          </a:p>
          <a:p>
            <a:pPr marL="457200" lvl="1" indent="0">
              <a:buNone/>
            </a:pPr>
            <a:r>
              <a:rPr lang="en-GB" sz="2400" b="1" dirty="0" smtClean="0">
                <a:solidFill>
                  <a:srgbClr val="1F497D"/>
                </a:solidFill>
                <a:latin typeface="Courier"/>
              </a:rPr>
              <a:t>cl::Program program(context, </a:t>
            </a:r>
            <a:r>
              <a:rPr lang="en-GB" sz="2400" b="1" dirty="0" err="1" smtClean="0">
                <a:solidFill>
                  <a:srgbClr val="1F497D"/>
                </a:solidFill>
                <a:latin typeface="Courier"/>
              </a:rPr>
              <a:t>KernelSource</a:t>
            </a:r>
            <a:r>
              <a:rPr lang="en-GB" sz="2400" b="1" dirty="0" smtClean="0">
                <a:solidFill>
                  <a:srgbClr val="1F497D"/>
                </a:solidFill>
                <a:latin typeface="Courier"/>
              </a:rPr>
              <a:t>, true);</a:t>
            </a:r>
            <a:endParaRPr lang="en-GB" sz="2400" b="1" dirty="0">
              <a:solidFill>
                <a:srgbClr val="1F497D"/>
              </a:solidFill>
              <a:latin typeface="Courier"/>
            </a:endParaRPr>
          </a:p>
        </p:txBody>
      </p:sp>
      <p:sp>
        <p:nvSpPr>
          <p:cNvPr id="4" name="Oval 3"/>
          <p:cNvSpPr/>
          <p:nvPr/>
        </p:nvSpPr>
        <p:spPr>
          <a:xfrm>
            <a:off x="7488621" y="5116691"/>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85397" y="4335517"/>
            <a:ext cx="4192461" cy="707886"/>
          </a:xfrm>
          <a:prstGeom prst="rect">
            <a:avLst/>
          </a:prstGeom>
          <a:noFill/>
          <a:ln>
            <a:solidFill>
              <a:srgbClr val="C00000"/>
            </a:solidFill>
          </a:ln>
        </p:spPr>
        <p:txBody>
          <a:bodyPr wrap="square" rtlCol="0">
            <a:spAutoFit/>
          </a:bodyPr>
          <a:lstStyle/>
          <a:p>
            <a:pPr algn="ctr"/>
            <a:r>
              <a:rPr lang="en-US" sz="2000" dirty="0" smtClean="0"/>
              <a:t>“true” tells </a:t>
            </a:r>
            <a:r>
              <a:rPr lang="en-US" sz="2000" dirty="0" err="1" smtClean="0"/>
              <a:t>OpenCL</a:t>
            </a:r>
            <a:r>
              <a:rPr lang="en-US" sz="2000" dirty="0" smtClean="0"/>
              <a:t> to build (compile/link) the program object</a:t>
            </a:r>
            <a:endParaRPr lang="en-US" sz="2000" dirty="0"/>
          </a:p>
        </p:txBody>
      </p:sp>
      <p:cxnSp>
        <p:nvCxnSpPr>
          <p:cNvPr id="7" name="Straight Arrow Connector 6"/>
          <p:cNvCxnSpPr>
            <a:stCxn id="5" idx="2"/>
            <a:endCxn id="4" idx="1"/>
          </p:cNvCxnSpPr>
          <p:nvPr/>
        </p:nvCxnSpPr>
        <p:spPr>
          <a:xfrm>
            <a:off x="6381628" y="5043403"/>
            <a:ext cx="1240904" cy="17025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788165" cy="707886"/>
          </a:xfrm>
          <a:prstGeom prst="rect">
            <a:avLst/>
          </a:prstGeom>
          <a:noFill/>
          <a:ln>
            <a:solidFill>
              <a:srgbClr val="C00000"/>
            </a:solidFill>
          </a:ln>
        </p:spPr>
        <p:txBody>
          <a:bodyPr wrap="square" rtlCol="0">
            <a:spAutoFit/>
          </a:bodyPr>
          <a:lstStyle/>
          <a:p>
            <a:pPr algn="ctr"/>
            <a:r>
              <a:rPr lang="en-US" sz="2000" dirty="0" err="1" smtClean="0"/>
              <a:t>KernelSource</a:t>
            </a:r>
            <a:r>
              <a:rPr lang="en-US" sz="2000" dirty="0" smtClean="0"/>
              <a:t> is a string … either statically set in the host program or returned from a function that loads the kernel code form a file.</a:t>
            </a:r>
            <a:endParaRPr lang="en-US" sz="2000" dirty="0"/>
          </a:p>
        </p:txBody>
      </p:sp>
      <p:cxnSp>
        <p:nvCxnSpPr>
          <p:cNvPr id="14" name="Straight Arrow Connector 13"/>
          <p:cNvCxnSpPr>
            <a:stCxn id="13" idx="0"/>
          </p:cNvCxnSpPr>
          <p:nvPr/>
        </p:nvCxnSpPr>
        <p:spPr>
          <a:xfrm flipV="1">
            <a:off x="4398580" y="5652202"/>
            <a:ext cx="1688176"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86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3. Setup Memory Objects</a:t>
            </a:r>
            <a:endParaRPr lang="en-GB" dirty="0"/>
          </a:p>
        </p:txBody>
      </p:sp>
      <p:sp>
        <p:nvSpPr>
          <p:cNvPr id="3" name="Content Placeholder 2"/>
          <p:cNvSpPr>
            <a:spLocks noGrp="1"/>
          </p:cNvSpPr>
          <p:nvPr>
            <p:ph idx="1"/>
          </p:nvPr>
        </p:nvSpPr>
        <p:spPr>
          <a:xfrm>
            <a:off x="179511" y="980728"/>
            <a:ext cx="8743772" cy="5536186"/>
          </a:xfrm>
        </p:spPr>
        <p:txBody>
          <a:bodyPr>
            <a:noAutofit/>
          </a:bodyPr>
          <a:lstStyle/>
          <a:p>
            <a:r>
              <a:rPr lang="en-GB" sz="2400" dirty="0" smtClean="0"/>
              <a:t>For vector addition we need 3 memory objects, one </a:t>
            </a:r>
            <a:r>
              <a:rPr lang="en-GB" sz="2400" dirty="0"/>
              <a:t>each for </a:t>
            </a:r>
            <a:r>
              <a:rPr lang="en-GB" sz="2400" dirty="0" smtClean="0"/>
              <a:t>input vectors A and B, and one for the output vector C</a:t>
            </a:r>
          </a:p>
          <a:p>
            <a:endParaRPr lang="en-GB" sz="2400" dirty="0" smtClean="0"/>
          </a:p>
          <a:p>
            <a:r>
              <a:rPr lang="en-GB" sz="2400" dirty="0" smtClean="0"/>
              <a:t>Create input vectors and assign values </a:t>
            </a:r>
            <a:r>
              <a:rPr lang="en-GB" sz="2400" b="1" dirty="0" smtClean="0">
                <a:solidFill>
                  <a:srgbClr val="C00000"/>
                </a:solidFill>
              </a:rPr>
              <a:t>on the host</a:t>
            </a:r>
            <a:r>
              <a:rPr lang="en-GB" sz="2400" dirty="0" smtClean="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(LENGTH), </a:t>
            </a:r>
            <a:r>
              <a:rPr lang="en-GB" sz="1800" b="1" dirty="0" err="1">
                <a:latin typeface="Courier"/>
              </a:rPr>
              <a:t>h_b</a:t>
            </a:r>
            <a:r>
              <a:rPr lang="en-GB" sz="1800" b="1" dirty="0">
                <a:latin typeface="Courier"/>
              </a:rPr>
              <a:t>(LENGTH), </a:t>
            </a:r>
            <a:r>
              <a:rPr lang="en-GB" sz="1800" b="1" dirty="0" err="1">
                <a:latin typeface="Courier"/>
              </a:rPr>
              <a:t>h_c</a:t>
            </a:r>
            <a:r>
              <a:rPr lang="en-GB" sz="1800" b="1" dirty="0">
                <a:latin typeface="Courier"/>
              </a:rPr>
              <a:t>(LENGTH);</a:t>
            </a:r>
          </a:p>
          <a:p>
            <a:pPr marL="457200" lvl="1" indent="0">
              <a:buNone/>
            </a:pPr>
            <a:r>
              <a:rPr lang="en-GB" sz="1800" b="1" dirty="0">
                <a:latin typeface="Courier"/>
              </a:rPr>
              <a:t>for (</a:t>
            </a:r>
            <a:r>
              <a:rPr lang="en-GB" sz="1800" b="1" dirty="0" err="1">
                <a:latin typeface="Courier"/>
              </a:rPr>
              <a:t>i</a:t>
            </a:r>
            <a:r>
              <a:rPr lang="en-GB" sz="1800" b="1" dirty="0">
                <a:latin typeface="Courier"/>
              </a:rPr>
              <a:t> = 0; </a:t>
            </a:r>
            <a:r>
              <a:rPr lang="en-GB" sz="1800" b="1" dirty="0" err="1">
                <a:latin typeface="Courier"/>
              </a:rPr>
              <a:t>i</a:t>
            </a:r>
            <a:r>
              <a:rPr lang="en-GB" sz="1800" b="1" dirty="0">
                <a:latin typeface="Courier"/>
              </a:rPr>
              <a:t> &lt; length; </a:t>
            </a:r>
            <a:r>
              <a:rPr lang="en-GB" sz="1800" b="1" dirty="0" err="1">
                <a:latin typeface="Courier"/>
              </a:rPr>
              <a:t>i</a:t>
            </a:r>
            <a:r>
              <a:rPr lang="en-GB" sz="1800" b="1" dirty="0">
                <a:latin typeface="Courier"/>
              </a:rPr>
              <a:t>++)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smtClean="0">
              <a:latin typeface="Courier"/>
            </a:endParaRPr>
          </a:p>
          <a:p>
            <a:pPr marL="358775" indent="-358775"/>
            <a:r>
              <a:rPr lang="en-GB" sz="2400" dirty="0" smtClean="0"/>
              <a:t>Define </a:t>
            </a:r>
            <a:r>
              <a:rPr lang="en-GB" sz="2400" b="1" dirty="0">
                <a:solidFill>
                  <a:srgbClr val="C00000"/>
                </a:solidFill>
              </a:rPr>
              <a:t>OpenCL device buffers </a:t>
            </a:r>
            <a:r>
              <a:rPr lang="en-GB" sz="2400" dirty="0" smtClean="0"/>
              <a:t>and copy from </a:t>
            </a:r>
            <a:r>
              <a:rPr lang="en-GB" sz="2400" b="1" dirty="0">
                <a:solidFill>
                  <a:srgbClr val="C00000"/>
                </a:solidFill>
              </a:rPr>
              <a:t>host buffers</a:t>
            </a:r>
            <a:r>
              <a:rPr lang="en-GB" sz="2400" dirty="0" smtClean="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begin(</a:t>
            </a:r>
            <a:r>
              <a:rPr lang="en-GB" sz="1800" b="1" dirty="0" err="1">
                <a:latin typeface="Courier"/>
              </a:rPr>
              <a:t>h_a</a:t>
            </a:r>
            <a:r>
              <a:rPr lang="en-GB" sz="1800" b="1" dirty="0">
                <a:latin typeface="Courier"/>
              </a:rPr>
              <a:t>), end(</a:t>
            </a:r>
            <a:r>
              <a:rPr lang="en-GB" sz="1800" b="1" dirty="0" err="1">
                <a:latin typeface="Courier"/>
              </a:rPr>
              <a:t>h_a</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begin(</a:t>
            </a:r>
            <a:r>
              <a:rPr lang="en-GB" sz="1800" b="1" dirty="0" err="1">
                <a:latin typeface="Courier"/>
              </a:rPr>
              <a:t>h_b</a:t>
            </a:r>
            <a:r>
              <a:rPr lang="en-GB" sz="1800" b="1" dirty="0">
                <a:latin typeface="Courier"/>
              </a:rPr>
              <a:t>), end(</a:t>
            </a:r>
            <a:r>
              <a:rPr lang="en-GB" sz="1800" b="1" dirty="0" err="1">
                <a:latin typeface="Courier"/>
              </a:rPr>
              <a:t>h_b</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r>
              <a:rPr lang="en-GB" sz="1800" b="1" dirty="0" err="1">
                <a:latin typeface="Courier"/>
              </a:rPr>
              <a:t>sizeof</a:t>
            </a:r>
            <a:r>
              <a:rPr lang="en-GB" sz="1800" b="1" dirty="0">
                <a:latin typeface="Courier"/>
              </a:rPr>
              <a:t>(float)*count);</a:t>
            </a:r>
          </a:p>
          <a:p>
            <a:pPr marL="457200" lvl="1" indent="0">
              <a:buNone/>
            </a:pPr>
            <a:endParaRPr lang="en-GB" sz="1800" b="1" dirty="0">
              <a:latin typeface="Courier"/>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4775257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 we put in device memory?</a:t>
            </a:r>
            <a:endParaRPr lang="en-GB" dirty="0"/>
          </a:p>
        </p:txBody>
      </p:sp>
      <p:sp>
        <p:nvSpPr>
          <p:cNvPr id="3" name="Content Placeholder 2"/>
          <p:cNvSpPr>
            <a:spLocks noGrp="1"/>
          </p:cNvSpPr>
          <p:nvPr>
            <p:ph idx="1"/>
          </p:nvPr>
        </p:nvSpPr>
        <p:spPr>
          <a:xfrm>
            <a:off x="179512" y="1600200"/>
            <a:ext cx="8784976" cy="4525963"/>
          </a:xfrm>
        </p:spPr>
        <p:txBody>
          <a:bodyPr>
            <a:normAutofit fontScale="85000" lnSpcReduction="20000"/>
          </a:bodyPr>
          <a:lstStyle/>
          <a:p>
            <a:r>
              <a:rPr lang="en-GB" dirty="0"/>
              <a:t>Memory Objects: </a:t>
            </a:r>
          </a:p>
          <a:p>
            <a:pPr lvl="1"/>
            <a:r>
              <a:rPr lang="en-GB" dirty="0"/>
              <a:t>A handle to a reference-counted region of </a:t>
            </a:r>
            <a:r>
              <a:rPr lang="en-GB" dirty="0" smtClean="0">
                <a:solidFill>
                  <a:schemeClr val="accent2"/>
                </a:solidFill>
              </a:rPr>
              <a:t>global </a:t>
            </a:r>
            <a:r>
              <a:rPr lang="en-GB" dirty="0" smtClean="0"/>
              <a:t>memory</a:t>
            </a:r>
            <a:r>
              <a:rPr lang="en-GB" dirty="0"/>
              <a:t>.</a:t>
            </a:r>
          </a:p>
          <a:p>
            <a:r>
              <a:rPr lang="en-GB" dirty="0"/>
              <a:t>There are two kinds of memory </a:t>
            </a:r>
            <a:r>
              <a:rPr lang="en-GB" dirty="0" smtClean="0"/>
              <a:t>object</a:t>
            </a:r>
            <a:endParaRPr lang="en-GB" dirty="0"/>
          </a:p>
          <a:p>
            <a:pPr lvl="1"/>
            <a:r>
              <a:rPr lang="en-GB" b="1" i="1" dirty="0">
                <a:solidFill>
                  <a:schemeClr val="accent2"/>
                </a:solidFill>
              </a:rPr>
              <a:t>Buffer</a:t>
            </a:r>
            <a:r>
              <a:rPr lang="en-GB" dirty="0">
                <a:solidFill>
                  <a:schemeClr val="accent2"/>
                </a:solidFill>
              </a:rPr>
              <a:t> </a:t>
            </a:r>
            <a:r>
              <a:rPr lang="en-GB" dirty="0" smtClean="0"/>
              <a:t>object</a:t>
            </a:r>
            <a:r>
              <a:rPr lang="en-GB" dirty="0"/>
              <a:t>: </a:t>
            </a:r>
          </a:p>
          <a:p>
            <a:pPr lvl="2"/>
            <a:r>
              <a:rPr lang="en-GB" dirty="0"/>
              <a:t>Defines a linear collection of bytes.</a:t>
            </a:r>
          </a:p>
          <a:p>
            <a:pPr lvl="2"/>
            <a:r>
              <a:rPr lang="en-GB" dirty="0"/>
              <a:t>The contents of buffer objects are fully exposed within kernels and can be accessed using pointers</a:t>
            </a:r>
          </a:p>
          <a:p>
            <a:pPr lvl="1"/>
            <a:r>
              <a:rPr lang="en-GB" b="1" i="1" dirty="0">
                <a:solidFill>
                  <a:schemeClr val="accent2"/>
                </a:solidFill>
              </a:rPr>
              <a:t>Image</a:t>
            </a:r>
            <a:r>
              <a:rPr lang="en-GB" dirty="0">
                <a:solidFill>
                  <a:schemeClr val="accent2"/>
                </a:solidFill>
              </a:rPr>
              <a:t> </a:t>
            </a:r>
            <a:r>
              <a:rPr lang="en-GB" dirty="0" smtClean="0"/>
              <a:t>object</a:t>
            </a:r>
            <a:r>
              <a:rPr lang="en-GB" dirty="0"/>
              <a:t>: </a:t>
            </a:r>
          </a:p>
          <a:p>
            <a:pPr lvl="2"/>
            <a:r>
              <a:rPr lang="en-GB" dirty="0"/>
              <a:t>Defines a two- or three-dimensional region of memory.</a:t>
            </a:r>
          </a:p>
          <a:p>
            <a:pPr lvl="2"/>
            <a:r>
              <a:rPr lang="en-GB" dirty="0"/>
              <a:t>Image data can </a:t>
            </a:r>
            <a:r>
              <a:rPr lang="en-GB" b="1" dirty="0">
                <a:solidFill>
                  <a:srgbClr val="C00000"/>
                </a:solidFill>
              </a:rPr>
              <a:t>only</a:t>
            </a:r>
            <a:r>
              <a:rPr lang="en-GB" dirty="0">
                <a:solidFill>
                  <a:srgbClr val="C00000"/>
                </a:solidFill>
              </a:rPr>
              <a:t> </a:t>
            </a:r>
            <a:r>
              <a:rPr lang="en-GB" dirty="0"/>
              <a:t>be accessed with read and write functions, i.e. these are opaque data structures.  The read functions use a sampler.</a:t>
            </a:r>
          </a:p>
          <a:p>
            <a:endParaRPr lang="en-GB" dirty="0"/>
          </a:p>
          <a:p>
            <a:endParaRPr lang="en-GB" dirty="0"/>
          </a:p>
          <a:p>
            <a:endParaRPr lang="en-GB" dirty="0"/>
          </a:p>
        </p:txBody>
      </p:sp>
      <p:sp>
        <p:nvSpPr>
          <p:cNvPr id="4" name="TextBox 3"/>
          <p:cNvSpPr txBox="1"/>
          <p:nvPr/>
        </p:nvSpPr>
        <p:spPr>
          <a:xfrm>
            <a:off x="2699792" y="5733256"/>
            <a:ext cx="6120680" cy="646331"/>
          </a:xfrm>
          <a:prstGeom prst="rect">
            <a:avLst/>
          </a:prstGeom>
          <a:noFill/>
        </p:spPr>
        <p:txBody>
          <a:bodyPr wrap="square" rtlCol="0">
            <a:spAutoFit/>
          </a:bodyPr>
          <a:lstStyle/>
          <a:p>
            <a:pPr fontAlgn="auto">
              <a:spcBef>
                <a:spcPts val="0"/>
              </a:spcBef>
              <a:spcAft>
                <a:spcPts val="0"/>
              </a:spcAft>
            </a:pPr>
            <a:r>
              <a:rPr lang="en-GB" sz="1800" b="1" dirty="0" smtClean="0">
                <a:solidFill>
                  <a:srgbClr val="002060"/>
                </a:solidFill>
                <a:latin typeface="Trebuchet MS"/>
                <a:ea typeface="+mn-ea"/>
              </a:rPr>
              <a:t>Used when interfacing with a graphics API such as OpenGL.  We won’t use image objects in this tutorial.</a:t>
            </a:r>
          </a:p>
        </p:txBody>
      </p:sp>
    </p:spTree>
    <p:extLst>
      <p:ext uri="{BB962C8B-B14F-4D97-AF65-F5344CB8AC3E}">
        <p14:creationId xmlns:p14="http://schemas.microsoft.com/office/powerpoint/2010/main" val="4224675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90168" y="836903"/>
            <a:ext cx="8784976" cy="5115335"/>
          </a:xfrm>
        </p:spPr>
        <p:txBody>
          <a:bodyPr>
            <a:normAutofit/>
          </a:bodyPr>
          <a:lstStyle/>
          <a:p>
            <a:r>
              <a:rPr lang="en-GB" sz="2800" dirty="0" smtClean="0"/>
              <a:t>Buffers are declared on the host as object type: </a:t>
            </a:r>
            <a:r>
              <a:rPr lang="en-GB" sz="2400" b="1" dirty="0" smtClean="0">
                <a:solidFill>
                  <a:srgbClr val="34411B"/>
                </a:solidFill>
                <a:latin typeface="Courier"/>
              </a:rPr>
              <a:t>cl::Buffer</a:t>
            </a:r>
          </a:p>
          <a:p>
            <a:endParaRPr lang="en-GB" sz="2400" dirty="0" smtClean="0">
              <a:latin typeface="Letter Gothic Std"/>
            </a:endParaRPr>
          </a:p>
          <a:p>
            <a:pPr marL="352425"/>
            <a:r>
              <a:rPr lang="en-GB" sz="2800" dirty="0" smtClean="0"/>
              <a:t>Arrays in host memory hold your original host-side data:</a:t>
            </a:r>
          </a:p>
          <a:p>
            <a:pPr marL="619125" lvl="1" indent="0">
              <a:buNone/>
            </a:pPr>
            <a:r>
              <a:rPr lang="en-GB" sz="2400" dirty="0" err="1" smtClean="0">
                <a:solidFill>
                  <a:srgbClr val="C00000"/>
                </a:solidFill>
                <a:latin typeface="Courier"/>
              </a:rPr>
              <a:t>std</a:t>
            </a:r>
            <a:r>
              <a:rPr lang="en-GB" sz="2400" dirty="0" smtClean="0">
                <a:solidFill>
                  <a:srgbClr val="C00000"/>
                </a:solidFill>
                <a:latin typeface="Courier"/>
              </a:rPr>
              <a:t>::vector&lt;float&gt; </a:t>
            </a:r>
            <a:r>
              <a:rPr lang="en-GB" sz="2400" dirty="0" err="1" smtClean="0">
                <a:latin typeface="Courier"/>
              </a:rPr>
              <a:t>h_a</a:t>
            </a:r>
            <a:r>
              <a:rPr lang="en-GB" sz="2400" dirty="0" smtClean="0">
                <a:latin typeface="Courier"/>
              </a:rPr>
              <a:t>, </a:t>
            </a:r>
            <a:r>
              <a:rPr lang="en-GB" sz="2400" dirty="0" err="1" smtClean="0">
                <a:latin typeface="Courier"/>
              </a:rPr>
              <a:t>h_b</a:t>
            </a:r>
            <a:r>
              <a:rPr lang="en-GB" sz="2400" dirty="0" smtClean="0">
                <a:latin typeface="Courier"/>
              </a:rPr>
              <a:t>;</a:t>
            </a:r>
          </a:p>
          <a:p>
            <a:pPr marL="357188" indent="-357188"/>
            <a:endParaRPr lang="en-GB" sz="2800" dirty="0" smtClean="0"/>
          </a:p>
          <a:p>
            <a:pPr marL="357188" indent="-357188"/>
            <a:r>
              <a:rPr lang="en-GB" sz="2800" dirty="0" smtClean="0"/>
              <a:t>Create the device-side </a:t>
            </a:r>
            <a:r>
              <a:rPr lang="en-GB" sz="2800" b="1" dirty="0" smtClean="0">
                <a:solidFill>
                  <a:srgbClr val="34411B"/>
                </a:solidFill>
              </a:rPr>
              <a:t>buffer</a:t>
            </a:r>
            <a:r>
              <a:rPr lang="en-GB" sz="2800" dirty="0" smtClean="0">
                <a:solidFill>
                  <a:srgbClr val="34411B"/>
                </a:solidFill>
              </a:rPr>
              <a:t> </a:t>
            </a:r>
            <a:r>
              <a:rPr lang="en-GB" sz="2800" dirty="0" smtClean="0"/>
              <a:t>(</a:t>
            </a:r>
            <a:r>
              <a:rPr lang="en-GB" sz="2800" dirty="0" err="1" smtClean="0"/>
              <a:t>d_a</a:t>
            </a:r>
            <a:r>
              <a:rPr lang="en-GB" sz="2800" dirty="0" smtClean="0"/>
              <a:t>), assign read only memory to hold the host array (</a:t>
            </a:r>
            <a:r>
              <a:rPr lang="en-GB" sz="2800" dirty="0" err="1" smtClean="0"/>
              <a:t>h_a</a:t>
            </a:r>
            <a:r>
              <a:rPr lang="en-GB" sz="2800" dirty="0"/>
              <a:t>)</a:t>
            </a:r>
            <a:r>
              <a:rPr lang="en-GB" sz="2800" dirty="0" smtClean="0"/>
              <a:t> and copy it into device memory:</a:t>
            </a:r>
          </a:p>
          <a:p>
            <a:pPr marL="619125" lvl="1" indent="0">
              <a:buNone/>
            </a:pPr>
            <a:r>
              <a:rPr lang="en-GB" sz="2400" b="1" dirty="0">
                <a:solidFill>
                  <a:srgbClr val="34411B"/>
                </a:solidFill>
                <a:latin typeface="Courier"/>
              </a:rPr>
              <a:t>cl::Buffer  </a:t>
            </a:r>
            <a:r>
              <a:rPr lang="en-GB" sz="2400" dirty="0" err="1" smtClean="0">
                <a:latin typeface="Courier"/>
              </a:rPr>
              <a:t>d_a</a:t>
            </a:r>
            <a:r>
              <a:rPr lang="en-GB" sz="2400" dirty="0" smtClean="0">
                <a:latin typeface="Courier"/>
              </a:rPr>
              <a:t>(context, begin(</a:t>
            </a:r>
            <a:r>
              <a:rPr lang="en-GB" sz="2400" dirty="0" err="1" smtClean="0">
                <a:latin typeface="Courier"/>
              </a:rPr>
              <a:t>h_a</a:t>
            </a:r>
            <a:r>
              <a:rPr lang="en-GB" sz="2400" dirty="0" smtClean="0">
                <a:latin typeface="Courier"/>
              </a:rPr>
              <a:t>), end(</a:t>
            </a:r>
            <a:r>
              <a:rPr lang="en-GB" sz="2400" dirty="0" err="1" smtClean="0">
                <a:latin typeface="Courier"/>
              </a:rPr>
              <a:t>h_a</a:t>
            </a:r>
            <a:r>
              <a:rPr lang="en-GB" sz="2400" dirty="0" smtClean="0">
                <a:latin typeface="Courier"/>
              </a:rPr>
              <a:t>), true);</a:t>
            </a:r>
            <a:endParaRPr lang="en-GB" sz="2000" dirty="0" smtClean="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070111" y="5381903"/>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987492" y="6096063"/>
            <a:ext cx="2167164" cy="584775"/>
          </a:xfrm>
          <a:prstGeom prst="rect">
            <a:avLst/>
          </a:prstGeom>
          <a:noFill/>
          <a:ln>
            <a:solidFill>
              <a:schemeClr val="accent1">
                <a:shade val="50000"/>
              </a:schemeClr>
            </a:solidFill>
          </a:ln>
        </p:spPr>
        <p:txBody>
          <a:bodyPr wrap="square" rtlCol="0">
            <a:spAutoFit/>
          </a:bodyPr>
          <a:lstStyle/>
          <a:p>
            <a:pPr algn="ctr"/>
            <a:r>
              <a:rPr lang="en-US" sz="1600" dirty="0" smtClean="0"/>
              <a:t>Stipulates that this is a read-only buffer</a:t>
            </a:r>
            <a:endParaRPr lang="en-US" sz="1600" dirty="0"/>
          </a:p>
        </p:txBody>
      </p:sp>
      <p:cxnSp>
        <p:nvCxnSpPr>
          <p:cNvPr id="7" name="Straight Arrow Connector 6"/>
          <p:cNvCxnSpPr>
            <a:stCxn id="5" idx="0"/>
            <a:endCxn id="4" idx="5"/>
          </p:cNvCxnSpPr>
          <p:nvPr/>
        </p:nvCxnSpPr>
        <p:spPr>
          <a:xfrm flipH="1" flipV="1">
            <a:off x="7863193" y="5808413"/>
            <a:ext cx="207881" cy="287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54311" y="6090871"/>
            <a:ext cx="4209393" cy="584775"/>
          </a:xfrm>
          <a:prstGeom prst="rect">
            <a:avLst/>
          </a:prstGeom>
          <a:noFill/>
          <a:ln>
            <a:solidFill>
              <a:schemeClr val="accent1">
                <a:shade val="50000"/>
              </a:schemeClr>
            </a:solidFill>
          </a:ln>
        </p:spPr>
        <p:txBody>
          <a:bodyPr wrap="square" rtlCol="0">
            <a:spAutoFit/>
          </a:bodyPr>
          <a:lstStyle/>
          <a:p>
            <a:pPr algn="ctr"/>
            <a:r>
              <a:rPr lang="en-US" sz="1600" dirty="0" err="1" smtClean="0"/>
              <a:t>Start_iterator</a:t>
            </a:r>
            <a:r>
              <a:rPr lang="en-US" sz="1600" dirty="0" smtClean="0"/>
              <a:t> and </a:t>
            </a:r>
            <a:r>
              <a:rPr lang="en-US" sz="1600" dirty="0" err="1" smtClean="0"/>
              <a:t>end_iterator</a:t>
            </a:r>
            <a:r>
              <a:rPr lang="en-US" sz="1600" dirty="0" smtClean="0"/>
              <a:t> for the container holding host side object</a:t>
            </a:r>
            <a:endParaRPr lang="en-US" sz="1600" dirty="0"/>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162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smtClean="0"/>
          </a:p>
          <a:p>
            <a:pPr marL="357188" indent="-357188"/>
            <a:r>
              <a:rPr lang="en-GB" sz="2800" dirty="0" smtClean="0"/>
              <a:t>The last argument sets the read/write access to the Buffer by the device . </a:t>
            </a:r>
            <a:r>
              <a:rPr lang="en-GB" sz="2800" b="1" dirty="0" smtClean="0">
                <a:solidFill>
                  <a:srgbClr val="002060"/>
                </a:solidFill>
              </a:rPr>
              <a:t>true</a:t>
            </a:r>
            <a:r>
              <a:rPr lang="en-GB" sz="2800" dirty="0" smtClean="0"/>
              <a:t> means “read only” while </a:t>
            </a:r>
            <a:r>
              <a:rPr lang="en-GB" sz="2800" b="1" dirty="0" smtClean="0">
                <a:solidFill>
                  <a:srgbClr val="002060"/>
                </a:solidFill>
              </a:rPr>
              <a:t>false</a:t>
            </a:r>
            <a:r>
              <a:rPr lang="en-GB" sz="2800" dirty="0" smtClean="0"/>
              <a:t> (the default) means “read/write”.  </a:t>
            </a:r>
            <a:endParaRPr lang="en-GB" sz="2800" i="1" dirty="0" smtClean="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smtClean="0"/>
              <a:t>Submit command to copy the device buffer back to host memory in array “</a:t>
            </a:r>
            <a:r>
              <a:rPr lang="en-GB" sz="2800" dirty="0" err="1" smtClean="0"/>
              <a:t>h_c</a:t>
            </a:r>
            <a:r>
              <a:rPr lang="en-GB" sz="2800" dirty="0" smtClean="0"/>
              <a:t>”:</a:t>
            </a:r>
            <a:endParaRPr lang="en-GB" sz="2400" dirty="0"/>
          </a:p>
          <a:p>
            <a:pPr marL="400050" lvl="1" indent="0">
              <a:buNone/>
            </a:pPr>
            <a:r>
              <a:rPr lang="en-GB" sz="2400" dirty="0" smtClean="0">
                <a:solidFill>
                  <a:schemeClr val="tx2">
                    <a:lumMod val="75000"/>
                  </a:schemeClr>
                </a:solidFill>
                <a:latin typeface="Courier"/>
              </a:rPr>
              <a:t>cl::copy</a:t>
            </a:r>
            <a:r>
              <a:rPr lang="en-GB" sz="2400" dirty="0" smtClean="0">
                <a:latin typeface="Courier"/>
              </a:rPr>
              <a:t>(queue, </a:t>
            </a:r>
            <a:r>
              <a:rPr lang="en-GB" sz="2400" dirty="0" err="1" smtClean="0">
                <a:latin typeface="Courier"/>
              </a:rPr>
              <a:t>d_c</a:t>
            </a:r>
            <a:r>
              <a:rPr lang="en-GB" sz="2400" dirty="0" smtClean="0">
                <a:latin typeface="Courier"/>
              </a:rPr>
              <a:t>, begin(</a:t>
            </a:r>
            <a:r>
              <a:rPr lang="en-GB" sz="2400" dirty="0" err="1" smtClean="0">
                <a:latin typeface="Courier"/>
              </a:rPr>
              <a:t>h_c</a:t>
            </a:r>
            <a:r>
              <a:rPr lang="en-GB" sz="2400" dirty="0" smtClean="0">
                <a:latin typeface="Courier"/>
              </a:rPr>
              <a:t>), end(</a:t>
            </a:r>
            <a:r>
              <a:rPr lang="en-GB" sz="2400" dirty="0" err="1" smtClean="0">
                <a:latin typeface="Courier"/>
              </a:rPr>
              <a:t>h_c</a:t>
            </a:r>
            <a:r>
              <a:rPr lang="en-GB" sz="2400" dirty="0" smtClean="0">
                <a:latin typeface="Courier"/>
              </a:rPr>
              <a:t>));</a:t>
            </a:r>
          </a:p>
          <a:p>
            <a:pPr marL="357188" indent="-357188"/>
            <a:endParaRPr lang="en-GB" sz="2800" dirty="0" smtClean="0"/>
          </a:p>
          <a:p>
            <a:pPr marL="357188" indent="-357188"/>
            <a:r>
              <a:rPr lang="en-GB" sz="2800" dirty="0" smtClean="0"/>
              <a:t>Can also copy host memory to device buffers:</a:t>
            </a:r>
          </a:p>
          <a:p>
            <a:pPr marL="400050" lvl="1" indent="0">
              <a:buNone/>
            </a:pPr>
            <a:r>
              <a:rPr lang="en-GB" sz="2400" dirty="0">
                <a:solidFill>
                  <a:srgbClr val="1F497D">
                    <a:lumMod val="75000"/>
                  </a:srgbClr>
                </a:solidFill>
                <a:latin typeface="Courier"/>
              </a:rPr>
              <a:t>cl::copy</a:t>
            </a:r>
            <a:r>
              <a:rPr lang="en-GB" sz="2400" dirty="0">
                <a:solidFill>
                  <a:prstClr val="black"/>
                </a:solidFill>
                <a:latin typeface="Courier"/>
              </a:rPr>
              <a:t>(queue, </a:t>
            </a:r>
            <a:r>
              <a:rPr lang="en-GB" sz="2400" dirty="0" smtClean="0">
                <a:solidFill>
                  <a:prstClr val="black"/>
                </a:solidFill>
                <a:latin typeface="Courier"/>
              </a:rPr>
              <a:t>begin(</a:t>
            </a:r>
            <a:r>
              <a:rPr lang="en-GB" sz="2400" dirty="0" err="1" smtClean="0">
                <a:solidFill>
                  <a:prstClr val="black"/>
                </a:solidFill>
                <a:latin typeface="Courier"/>
              </a:rPr>
              <a:t>h_c</a:t>
            </a:r>
            <a:r>
              <a:rPr lang="en-GB" sz="2400" dirty="0">
                <a:solidFill>
                  <a:prstClr val="black"/>
                </a:solidFill>
                <a:latin typeface="Courier"/>
              </a:rPr>
              <a:t>), end(</a:t>
            </a:r>
            <a:r>
              <a:rPr lang="en-GB" sz="2400" dirty="0" err="1">
                <a:solidFill>
                  <a:prstClr val="black"/>
                </a:solidFill>
                <a:latin typeface="Courier"/>
              </a:rPr>
              <a:t>h_c</a:t>
            </a:r>
            <a:r>
              <a:rPr lang="en-GB" sz="2400" dirty="0" smtClean="0">
                <a:solidFill>
                  <a:prstClr val="black"/>
                </a:solidFill>
                <a:latin typeface="Courier"/>
              </a:rPr>
              <a:t>), </a:t>
            </a:r>
            <a:r>
              <a:rPr lang="en-GB" sz="2400" dirty="0" err="1" smtClean="0">
                <a:solidFill>
                  <a:prstClr val="black"/>
                </a:solidFill>
                <a:latin typeface="Courier"/>
              </a:rPr>
              <a:t>d_c</a:t>
            </a:r>
            <a:r>
              <a:rPr lang="en-GB" sz="2400" dirty="0" smtClean="0">
                <a:solidFill>
                  <a:prstClr val="black"/>
                </a:solidFill>
                <a:latin typeface="Courier"/>
              </a:rPr>
              <a:t>);</a:t>
            </a:r>
            <a:endParaRPr lang="en-GB" sz="2400" dirty="0">
              <a:solidFill>
                <a:prstClr val="black"/>
              </a:solidFill>
              <a:latin typeface="Courier"/>
            </a:endParaRPr>
          </a:p>
          <a:p>
            <a:pPr marL="357188" indent="-357188"/>
            <a:endParaRPr lang="en-GB" sz="2800" dirty="0"/>
          </a:p>
        </p:txBody>
      </p:sp>
    </p:spTree>
    <p:extLst>
      <p:ext uri="{BB962C8B-B14F-4D97-AF65-F5344CB8AC3E}">
        <p14:creationId xmlns:p14="http://schemas.microsoft.com/office/powerpoint/2010/main" val="3478724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24759"/>
          </a:xfrm>
        </p:spPr>
        <p:txBody>
          <a:bodyPr/>
          <a:lstStyle/>
          <a:p>
            <a:r>
              <a:rPr lang="en-GB" dirty="0" smtClean="0"/>
              <a:t>Course materials</a:t>
            </a:r>
            <a:endParaRPr lang="en-GB" dirty="0"/>
          </a:p>
        </p:txBody>
      </p:sp>
      <p:sp>
        <p:nvSpPr>
          <p:cNvPr id="5" name="Text Placeholder 4"/>
          <p:cNvSpPr>
            <a:spLocks noGrp="1"/>
          </p:cNvSpPr>
          <p:nvPr>
            <p:ph type="body" idx="1"/>
          </p:nvPr>
        </p:nvSpPr>
        <p:spPr>
          <a:xfrm>
            <a:off x="488731" y="967554"/>
            <a:ext cx="8238565" cy="639762"/>
          </a:xfrm>
        </p:spPr>
        <p:txBody>
          <a:bodyPr>
            <a:normAutofit fontScale="85000" lnSpcReduction="20000"/>
          </a:bodyPr>
          <a:lstStyle/>
          <a:p>
            <a:r>
              <a:rPr lang="en-GB" dirty="0"/>
              <a:t>In addition to these slides, C++ API header files, a set of exercises, and solutions, we provide:</a:t>
            </a:r>
          </a:p>
        </p:txBody>
      </p:sp>
      <p:pic>
        <p:nvPicPr>
          <p:cNvPr id="9" name="Picture 2"/>
          <p:cNvPicPr>
            <a:picLocks noGrp="1" noChangeAspect="1" noChangeArrowheads="1"/>
          </p:cNvPicPr>
          <p:nvPr>
            <p:ph sz="half" idx="2"/>
          </p:nvPr>
        </p:nvPicPr>
        <p:blipFill>
          <a:blip r:embed="rId3" cstate="print"/>
          <a:stretch>
            <a:fillRect/>
          </a:stretch>
        </p:blipFill>
        <p:spPr bwMode="auto">
          <a:xfrm>
            <a:off x="283779" y="1659599"/>
            <a:ext cx="3862201" cy="4961917"/>
          </a:xfrm>
          <a:prstGeom prst="rect">
            <a:avLst/>
          </a:prstGeom>
          <a:noFill/>
          <a:ln w="9525">
            <a:noFill/>
            <a:miter lim="800000"/>
            <a:headEnd/>
            <a:tailEnd/>
          </a:ln>
        </p:spPr>
      </p:pic>
      <p:sp>
        <p:nvSpPr>
          <p:cNvPr id="8" name="Content Placeholder 7"/>
          <p:cNvSpPr>
            <a:spLocks noGrp="1"/>
          </p:cNvSpPr>
          <p:nvPr>
            <p:ph sz="quarter" idx="4"/>
          </p:nvPr>
        </p:nvSpPr>
        <p:spPr>
          <a:xfrm>
            <a:off x="4355977" y="2112579"/>
            <a:ext cx="4330824" cy="4340757"/>
          </a:xfrm>
        </p:spPr>
        <p:txBody>
          <a:bodyPr>
            <a:normAutofit fontScale="85000" lnSpcReduction="20000"/>
          </a:bodyPr>
          <a:lstStyle/>
          <a:p>
            <a:pPr marL="0" indent="0">
              <a:buNone/>
            </a:pPr>
            <a:r>
              <a:rPr lang="en-GB" b="1" dirty="0" err="1" smtClean="0"/>
              <a:t>OpenCL</a:t>
            </a:r>
            <a:r>
              <a:rPr lang="en-GB" b="1" dirty="0" smtClean="0"/>
              <a:t> C     1.2 Reference Card</a:t>
            </a:r>
          </a:p>
          <a:p>
            <a:pPr marL="0" indent="0">
              <a:buNone/>
            </a:pPr>
            <a:r>
              <a:rPr lang="en-GB" b="1" dirty="0" err="1"/>
              <a:t>OpenCL</a:t>
            </a:r>
            <a:r>
              <a:rPr lang="en-GB" b="1" dirty="0"/>
              <a:t> C++ 1.2 Reference Card</a:t>
            </a:r>
          </a:p>
          <a:p>
            <a:pPr marL="0" indent="0">
              <a:buNone/>
            </a:pPr>
            <a:endParaRPr lang="en-GB" b="1" dirty="0"/>
          </a:p>
          <a:p>
            <a:pPr marL="0" indent="0">
              <a:buNone/>
            </a:pPr>
            <a:r>
              <a:rPr lang="en-GB" dirty="0"/>
              <a:t>These c</a:t>
            </a:r>
            <a:r>
              <a:rPr lang="en-GB" dirty="0" smtClean="0"/>
              <a:t>ards </a:t>
            </a:r>
            <a:r>
              <a:rPr lang="en-GB" dirty="0"/>
              <a:t>will help you keep track of the  API as you do the exercises:</a:t>
            </a:r>
          </a:p>
          <a:p>
            <a:pPr marL="0" indent="0">
              <a:buNone/>
            </a:pPr>
            <a:endParaRPr lang="en-GB" dirty="0"/>
          </a:p>
          <a:p>
            <a:pPr marL="0" indent="0">
              <a:buNone/>
            </a:pPr>
            <a:r>
              <a:rPr lang="en-GB" dirty="0">
                <a:hlinkClick r:id="rId4"/>
              </a:rPr>
              <a:t>https://</a:t>
            </a:r>
            <a:r>
              <a:rPr lang="en-GB" dirty="0" smtClean="0">
                <a:hlinkClick r:id="rId4"/>
              </a:rPr>
              <a:t>www.khronos.org/files/opencl-1-2-quick-reference-card.pdf</a:t>
            </a:r>
            <a:r>
              <a:rPr lang="en-GB" dirty="0" smtClean="0"/>
              <a:t> </a:t>
            </a:r>
            <a:endParaRPr lang="en-GB" dirty="0"/>
          </a:p>
          <a:p>
            <a:pPr marL="0" indent="0">
              <a:buNone/>
            </a:pPr>
            <a:endParaRPr lang="en-GB" dirty="0"/>
          </a:p>
          <a:p>
            <a:pPr marL="0" indent="0">
              <a:buNone/>
            </a:pPr>
            <a:r>
              <a:rPr lang="en-GB" dirty="0"/>
              <a:t>The </a:t>
            </a:r>
            <a:r>
              <a:rPr lang="en-GB" dirty="0" smtClean="0"/>
              <a:t>v1.2 </a:t>
            </a:r>
            <a:r>
              <a:rPr lang="en-GB" dirty="0"/>
              <a:t>spec is also very readable and recommended to have on-hand:</a:t>
            </a:r>
          </a:p>
          <a:p>
            <a:pPr marL="0" indent="0">
              <a:buNone/>
            </a:pPr>
            <a:endParaRPr lang="en-GB" dirty="0"/>
          </a:p>
          <a:p>
            <a:pPr marL="0" indent="0">
              <a:buNone/>
            </a:pPr>
            <a:r>
              <a:rPr lang="en-GB" dirty="0">
                <a:hlinkClick r:id="rId5"/>
              </a:rPr>
              <a:t>https://</a:t>
            </a:r>
            <a:r>
              <a:rPr lang="en-GB" dirty="0" smtClean="0">
                <a:hlinkClick r:id="rId5"/>
              </a:rPr>
              <a:t>www.khronos.org/registry/cl/specs/opencl-1.2.pdf</a:t>
            </a:r>
            <a:r>
              <a:rPr lang="en-GB" dirty="0" smtClean="0"/>
              <a:t> </a:t>
            </a:r>
            <a:endParaRPr lang="en-GB" dirty="0"/>
          </a:p>
        </p:txBody>
      </p:sp>
    </p:spTree>
    <p:extLst>
      <p:ext uri="{BB962C8B-B14F-4D97-AF65-F5344CB8AC3E}">
        <p14:creationId xmlns:p14="http://schemas.microsoft.com/office/powerpoint/2010/main" val="29443349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a:t>
            </a:r>
            <a:r>
              <a:rPr lang="en-GB" dirty="0" smtClean="0"/>
              <a:t>. Define the kernel</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800" dirty="0" smtClean="0"/>
              <a:t>Create a </a:t>
            </a:r>
            <a:r>
              <a:rPr lang="en-GB" sz="2800" b="1" i="1" dirty="0" smtClean="0">
                <a:solidFill>
                  <a:schemeClr val="accent2"/>
                </a:solidFill>
              </a:rPr>
              <a:t>kernel </a:t>
            </a:r>
            <a:r>
              <a:rPr lang="en-GB" sz="2800" b="1" i="1" dirty="0" err="1" smtClean="0">
                <a:solidFill>
                  <a:schemeClr val="accent2"/>
                </a:solidFill>
              </a:rPr>
              <a:t>functor</a:t>
            </a:r>
            <a:r>
              <a:rPr lang="en-GB" sz="2800" b="1" i="1" dirty="0" smtClean="0">
                <a:solidFill>
                  <a:schemeClr val="accent2"/>
                </a:solidFill>
              </a:rPr>
              <a:t> </a:t>
            </a:r>
            <a:r>
              <a:rPr lang="en-GB" sz="2800" dirty="0" smtClean="0"/>
              <a:t>for the kernels you want to be able to call in the </a:t>
            </a:r>
            <a:r>
              <a:rPr lang="en-GB" sz="2800" b="1" dirty="0" smtClean="0">
                <a:solidFill>
                  <a:schemeClr val="accent1"/>
                </a:solidFill>
              </a:rPr>
              <a:t>program</a:t>
            </a:r>
            <a:r>
              <a:rPr lang="en-GB" sz="2800" dirty="0" smtClean="0"/>
              <a:t>:</a:t>
            </a:r>
          </a:p>
          <a:p>
            <a:endParaRPr lang="en-GB" sz="2800" dirty="0" smtClean="0"/>
          </a:p>
          <a:p>
            <a:pPr marL="457200" lvl="1" indent="0">
              <a:buNone/>
            </a:pPr>
            <a:r>
              <a:rPr lang="en-GB" sz="2400" dirty="0" smtClean="0">
                <a:latin typeface="Courier"/>
              </a:rPr>
              <a:t>auto </a:t>
            </a:r>
            <a:r>
              <a:rPr lang="en-GB" sz="2400" dirty="0" err="1" smtClean="0">
                <a:latin typeface="Courier"/>
              </a:rPr>
              <a:t>vadd</a:t>
            </a:r>
            <a:r>
              <a:rPr lang="en-GB" sz="2400" dirty="0" smtClean="0">
                <a:latin typeface="Courier"/>
              </a:rPr>
              <a:t> =    </a:t>
            </a:r>
            <a:r>
              <a:rPr lang="en-GB" sz="2400" dirty="0" smtClean="0">
                <a:solidFill>
                  <a:schemeClr val="tx2">
                    <a:lumMod val="75000"/>
                  </a:schemeClr>
                </a:solidFill>
                <a:latin typeface="Courier"/>
              </a:rPr>
              <a:t>cl::</a:t>
            </a:r>
            <a:r>
              <a:rPr lang="en-GB" sz="2400" dirty="0" err="1" smtClean="0">
                <a:solidFill>
                  <a:schemeClr val="tx2">
                    <a:lumMod val="75000"/>
                  </a:schemeClr>
                </a:solidFill>
                <a:latin typeface="Courier"/>
              </a:rPr>
              <a:t>make_kernel</a:t>
            </a:r>
            <a:endParaRPr lang="en-GB" sz="2400" dirty="0" smtClean="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a:t>
            </a:r>
            <a:r>
              <a:rPr lang="en-GB" sz="2400" dirty="0" smtClean="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smtClean="0">
                <a:solidFill>
                  <a:schemeClr val="tx2">
                    <a:lumMod val="75000"/>
                  </a:schemeClr>
                </a:solidFill>
                <a:latin typeface="Courier"/>
              </a:rPr>
              <a:t>                     </a:t>
            </a:r>
            <a:r>
              <a:rPr lang="en-GB" sz="2400" dirty="0" smtClean="0">
                <a:latin typeface="Courier"/>
              </a:rPr>
              <a:t>(program, “</a:t>
            </a:r>
            <a:r>
              <a:rPr lang="en-GB" sz="2400" dirty="0" err="1" smtClean="0">
                <a:latin typeface="Courier"/>
              </a:rPr>
              <a:t>vadd</a:t>
            </a:r>
            <a:r>
              <a:rPr lang="en-GB" sz="2400" dirty="0" smtClean="0">
                <a:latin typeface="Courier"/>
              </a:rPr>
              <a:t>”);</a:t>
            </a:r>
          </a:p>
          <a:p>
            <a:pPr marL="457200" lvl="1" indent="0">
              <a:buNone/>
            </a:pPr>
            <a:endParaRPr lang="en-GB" dirty="0" smtClean="0">
              <a:latin typeface="Letter Gothic Std"/>
            </a:endParaRPr>
          </a:p>
          <a:p>
            <a:pPr marL="357188" indent="-357188"/>
            <a:endParaRPr lang="en-GB" sz="2800" dirty="0" smtClean="0"/>
          </a:p>
          <a:p>
            <a:pPr marL="357188" indent="-357188"/>
            <a:endParaRPr lang="en-GB" sz="2800" dirty="0"/>
          </a:p>
          <a:p>
            <a:pPr marL="357188" indent="-357188"/>
            <a:r>
              <a:rPr lang="en-GB" sz="2800" dirty="0" smtClean="0"/>
              <a:t>This means you can ‘call’ the kernel as a ‘function’ in your host code to </a:t>
            </a:r>
            <a:r>
              <a:rPr lang="en-GB" sz="2800" dirty="0" err="1" smtClean="0"/>
              <a:t>enqueue</a:t>
            </a:r>
            <a:r>
              <a:rPr lang="en-GB" sz="2800" dirty="0" smtClean="0"/>
              <a:t> the kernel.</a:t>
            </a:r>
            <a:endParaRPr lang="en-GB" sz="2000" dirty="0">
              <a:latin typeface="Courier"/>
            </a:endParaRPr>
          </a:p>
        </p:txBody>
      </p:sp>
      <p:grpSp>
        <p:nvGrpSpPr>
          <p:cNvPr id="15" name="Group 14"/>
          <p:cNvGrpSpPr/>
          <p:nvPr/>
        </p:nvGrpSpPr>
        <p:grpSpPr>
          <a:xfrm>
            <a:off x="893380" y="2098264"/>
            <a:ext cx="7572704" cy="2891025"/>
            <a:chOff x="893380" y="2098264"/>
            <a:chExt cx="7572704" cy="2891025"/>
          </a:xfrm>
        </p:grpSpPr>
        <p:sp>
          <p:nvSpPr>
            <p:cNvPr id="4" name="TextBox 3"/>
            <p:cNvSpPr txBox="1"/>
            <p:nvPr/>
          </p:nvSpPr>
          <p:spPr>
            <a:xfrm>
              <a:off x="5738649" y="2098264"/>
              <a:ext cx="2727435" cy="584775"/>
            </a:xfrm>
            <a:prstGeom prst="rect">
              <a:avLst/>
            </a:prstGeom>
            <a:noFill/>
            <a:ln w="25400">
              <a:solidFill>
                <a:schemeClr val="accent1">
                  <a:shade val="50000"/>
                </a:schemeClr>
              </a:solidFill>
            </a:ln>
          </p:spPr>
          <p:txBody>
            <a:bodyPr wrap="square" rtlCol="0">
              <a:spAutoFit/>
            </a:bodyPr>
            <a:lstStyle/>
            <a:p>
              <a:pPr algn="ctr"/>
              <a:r>
                <a:rPr lang="en-US" sz="1600" dirty="0" smtClean="0"/>
                <a:t>Must match the pattern of arguments to the kernel.</a:t>
              </a:r>
              <a:endParaRPr lang="en-US" sz="1600" dirty="0"/>
            </a:p>
          </p:txBody>
        </p:sp>
        <p:sp>
          <p:nvSpPr>
            <p:cNvPr id="5" name="TextBox 4"/>
            <p:cNvSpPr txBox="1"/>
            <p:nvPr/>
          </p:nvSpPr>
          <p:spPr>
            <a:xfrm>
              <a:off x="893380" y="4158292"/>
              <a:ext cx="2727435" cy="830997"/>
            </a:xfrm>
            <a:prstGeom prst="rect">
              <a:avLst/>
            </a:prstGeom>
            <a:noFill/>
            <a:ln w="25400">
              <a:solidFill>
                <a:schemeClr val="accent1">
                  <a:shade val="50000"/>
                </a:schemeClr>
              </a:solidFill>
            </a:ln>
          </p:spPr>
          <p:txBody>
            <a:bodyPr wrap="square" rtlCol="0">
              <a:spAutoFit/>
            </a:bodyPr>
            <a:lstStyle/>
            <a:p>
              <a:pPr algn="ctr"/>
              <a:r>
                <a:rPr lang="en-US" sz="1600" dirty="0" smtClean="0"/>
                <a:t>A previously created “program object” serving as a dynamic library of kernels</a:t>
              </a:r>
              <a:endParaRPr lang="en-US" sz="1600" dirty="0"/>
            </a:p>
          </p:txBody>
        </p:sp>
        <p:sp>
          <p:nvSpPr>
            <p:cNvPr id="6" name="TextBox 5"/>
            <p:cNvSpPr txBox="1"/>
            <p:nvPr/>
          </p:nvSpPr>
          <p:spPr>
            <a:xfrm>
              <a:off x="5102773" y="4281402"/>
              <a:ext cx="2727435" cy="584775"/>
            </a:xfrm>
            <a:prstGeom prst="rect">
              <a:avLst/>
            </a:prstGeom>
            <a:noFill/>
            <a:ln w="25400">
              <a:solidFill>
                <a:schemeClr val="accent1">
                  <a:shade val="50000"/>
                </a:schemeClr>
              </a:solidFill>
            </a:ln>
          </p:spPr>
          <p:txBody>
            <a:bodyPr wrap="square" rtlCol="0">
              <a:spAutoFit/>
            </a:bodyPr>
            <a:lstStyle/>
            <a:p>
              <a:pPr algn="ctr"/>
              <a:r>
                <a:rPr lang="en-US" sz="1600" dirty="0" smtClean="0"/>
                <a:t>The name of the function used for the kernel</a:t>
              </a:r>
              <a:endParaRPr lang="en-US" sz="1600" dirty="0"/>
            </a:p>
          </p:txBody>
        </p:sp>
        <p:cxnSp>
          <p:nvCxnSpPr>
            <p:cNvPr id="8" name="Straight Arrow Connector 7"/>
            <p:cNvCxnSpPr>
              <a:stCxn id="4" idx="1"/>
            </p:cNvCxnSpPr>
            <p:nvPr/>
          </p:nvCxnSpPr>
          <p:spPr>
            <a:xfrm flipH="1">
              <a:off x="5281448" y="2390652"/>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792717" y="3799490"/>
              <a:ext cx="1673774" cy="4819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257097" y="3799490"/>
              <a:ext cx="832944" cy="3588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921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smtClean="0"/>
              <a:t>Specify </a:t>
            </a:r>
            <a:r>
              <a:rPr lang="en-GB" sz="2400" i="1" dirty="0" smtClean="0"/>
              <a:t>global</a:t>
            </a:r>
            <a:r>
              <a:rPr lang="en-GB" sz="2400" dirty="0" smtClean="0"/>
              <a:t> and </a:t>
            </a:r>
            <a:r>
              <a:rPr lang="en-GB" sz="2400" i="1" dirty="0" smtClean="0"/>
              <a:t>local</a:t>
            </a:r>
            <a:r>
              <a:rPr lang="en-GB" sz="2400" dirty="0" smtClean="0"/>
              <a:t> dimensions</a:t>
            </a:r>
          </a:p>
          <a:p>
            <a:pPr marL="757238" lvl="1" indent="-357188"/>
            <a:r>
              <a:rPr lang="en-GB" sz="2000" dirty="0"/>
              <a:t>c</a:t>
            </a:r>
            <a:r>
              <a:rPr lang="en-GB" sz="2000" dirty="0" smtClean="0"/>
              <a:t>l::</a:t>
            </a:r>
            <a:r>
              <a:rPr lang="en-GB" sz="2000" dirty="0" err="1" smtClean="0"/>
              <a:t>NDRange</a:t>
            </a:r>
            <a:r>
              <a:rPr lang="en-GB" sz="2000" dirty="0" smtClean="0"/>
              <a:t> global(1024)</a:t>
            </a:r>
          </a:p>
          <a:p>
            <a:pPr marL="757238" lvl="1" indent="-357188"/>
            <a:r>
              <a:rPr lang="en-GB" sz="2000" dirty="0" err="1" smtClean="0"/>
              <a:t>Cl</a:t>
            </a:r>
            <a:r>
              <a:rPr lang="en-GB" sz="2000" dirty="0" smtClean="0"/>
              <a:t>::</a:t>
            </a:r>
            <a:r>
              <a:rPr lang="en-GB" sz="2000" dirty="0" err="1" smtClean="0"/>
              <a:t>NDRange</a:t>
            </a:r>
            <a:r>
              <a:rPr lang="en-GB" sz="2000" dirty="0" smtClean="0"/>
              <a:t> local(64)</a:t>
            </a:r>
          </a:p>
          <a:p>
            <a:pPr marL="757238" lvl="1" indent="-357188"/>
            <a:r>
              <a:rPr lang="en-GB" sz="2000" dirty="0" smtClean="0"/>
              <a:t>If you don’t specify a local dimension, it is assumed as cl::</a:t>
            </a:r>
            <a:r>
              <a:rPr lang="en-GB" sz="2000" dirty="0" err="1" smtClean="0"/>
              <a:t>NullRange</a:t>
            </a:r>
            <a:r>
              <a:rPr lang="en-GB" sz="2000" dirty="0" smtClean="0"/>
              <a:t>, and the runtime picks a size for you</a:t>
            </a:r>
          </a:p>
          <a:p>
            <a:pPr marL="757238" lvl="1" indent="-357188"/>
            <a:endParaRPr lang="en-GB" sz="2000" dirty="0" smtClean="0"/>
          </a:p>
          <a:p>
            <a:pPr marL="357188" indent="-357188"/>
            <a:r>
              <a:rPr lang="en-GB" sz="2400" dirty="0" err="1" smtClean="0"/>
              <a:t>Enqueue</a:t>
            </a:r>
            <a:r>
              <a:rPr lang="en-GB" sz="2400" dirty="0" smtClean="0"/>
              <a:t> the kernel for execution (note: non-blocking):</a:t>
            </a:r>
          </a:p>
          <a:p>
            <a:pPr marL="457200" lvl="1" indent="0">
              <a:buNone/>
            </a:pPr>
            <a:endParaRPr lang="en-GB" sz="2000" dirty="0" smtClean="0">
              <a:latin typeface="Courier"/>
            </a:endParaRPr>
          </a:p>
          <a:p>
            <a:pPr marL="457200" lvl="1" indent="0">
              <a:buNone/>
            </a:pPr>
            <a:r>
              <a:rPr lang="en-GB" sz="2000" b="1" dirty="0" err="1" smtClean="0">
                <a:solidFill>
                  <a:srgbClr val="1F497D"/>
                </a:solidFill>
                <a:latin typeface="Courier"/>
              </a:rPr>
              <a:t>vadd</a:t>
            </a:r>
            <a:r>
              <a:rPr lang="en-GB" sz="2000" b="1" dirty="0" smtClean="0">
                <a:solidFill>
                  <a:srgbClr val="1F497D"/>
                </a:solidFill>
                <a:latin typeface="Courier"/>
              </a:rPr>
              <a:t>(cl::</a:t>
            </a:r>
            <a:r>
              <a:rPr lang="en-GB" sz="2000" b="1" dirty="0" err="1" smtClean="0">
                <a:solidFill>
                  <a:srgbClr val="1F497D"/>
                </a:solidFill>
                <a:latin typeface="Courier"/>
              </a:rPr>
              <a:t>EnqueueArgs</a:t>
            </a:r>
            <a:r>
              <a:rPr lang="en-GB" sz="2000" b="1" dirty="0" smtClean="0">
                <a:solidFill>
                  <a:srgbClr val="1F497D"/>
                </a:solidFill>
                <a:latin typeface="Courier"/>
              </a:rPr>
              <a:t>(queue, global), </a:t>
            </a:r>
            <a:r>
              <a:rPr lang="en-GB" sz="2000" b="1" dirty="0" err="1" smtClean="0">
                <a:solidFill>
                  <a:srgbClr val="1F497D"/>
                </a:solidFill>
                <a:latin typeface="Courier"/>
              </a:rPr>
              <a:t>d_a</a:t>
            </a:r>
            <a:r>
              <a:rPr lang="en-GB" sz="2000" b="1" dirty="0" smtClean="0">
                <a:solidFill>
                  <a:srgbClr val="1F497D"/>
                </a:solidFill>
                <a:latin typeface="Courier"/>
              </a:rPr>
              <a:t>, </a:t>
            </a:r>
            <a:r>
              <a:rPr lang="en-GB" sz="2000" b="1" dirty="0" err="1" smtClean="0">
                <a:solidFill>
                  <a:srgbClr val="1F497D"/>
                </a:solidFill>
                <a:latin typeface="Courier"/>
              </a:rPr>
              <a:t>d_b</a:t>
            </a:r>
            <a:r>
              <a:rPr lang="en-GB" sz="2000" b="1" dirty="0" smtClean="0">
                <a:solidFill>
                  <a:srgbClr val="1F497D"/>
                </a:solidFill>
                <a:latin typeface="Courier"/>
              </a:rPr>
              <a:t>, </a:t>
            </a:r>
            <a:r>
              <a:rPr lang="en-GB" sz="2000" b="1" dirty="0" err="1" smtClean="0">
                <a:solidFill>
                  <a:srgbClr val="1F497D"/>
                </a:solidFill>
                <a:latin typeface="Courier"/>
              </a:rPr>
              <a:t>d_c</a:t>
            </a:r>
            <a:r>
              <a:rPr lang="en-GB" sz="2000" b="1" dirty="0" smtClean="0">
                <a:solidFill>
                  <a:srgbClr val="1F497D"/>
                </a:solidFill>
                <a:latin typeface="Courier"/>
              </a:rPr>
              <a:t>);</a:t>
            </a:r>
          </a:p>
          <a:p>
            <a:pPr marL="357188" indent="-357188"/>
            <a:endParaRPr lang="en-GB" sz="2400" dirty="0" smtClean="0"/>
          </a:p>
          <a:p>
            <a:pPr marL="357188" indent="-357188"/>
            <a:r>
              <a:rPr lang="en-GB" sz="2400" dirty="0" smtClean="0"/>
              <a:t>Read </a:t>
            </a:r>
            <a:r>
              <a:rPr lang="en-GB" sz="2400" dirty="0"/>
              <a:t>back </a:t>
            </a:r>
            <a:r>
              <a:rPr lang="en-GB" sz="2400" dirty="0" smtClean="0"/>
              <a:t>result </a:t>
            </a:r>
            <a:r>
              <a:rPr lang="en-GB" sz="2400" dirty="0"/>
              <a:t>(as a blocking </a:t>
            </a:r>
            <a:r>
              <a:rPr lang="en-GB" sz="2400" dirty="0" smtClean="0"/>
              <a:t>operation). We use an </a:t>
            </a:r>
            <a:r>
              <a:rPr lang="en-GB" sz="2400" dirty="0"/>
              <a:t>in-order queue </a:t>
            </a:r>
            <a:r>
              <a:rPr lang="en-GB" sz="2400" dirty="0" smtClean="0"/>
              <a:t>to assure </a:t>
            </a:r>
            <a:r>
              <a:rPr lang="en-GB" sz="2400" dirty="0"/>
              <a:t>the previous commands are completed before the read can </a:t>
            </a:r>
            <a:r>
              <a:rPr lang="en-GB" sz="2400" dirty="0" smtClean="0"/>
              <a:t>begin</a:t>
            </a:r>
          </a:p>
          <a:p>
            <a:pPr marL="400050" lvl="1" indent="0">
              <a:buNone/>
            </a:pPr>
            <a:endParaRPr lang="en-GB" sz="2000" dirty="0" smtClean="0">
              <a:solidFill>
                <a:srgbClr val="1F497D"/>
              </a:solidFill>
              <a:latin typeface="Courier"/>
            </a:endParaRPr>
          </a:p>
          <a:p>
            <a:pPr marL="400050" lvl="1" indent="0">
              <a:buNone/>
            </a:pPr>
            <a:r>
              <a:rPr lang="en-GB" sz="2000" b="1" dirty="0" smtClean="0">
                <a:solidFill>
                  <a:srgbClr val="1F497D"/>
                </a:solidFill>
                <a:latin typeface="Courier"/>
              </a:rPr>
              <a:t>cl</a:t>
            </a:r>
            <a:r>
              <a:rPr lang="en-GB" sz="2000" b="1" dirty="0">
                <a:solidFill>
                  <a:srgbClr val="1F497D"/>
                </a:solidFill>
                <a:latin typeface="Courier"/>
              </a:rPr>
              <a:t>::copy(queue, begin(</a:t>
            </a:r>
            <a:r>
              <a:rPr lang="en-GB" sz="2000" b="1" dirty="0" err="1">
                <a:solidFill>
                  <a:srgbClr val="1F497D"/>
                </a:solidFill>
                <a:latin typeface="Courier"/>
              </a:rPr>
              <a:t>h_c</a:t>
            </a:r>
            <a:r>
              <a:rPr lang="en-GB" sz="2000" b="1" dirty="0">
                <a:solidFill>
                  <a:srgbClr val="1F497D"/>
                </a:solidFill>
                <a:latin typeface="Courier"/>
              </a:rPr>
              <a:t>), end(</a:t>
            </a:r>
            <a:r>
              <a:rPr lang="en-GB" sz="2000" b="1" dirty="0" err="1">
                <a:solidFill>
                  <a:srgbClr val="1F497D"/>
                </a:solidFill>
                <a:latin typeface="Courier"/>
              </a:rPr>
              <a:t>h_c</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p:txBody>
      </p:sp>
    </p:spTree>
    <p:extLst>
      <p:ext uri="{BB962C8B-B14F-4D97-AF65-F5344CB8AC3E}">
        <p14:creationId xmlns:p14="http://schemas.microsoft.com/office/powerpoint/2010/main" val="4080739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4"/>
          <p:cNvSpPr>
            <a:spLocks noGrp="1"/>
          </p:cNvSpPr>
          <p:nvPr>
            <p:ph sz="half" idx="2"/>
          </p:nvPr>
        </p:nvSpPr>
        <p:spPr>
          <a:xfrm>
            <a:off x="4268693" y="1070188"/>
            <a:ext cx="4875307" cy="5078364"/>
          </a:xfrm>
        </p:spPr>
        <p:txBody>
          <a:bodyPr>
            <a:noAutofit/>
          </a:bodyPr>
          <a:lstStyle/>
          <a:p>
            <a:pPr marL="0" indent="0">
              <a:buNone/>
            </a:pPr>
            <a:endParaRPr lang="en-GB" sz="1600" b="1" dirty="0" smtClean="0">
              <a:latin typeface="Courier"/>
            </a:endParaRPr>
          </a:p>
          <a:p>
            <a:pPr marL="0" indent="0">
              <a:buNone/>
            </a:pPr>
            <a:r>
              <a:rPr lang="en-GB" sz="1600" b="1" dirty="0" smtClean="0">
                <a:solidFill>
                  <a:schemeClr val="tx1">
                    <a:lumMod val="85000"/>
                  </a:schemeClr>
                </a:solidFill>
                <a:latin typeface="Courier"/>
              </a:rPr>
              <a:t>// Create buffers</a:t>
            </a:r>
          </a:p>
          <a:p>
            <a:pPr marL="0" indent="0">
              <a:buNone/>
            </a:pPr>
            <a:r>
              <a:rPr lang="en-GB" sz="1600" b="1" dirty="0" smtClean="0">
                <a:solidFill>
                  <a:schemeClr val="tx1">
                    <a:lumMod val="85000"/>
                  </a:schemeClr>
                </a:solidFill>
                <a:latin typeface="Courier"/>
              </a:rPr>
              <a:t>// True indicates CL_MEM_READ_ONLY</a:t>
            </a:r>
          </a:p>
          <a:p>
            <a:pPr marL="0" indent="0">
              <a:buNone/>
            </a:pPr>
            <a:r>
              <a:rPr lang="en-GB" sz="1600" b="1" dirty="0" smtClean="0">
                <a:solidFill>
                  <a:schemeClr val="tx1">
                    <a:lumMod val="85000"/>
                  </a:schemeClr>
                </a:solidFill>
                <a:latin typeface="Courier"/>
              </a:rPr>
              <a:t>// False indicates CL_MEM_READ_WRITE</a:t>
            </a:r>
          </a:p>
          <a:p>
            <a:pPr marL="0" indent="0">
              <a:buNone/>
            </a:pPr>
            <a:endParaRPr lang="en-GB" sz="1600" b="1" dirty="0">
              <a:solidFill>
                <a:schemeClr val="tx1">
                  <a:lumMod val="85000"/>
                </a:schemeClr>
              </a:solidFill>
              <a:latin typeface="Courier"/>
            </a:endParaRPr>
          </a:p>
          <a:p>
            <a:pPr marL="0" indent="0">
              <a:buNone/>
            </a:pPr>
            <a:r>
              <a:rPr lang="en-GB" sz="1600" b="1" dirty="0" err="1" smtClean="0">
                <a:latin typeface="Courier"/>
              </a:rPr>
              <a:t>d_a</a:t>
            </a:r>
            <a:r>
              <a:rPr lang="en-GB" sz="1600" b="1" dirty="0" smtClean="0">
                <a:latin typeface="Courier"/>
              </a:rPr>
              <a:t> </a:t>
            </a:r>
            <a:r>
              <a:rPr lang="en-GB" sz="1600" b="1" dirty="0">
                <a:latin typeface="Courier"/>
              </a:rPr>
              <a:t>= </a:t>
            </a:r>
            <a:r>
              <a:rPr lang="en-GB" sz="1600" b="1" dirty="0">
                <a:solidFill>
                  <a:srgbClr val="34411B"/>
                </a:solidFill>
                <a:latin typeface="Courier"/>
              </a:rPr>
              <a:t>Buffer</a:t>
            </a:r>
            <a:r>
              <a:rPr lang="en-GB" sz="1600" b="1" dirty="0">
                <a:latin typeface="Courier"/>
              </a:rPr>
              <a:t>(</a:t>
            </a:r>
            <a:r>
              <a:rPr lang="en-GB" sz="1600" b="1" dirty="0" err="1">
                <a:latin typeface="Courier"/>
              </a:rPr>
              <a:t>context</a:t>
            </a:r>
            <a:r>
              <a:rPr lang="en-GB" sz="1600" b="1" dirty="0" err="1" smtClean="0">
                <a:latin typeface="Courier"/>
              </a:rPr>
              <a:t>,begin</a:t>
            </a:r>
            <a:r>
              <a:rPr lang="en-GB" sz="1600" b="1" dirty="0">
                <a:latin typeface="Courier"/>
              </a:rPr>
              <a:t>(</a:t>
            </a:r>
            <a:r>
              <a:rPr lang="en-GB" sz="1600" b="1" dirty="0" err="1">
                <a:latin typeface="Courier"/>
              </a:rPr>
              <a:t>h_a</a:t>
            </a:r>
            <a:r>
              <a:rPr lang="en-GB" sz="1600" b="1" dirty="0">
                <a:latin typeface="Courier"/>
              </a:rPr>
              <a:t>)</a:t>
            </a:r>
            <a:r>
              <a:rPr lang="en-GB" sz="1600" b="1" dirty="0" smtClean="0">
                <a:latin typeface="Courier"/>
              </a:rPr>
              <a:t>,end</a:t>
            </a:r>
            <a:r>
              <a:rPr lang="en-GB" sz="1600" b="1" dirty="0">
                <a:latin typeface="Courier"/>
              </a:rPr>
              <a:t>(</a:t>
            </a:r>
            <a:r>
              <a:rPr lang="en-GB" sz="1600" b="1" dirty="0" err="1">
                <a:latin typeface="Courier"/>
              </a:rPr>
              <a:t>h_a</a:t>
            </a:r>
            <a:r>
              <a:rPr lang="en-GB" sz="1600" b="1" dirty="0">
                <a:latin typeface="Courier"/>
              </a:rPr>
              <a:t>)</a:t>
            </a:r>
            <a:r>
              <a:rPr lang="en-GB" sz="1600" b="1" dirty="0" smtClean="0">
                <a:latin typeface="Courier"/>
              </a:rPr>
              <a:t>,</a:t>
            </a:r>
            <a:r>
              <a:rPr lang="en-GB" sz="1600" b="1" dirty="0" smtClean="0">
                <a:solidFill>
                  <a:schemeClr val="accent1"/>
                </a:solidFill>
                <a:latin typeface="Courier"/>
              </a:rPr>
              <a:t>true</a:t>
            </a:r>
            <a:r>
              <a:rPr lang="en-GB" sz="1600" b="1" dirty="0">
                <a:latin typeface="Courier"/>
              </a:rPr>
              <a:t>);</a:t>
            </a:r>
          </a:p>
          <a:p>
            <a:pPr marL="0" indent="0">
              <a:buNone/>
            </a:pPr>
            <a:r>
              <a:rPr lang="en-GB" sz="1600" b="1" dirty="0" err="1">
                <a:latin typeface="Courier"/>
              </a:rPr>
              <a:t>d_b</a:t>
            </a:r>
            <a:r>
              <a:rPr lang="en-GB" sz="1600" b="1" dirty="0">
                <a:latin typeface="Courier"/>
              </a:rPr>
              <a:t> = </a:t>
            </a:r>
            <a:r>
              <a:rPr lang="en-GB" sz="1600" b="1" dirty="0">
                <a:solidFill>
                  <a:srgbClr val="34411B"/>
                </a:solidFill>
                <a:latin typeface="Courier"/>
              </a:rPr>
              <a:t>Buffer</a:t>
            </a:r>
            <a:r>
              <a:rPr lang="en-GB" sz="1600" b="1" dirty="0">
                <a:latin typeface="Courier"/>
              </a:rPr>
              <a:t>(</a:t>
            </a:r>
            <a:r>
              <a:rPr lang="en-GB" sz="1600" b="1" dirty="0" err="1">
                <a:latin typeface="Courier"/>
              </a:rPr>
              <a:t>context</a:t>
            </a:r>
            <a:r>
              <a:rPr lang="en-GB" sz="1600" b="1" dirty="0" err="1" smtClean="0">
                <a:latin typeface="Courier"/>
              </a:rPr>
              <a:t>,begin</a:t>
            </a:r>
            <a:r>
              <a:rPr lang="en-GB" sz="1600" b="1" dirty="0">
                <a:latin typeface="Courier"/>
              </a:rPr>
              <a:t>(</a:t>
            </a:r>
            <a:r>
              <a:rPr lang="en-GB" sz="1600" b="1" dirty="0" err="1">
                <a:latin typeface="Courier"/>
              </a:rPr>
              <a:t>h_b</a:t>
            </a:r>
            <a:r>
              <a:rPr lang="en-GB" sz="1600" b="1" dirty="0">
                <a:latin typeface="Courier"/>
              </a:rPr>
              <a:t>)</a:t>
            </a:r>
            <a:r>
              <a:rPr lang="en-GB" sz="1600" b="1" dirty="0" smtClean="0">
                <a:latin typeface="Courier"/>
              </a:rPr>
              <a:t>,end</a:t>
            </a:r>
            <a:r>
              <a:rPr lang="en-GB" sz="1600" b="1" dirty="0">
                <a:latin typeface="Courier"/>
              </a:rPr>
              <a:t>(</a:t>
            </a:r>
            <a:r>
              <a:rPr lang="en-GB" sz="1600" b="1" dirty="0" err="1">
                <a:latin typeface="Courier"/>
              </a:rPr>
              <a:t>h_b</a:t>
            </a:r>
            <a:r>
              <a:rPr lang="en-GB" sz="1600" b="1" dirty="0">
                <a:latin typeface="Courier"/>
              </a:rPr>
              <a:t>)</a:t>
            </a:r>
            <a:r>
              <a:rPr lang="en-GB" sz="1600" b="1" dirty="0" smtClean="0">
                <a:latin typeface="Courier"/>
              </a:rPr>
              <a:t>,</a:t>
            </a:r>
            <a:r>
              <a:rPr lang="en-GB" sz="1600" b="1" dirty="0" smtClean="0">
                <a:solidFill>
                  <a:schemeClr val="accent1"/>
                </a:solidFill>
                <a:latin typeface="Courier"/>
              </a:rPr>
              <a:t>true</a:t>
            </a:r>
            <a:r>
              <a:rPr lang="en-GB" sz="1600" b="1" dirty="0">
                <a:latin typeface="Courier"/>
              </a:rPr>
              <a:t>);</a:t>
            </a:r>
          </a:p>
          <a:p>
            <a:pPr marL="0" indent="0">
              <a:buNone/>
            </a:pPr>
            <a:r>
              <a:rPr lang="en-GB" sz="1600" b="1" dirty="0" err="1">
                <a:latin typeface="Courier"/>
              </a:rPr>
              <a:t>d_c</a:t>
            </a:r>
            <a:r>
              <a:rPr lang="en-GB" sz="1600" b="1" dirty="0">
                <a:latin typeface="Courier"/>
              </a:rPr>
              <a:t> = </a:t>
            </a:r>
            <a:r>
              <a:rPr lang="en-GB" sz="1600" b="1" dirty="0">
                <a:solidFill>
                  <a:srgbClr val="34411B"/>
                </a:solidFill>
                <a:latin typeface="Courier"/>
              </a:rPr>
              <a:t>Buffer</a:t>
            </a:r>
            <a:r>
              <a:rPr lang="en-GB" sz="1600" b="1" dirty="0">
                <a:latin typeface="Courier"/>
              </a:rPr>
              <a:t>(</a:t>
            </a:r>
            <a:r>
              <a:rPr lang="en-GB" sz="1600" b="1" dirty="0" err="1">
                <a:latin typeface="Courier"/>
              </a:rPr>
              <a:t>context</a:t>
            </a:r>
            <a:r>
              <a:rPr lang="en-GB" sz="1600" b="1" dirty="0" err="1" smtClean="0">
                <a:latin typeface="Courier"/>
              </a:rPr>
              <a:t>,begin</a:t>
            </a:r>
            <a:r>
              <a:rPr lang="en-GB" sz="1600" b="1" dirty="0">
                <a:latin typeface="Courier"/>
              </a:rPr>
              <a:t>(</a:t>
            </a:r>
            <a:r>
              <a:rPr lang="en-GB" sz="1600" b="1" dirty="0" err="1">
                <a:latin typeface="Courier"/>
              </a:rPr>
              <a:t>h_c</a:t>
            </a:r>
            <a:r>
              <a:rPr lang="en-GB" sz="1600" b="1" dirty="0">
                <a:latin typeface="Courier"/>
              </a:rPr>
              <a:t>)</a:t>
            </a:r>
            <a:r>
              <a:rPr lang="en-GB" sz="1600" b="1" dirty="0" smtClean="0">
                <a:latin typeface="Courier"/>
              </a:rPr>
              <a:t>,end</a:t>
            </a:r>
            <a:r>
              <a:rPr lang="en-GB" sz="1600" b="1" dirty="0">
                <a:latin typeface="Courier"/>
              </a:rPr>
              <a:t>(</a:t>
            </a:r>
            <a:r>
              <a:rPr lang="en-GB" sz="1600" b="1" dirty="0" err="1">
                <a:latin typeface="Courier"/>
              </a:rPr>
              <a:t>h_c</a:t>
            </a:r>
            <a:r>
              <a:rPr lang="en-GB" sz="1600" b="1" dirty="0">
                <a:latin typeface="Courier"/>
              </a:rPr>
              <a:t>)</a:t>
            </a:r>
            <a:r>
              <a:rPr lang="en-GB" sz="1600" b="1" dirty="0" smtClean="0">
                <a:latin typeface="Courier"/>
              </a:rPr>
              <a:t>,</a:t>
            </a:r>
            <a:r>
              <a:rPr lang="en-GB" sz="1600" b="1" dirty="0" smtClean="0">
                <a:solidFill>
                  <a:schemeClr val="accent1"/>
                </a:solidFill>
                <a:latin typeface="Courier"/>
              </a:rPr>
              <a:t>false</a:t>
            </a:r>
            <a:r>
              <a:rPr lang="en-GB" sz="1600" b="1" dirty="0">
                <a:latin typeface="Courier"/>
              </a:rPr>
              <a:t>);</a:t>
            </a:r>
          </a:p>
          <a:p>
            <a:pPr marL="0" indent="0">
              <a:buNone/>
            </a:pPr>
            <a:endParaRPr lang="en-GB" sz="1600" b="1" dirty="0" smtClean="0">
              <a:latin typeface="Courier"/>
            </a:endParaRPr>
          </a:p>
          <a:p>
            <a:pPr marL="0" indent="0">
              <a:buNone/>
            </a:pPr>
            <a:r>
              <a:rPr lang="en-GB" sz="1600" b="1" dirty="0" smtClean="0">
                <a:solidFill>
                  <a:schemeClr val="tx1">
                    <a:lumMod val="85000"/>
                  </a:schemeClr>
                </a:solidFill>
                <a:latin typeface="Courier"/>
              </a:rPr>
              <a:t>// </a:t>
            </a:r>
            <a:r>
              <a:rPr lang="en-GB" sz="1600" b="1" dirty="0" err="1" smtClean="0">
                <a:solidFill>
                  <a:schemeClr val="tx1">
                    <a:lumMod val="85000"/>
                  </a:schemeClr>
                </a:solidFill>
                <a:latin typeface="Courier"/>
              </a:rPr>
              <a:t>Enqueue</a:t>
            </a:r>
            <a:r>
              <a:rPr lang="en-GB" sz="1600" b="1" dirty="0" smtClean="0">
                <a:solidFill>
                  <a:schemeClr val="tx1">
                    <a:lumMod val="85000"/>
                  </a:schemeClr>
                </a:solidFill>
                <a:latin typeface="Courier"/>
              </a:rPr>
              <a:t> the kernel</a:t>
            </a:r>
            <a:endParaRPr lang="en-GB" sz="1600" b="1" dirty="0">
              <a:solidFill>
                <a:schemeClr val="tx1">
                  <a:lumMod val="85000"/>
                </a:schemeClr>
              </a:solidFill>
              <a:latin typeface="Courier"/>
            </a:endParaRPr>
          </a:p>
          <a:p>
            <a:pPr marL="0" indent="0">
              <a:buNone/>
            </a:pPr>
            <a:r>
              <a:rPr lang="en-GB" sz="1600" b="1" dirty="0" err="1" smtClean="0">
                <a:latin typeface="Courier"/>
              </a:rPr>
              <a:t>vadd</a:t>
            </a:r>
            <a:r>
              <a:rPr lang="en-GB" sz="1600" b="1" dirty="0" smtClean="0">
                <a:latin typeface="Courier"/>
              </a:rPr>
              <a:t>(</a:t>
            </a:r>
            <a:r>
              <a:rPr lang="en-GB" sz="1600" b="1" dirty="0" err="1">
                <a:solidFill>
                  <a:srgbClr val="34411B"/>
                </a:solidFill>
                <a:latin typeface="Courier"/>
              </a:rPr>
              <a:t>EnqueueArgs</a:t>
            </a:r>
            <a:r>
              <a:rPr lang="en-GB" sz="1600" b="1" dirty="0" smtClean="0">
                <a:latin typeface="Courier"/>
              </a:rPr>
              <a:t>(</a:t>
            </a:r>
          </a:p>
          <a:p>
            <a:pPr marL="0" indent="0">
              <a:buNone/>
            </a:pPr>
            <a:r>
              <a:rPr lang="en-GB" sz="1600" b="1" dirty="0">
                <a:latin typeface="Courier"/>
              </a:rPr>
              <a:t> </a:t>
            </a:r>
            <a:r>
              <a:rPr lang="en-GB" sz="1600" b="1" dirty="0" smtClean="0">
                <a:latin typeface="Courier"/>
              </a:rPr>
              <a:t>       queue</a:t>
            </a:r>
            <a:r>
              <a:rPr lang="en-GB" sz="1600" b="1" dirty="0" smtClean="0">
                <a:solidFill>
                  <a:schemeClr val="accent3"/>
                </a:solidFill>
                <a:latin typeface="Courier"/>
              </a:rPr>
              <a:t>, </a:t>
            </a:r>
          </a:p>
          <a:p>
            <a:pPr marL="0" indent="0">
              <a:buNone/>
            </a:pPr>
            <a:r>
              <a:rPr lang="en-GB" sz="1600" b="1" dirty="0">
                <a:solidFill>
                  <a:schemeClr val="accent3"/>
                </a:solidFill>
                <a:latin typeface="Courier"/>
              </a:rPr>
              <a:t> </a:t>
            </a:r>
            <a:r>
              <a:rPr lang="en-GB" sz="1600" b="1" dirty="0" smtClean="0">
                <a:solidFill>
                  <a:schemeClr val="accent3"/>
                </a:solidFill>
                <a:latin typeface="Courier"/>
              </a:rPr>
              <a:t>       </a:t>
            </a:r>
            <a:r>
              <a:rPr lang="en-GB" sz="1600" b="1" dirty="0" err="1" smtClean="0">
                <a:solidFill>
                  <a:srgbClr val="34411B"/>
                </a:solidFill>
                <a:latin typeface="Courier"/>
              </a:rPr>
              <a:t>NDRange</a:t>
            </a:r>
            <a:r>
              <a:rPr lang="en-GB" sz="1600" b="1" dirty="0" smtClean="0">
                <a:latin typeface="Courier"/>
              </a:rPr>
              <a:t>(count)),</a:t>
            </a:r>
          </a:p>
          <a:p>
            <a:pPr marL="0" indent="0">
              <a:buNone/>
            </a:pPr>
            <a:r>
              <a:rPr lang="en-GB" sz="1600" b="1" dirty="0" smtClean="0">
                <a:latin typeface="Courier"/>
              </a:rPr>
              <a:t>         </a:t>
            </a:r>
            <a:r>
              <a:rPr lang="en-GB" sz="1600" b="1" dirty="0" err="1" smtClean="0">
                <a:latin typeface="Courier"/>
              </a:rPr>
              <a:t>d_a</a:t>
            </a:r>
            <a:r>
              <a:rPr lang="en-GB" sz="1600" b="1" dirty="0" smtClean="0">
                <a:latin typeface="Courier"/>
              </a:rPr>
              <a:t>, </a:t>
            </a:r>
            <a:r>
              <a:rPr lang="en-GB" sz="1600" b="1" dirty="0" err="1" smtClean="0">
                <a:latin typeface="Courier"/>
              </a:rPr>
              <a:t>d_b</a:t>
            </a:r>
            <a:r>
              <a:rPr lang="en-GB" sz="1600" b="1" dirty="0" smtClean="0">
                <a:latin typeface="Courier"/>
              </a:rPr>
              <a:t>, </a:t>
            </a:r>
            <a:r>
              <a:rPr lang="en-GB" sz="1600" b="1" dirty="0" err="1" smtClean="0">
                <a:latin typeface="Courier"/>
              </a:rPr>
              <a:t>d_c</a:t>
            </a:r>
            <a:r>
              <a:rPr lang="en-GB" sz="1600" b="1" dirty="0" smtClean="0">
                <a:latin typeface="Courier"/>
              </a:rPr>
              <a:t>, count);</a:t>
            </a:r>
          </a:p>
          <a:p>
            <a:pPr marL="0" indent="0">
              <a:buNone/>
            </a:pPr>
            <a:endParaRPr lang="en-GB" sz="1600" b="1" dirty="0">
              <a:latin typeface="Courier"/>
            </a:endParaRPr>
          </a:p>
          <a:p>
            <a:pPr marL="0" indent="0">
              <a:buNone/>
            </a:pPr>
            <a:r>
              <a:rPr lang="en-GB" sz="1600" b="1" dirty="0">
                <a:solidFill>
                  <a:srgbClr val="34411B"/>
                </a:solidFill>
                <a:latin typeface="Courier"/>
              </a:rPr>
              <a:t>copy</a:t>
            </a:r>
            <a:r>
              <a:rPr lang="en-GB" sz="1600" b="1" dirty="0" smtClean="0">
                <a:latin typeface="Courier"/>
              </a:rPr>
              <a:t>(queue, </a:t>
            </a:r>
            <a:r>
              <a:rPr lang="en-GB" sz="1600" b="1" dirty="0" err="1" smtClean="0">
                <a:latin typeface="Courier"/>
              </a:rPr>
              <a:t>d_c</a:t>
            </a:r>
            <a:r>
              <a:rPr lang="en-GB" sz="1600" b="1" dirty="0" smtClean="0">
                <a:latin typeface="Courier"/>
              </a:rPr>
              <a:t>, </a:t>
            </a:r>
            <a:r>
              <a:rPr lang="en-GB" sz="1600" b="1" dirty="0" smtClean="0">
                <a:solidFill>
                  <a:schemeClr val="tx2">
                    <a:lumMod val="75000"/>
                  </a:schemeClr>
                </a:solidFill>
                <a:latin typeface="Courier"/>
              </a:rPr>
              <a:t>begin</a:t>
            </a:r>
            <a:r>
              <a:rPr lang="en-GB" sz="1600" b="1" dirty="0" smtClean="0">
                <a:latin typeface="Courier"/>
              </a:rPr>
              <a:t>(</a:t>
            </a:r>
            <a:r>
              <a:rPr lang="en-GB" sz="1600" b="1" dirty="0" err="1" smtClean="0">
                <a:latin typeface="Courier"/>
              </a:rPr>
              <a:t>h_c</a:t>
            </a:r>
            <a:r>
              <a:rPr lang="en-GB" sz="1600" b="1" dirty="0" smtClean="0">
                <a:latin typeface="Courier"/>
              </a:rPr>
              <a:t>), </a:t>
            </a:r>
            <a:r>
              <a:rPr lang="en-GB" sz="1600" b="1" dirty="0" smtClean="0">
                <a:solidFill>
                  <a:schemeClr val="tx2">
                    <a:lumMod val="75000"/>
                  </a:schemeClr>
                </a:solidFill>
                <a:latin typeface="Courier"/>
              </a:rPr>
              <a:t>end</a:t>
            </a:r>
            <a:r>
              <a:rPr lang="en-GB" sz="1600" b="1" dirty="0" smtClean="0">
                <a:latin typeface="Courier"/>
              </a:rPr>
              <a:t>(</a:t>
            </a:r>
            <a:r>
              <a:rPr lang="en-GB" sz="1600" b="1" dirty="0" err="1" smtClean="0">
                <a:latin typeface="Courier"/>
              </a:rPr>
              <a:t>h_c</a:t>
            </a:r>
            <a:r>
              <a:rPr lang="en-GB" sz="1600" b="1" dirty="0" smtClean="0">
                <a:latin typeface="Courier"/>
              </a:rPr>
              <a:t>));</a:t>
            </a:r>
          </a:p>
          <a:p>
            <a:pPr marL="0" indent="0">
              <a:buNone/>
            </a:pPr>
            <a:r>
              <a:rPr lang="en-GB" sz="1600" b="1" dirty="0" smtClean="0">
                <a:latin typeface="Courier"/>
              </a:rPr>
              <a:t>}</a:t>
            </a:r>
            <a:endParaRPr lang="en-GB" sz="1600" b="1" dirty="0">
              <a:latin typeface="Courier"/>
            </a:endParaRPr>
          </a:p>
        </p:txBody>
      </p:sp>
      <p:sp>
        <p:nvSpPr>
          <p:cNvPr id="22" name="Content Placeholder 3"/>
          <p:cNvSpPr>
            <a:spLocks noGrp="1"/>
          </p:cNvSpPr>
          <p:nvPr>
            <p:ph sz="half" idx="1"/>
          </p:nvPr>
        </p:nvSpPr>
        <p:spPr>
          <a:xfrm>
            <a:off x="49369" y="832706"/>
            <a:ext cx="4019394" cy="5836107"/>
          </a:xfrm>
        </p:spPr>
        <p:txBody>
          <a:bodyPr>
            <a:noAutofit/>
          </a:bodyPr>
          <a:lstStyle/>
          <a:p>
            <a:pPr marL="0" indent="0">
              <a:buNone/>
            </a:pPr>
            <a:r>
              <a:rPr lang="en-GB" sz="1600" b="1" dirty="0" smtClean="0">
                <a:latin typeface="Courier"/>
              </a:rPr>
              <a:t>#</a:t>
            </a:r>
            <a:r>
              <a:rPr lang="en-GB" sz="1600" b="1" dirty="0" smtClean="0">
                <a:solidFill>
                  <a:schemeClr val="accent2"/>
                </a:solidFill>
                <a:latin typeface="Courier"/>
              </a:rPr>
              <a:t>define </a:t>
            </a:r>
            <a:r>
              <a:rPr lang="en-GB" sz="1600" b="1" dirty="0" smtClean="0">
                <a:latin typeface="Courier"/>
              </a:rPr>
              <a:t>N 1024</a:t>
            </a:r>
          </a:p>
          <a:p>
            <a:pPr marL="0" lvl="1" indent="0">
              <a:buNone/>
            </a:pPr>
            <a:r>
              <a:rPr lang="en-GB" sz="1600" b="1" dirty="0">
                <a:solidFill>
                  <a:srgbClr val="34411B"/>
                </a:solidFill>
                <a:latin typeface="Courier"/>
              </a:rPr>
              <a:t>using namespace cl;</a:t>
            </a:r>
          </a:p>
          <a:p>
            <a:pPr marL="0" indent="0">
              <a:buNone/>
            </a:pPr>
            <a:r>
              <a:rPr lang="en-GB" sz="1600" b="1" dirty="0" err="1" smtClean="0">
                <a:solidFill>
                  <a:schemeClr val="accent2"/>
                </a:solidFill>
                <a:latin typeface="Courier"/>
              </a:rPr>
              <a:t>int</a:t>
            </a:r>
            <a:r>
              <a:rPr lang="en-GB" sz="1600" b="1" dirty="0" smtClean="0">
                <a:solidFill>
                  <a:schemeClr val="accent2"/>
                </a:solidFill>
                <a:latin typeface="Courier"/>
              </a:rPr>
              <a:t> </a:t>
            </a:r>
            <a:r>
              <a:rPr lang="en-GB" sz="1600" b="1" dirty="0" smtClean="0">
                <a:latin typeface="Courier"/>
              </a:rPr>
              <a:t>main(</a:t>
            </a:r>
            <a:r>
              <a:rPr lang="en-GB" sz="1600" b="1" dirty="0" smtClean="0">
                <a:solidFill>
                  <a:schemeClr val="accent2"/>
                </a:solidFill>
                <a:latin typeface="Courier"/>
              </a:rPr>
              <a:t>void</a:t>
            </a:r>
            <a:r>
              <a:rPr lang="en-GB" sz="1600" b="1" dirty="0" smtClean="0">
                <a:latin typeface="Courier"/>
              </a:rPr>
              <a:t>) {</a:t>
            </a:r>
          </a:p>
          <a:p>
            <a:pPr marL="0" indent="0">
              <a:buNone/>
            </a:pPr>
            <a:r>
              <a:rPr lang="en-GB" sz="1600" b="1" dirty="0" smtClean="0">
                <a:latin typeface="Courier"/>
              </a:rPr>
              <a:t>vector&lt;</a:t>
            </a:r>
            <a:r>
              <a:rPr lang="en-GB" sz="1600" b="1" dirty="0" smtClean="0">
                <a:solidFill>
                  <a:schemeClr val="accent2"/>
                </a:solidFill>
                <a:latin typeface="Courier"/>
              </a:rPr>
              <a:t>float</a:t>
            </a:r>
            <a:r>
              <a:rPr lang="en-GB" sz="1600" b="1" dirty="0" smtClean="0">
                <a:latin typeface="Courier"/>
              </a:rPr>
              <a:t>&gt; </a:t>
            </a:r>
            <a:r>
              <a:rPr lang="en-GB" sz="1600" b="1" dirty="0" err="1" smtClean="0">
                <a:latin typeface="Courier"/>
              </a:rPr>
              <a:t>h_a</a:t>
            </a:r>
            <a:r>
              <a:rPr lang="en-GB" sz="1600" b="1" dirty="0" smtClean="0">
                <a:latin typeface="Courier"/>
              </a:rPr>
              <a:t>(N), </a:t>
            </a:r>
            <a:r>
              <a:rPr lang="en-GB" sz="1600" b="1" dirty="0" err="1" smtClean="0">
                <a:latin typeface="Courier"/>
              </a:rPr>
              <a:t>h_b</a:t>
            </a:r>
            <a:r>
              <a:rPr lang="en-GB" sz="1600" b="1" dirty="0" smtClean="0">
                <a:latin typeface="Courier"/>
              </a:rPr>
              <a:t>(N), </a:t>
            </a:r>
            <a:r>
              <a:rPr lang="en-GB" sz="1600" b="1" dirty="0" err="1" smtClean="0">
                <a:latin typeface="Courier"/>
              </a:rPr>
              <a:t>h_c</a:t>
            </a:r>
            <a:r>
              <a:rPr lang="en-GB" sz="1600" b="1" dirty="0" smtClean="0">
                <a:latin typeface="Courier"/>
              </a:rPr>
              <a:t>(N);</a:t>
            </a:r>
          </a:p>
          <a:p>
            <a:pPr marL="0" indent="0">
              <a:buNone/>
            </a:pPr>
            <a:r>
              <a:rPr lang="en-GB" sz="1600" b="1" dirty="0" smtClean="0">
                <a:solidFill>
                  <a:schemeClr val="tx1">
                    <a:lumMod val="85000"/>
                  </a:schemeClr>
                </a:solidFill>
                <a:latin typeface="Courier"/>
              </a:rPr>
              <a:t>// initialize these host vectors…</a:t>
            </a:r>
          </a:p>
          <a:p>
            <a:pPr marL="0" indent="0">
              <a:buNone/>
            </a:pPr>
            <a:r>
              <a:rPr lang="en-GB" sz="1600" b="1" dirty="0" smtClean="0">
                <a:solidFill>
                  <a:srgbClr val="34411B"/>
                </a:solidFill>
                <a:latin typeface="Courier"/>
              </a:rPr>
              <a:t>Buffer </a:t>
            </a:r>
            <a:r>
              <a:rPr lang="en-GB" sz="1600" b="1" dirty="0" err="1" smtClean="0">
                <a:latin typeface="Courier"/>
              </a:rPr>
              <a:t>d_a</a:t>
            </a:r>
            <a:r>
              <a:rPr lang="en-GB" sz="1600" b="1" dirty="0" smtClean="0">
                <a:latin typeface="Courier"/>
              </a:rPr>
              <a:t>, </a:t>
            </a:r>
            <a:r>
              <a:rPr lang="en-GB" sz="1600" b="1" dirty="0" err="1" smtClean="0">
                <a:latin typeface="Courier"/>
              </a:rPr>
              <a:t>d_b</a:t>
            </a:r>
            <a:r>
              <a:rPr lang="en-GB" sz="1600" b="1" dirty="0" smtClean="0">
                <a:latin typeface="Courier"/>
              </a:rPr>
              <a:t>, </a:t>
            </a:r>
            <a:r>
              <a:rPr lang="en-GB" sz="1600" b="1" dirty="0" err="1" smtClean="0">
                <a:latin typeface="Courier"/>
              </a:rPr>
              <a:t>d_c</a:t>
            </a:r>
            <a:r>
              <a:rPr lang="en-GB" sz="1600" b="1" dirty="0" smtClean="0">
                <a:latin typeface="Courier"/>
              </a:rPr>
              <a:t>;</a:t>
            </a:r>
          </a:p>
          <a:p>
            <a:pPr marL="0" indent="0">
              <a:buNone/>
            </a:pPr>
            <a:endParaRPr lang="en-GB" sz="1600" b="1" dirty="0" smtClean="0">
              <a:latin typeface="Courier"/>
            </a:endParaRPr>
          </a:p>
          <a:p>
            <a:pPr marL="0" indent="0">
              <a:buNone/>
            </a:pPr>
            <a:r>
              <a:rPr lang="en-GB" sz="1600" b="1" dirty="0" smtClean="0">
                <a:solidFill>
                  <a:srgbClr val="34411B"/>
                </a:solidFill>
                <a:latin typeface="Courier"/>
              </a:rPr>
              <a:t>Context </a:t>
            </a:r>
            <a:r>
              <a:rPr lang="en-GB" sz="1600" b="1" dirty="0" smtClean="0">
                <a:latin typeface="Courier"/>
              </a:rPr>
              <a:t> context(</a:t>
            </a:r>
          </a:p>
          <a:p>
            <a:pPr marL="0" indent="0">
              <a:buNone/>
            </a:pPr>
            <a:r>
              <a:rPr lang="en-GB" sz="1600" b="1" dirty="0">
                <a:latin typeface="Courier"/>
              </a:rPr>
              <a:t> </a:t>
            </a:r>
            <a:r>
              <a:rPr lang="en-GB" sz="1600" b="1" dirty="0" smtClean="0">
                <a:latin typeface="Courier"/>
              </a:rPr>
              <a:t>             CL_DEVICE_TYPE_DEFAULT);</a:t>
            </a:r>
          </a:p>
          <a:p>
            <a:pPr marL="0" indent="0">
              <a:buNone/>
            </a:pPr>
            <a:r>
              <a:rPr lang="en-GB" sz="1600" b="1" dirty="0" err="1" smtClean="0">
                <a:solidFill>
                  <a:srgbClr val="34411B"/>
                </a:solidFill>
                <a:latin typeface="Courier"/>
              </a:rPr>
              <a:t>CommandQueue</a:t>
            </a:r>
            <a:r>
              <a:rPr lang="en-GB" sz="1600" b="1" dirty="0" smtClean="0">
                <a:solidFill>
                  <a:schemeClr val="accent3"/>
                </a:solidFill>
                <a:latin typeface="Courier"/>
              </a:rPr>
              <a:t> </a:t>
            </a:r>
            <a:r>
              <a:rPr lang="en-GB" sz="1600" b="1" dirty="0" smtClean="0">
                <a:latin typeface="Courier"/>
              </a:rPr>
              <a:t>queue(context);</a:t>
            </a:r>
            <a:endParaRPr lang="en-GB" sz="1600" b="1" dirty="0">
              <a:latin typeface="Courier"/>
            </a:endParaRPr>
          </a:p>
          <a:p>
            <a:pPr marL="0" indent="0">
              <a:buNone/>
            </a:pPr>
            <a:endParaRPr lang="en-GB" sz="1600" b="1" dirty="0">
              <a:latin typeface="Courier"/>
            </a:endParaRPr>
          </a:p>
          <a:p>
            <a:pPr marL="0" indent="0">
              <a:buNone/>
            </a:pPr>
            <a:r>
              <a:rPr lang="en-GB" sz="1600" b="1" dirty="0" smtClean="0">
                <a:solidFill>
                  <a:srgbClr val="34411B"/>
                </a:solidFill>
                <a:latin typeface="Courier"/>
              </a:rPr>
              <a:t>Program</a:t>
            </a:r>
            <a:r>
              <a:rPr lang="en-GB" sz="1600" b="1" dirty="0" smtClean="0">
                <a:latin typeface="Courier"/>
              </a:rPr>
              <a:t>  program(</a:t>
            </a:r>
          </a:p>
          <a:p>
            <a:pPr marL="0" indent="0">
              <a:buNone/>
            </a:pPr>
            <a:r>
              <a:rPr lang="en-GB" sz="1600" b="1" dirty="0">
                <a:latin typeface="Courier"/>
              </a:rPr>
              <a:t> </a:t>
            </a:r>
            <a:r>
              <a:rPr lang="en-GB" sz="1600" b="1" dirty="0" smtClean="0">
                <a:latin typeface="Courier"/>
              </a:rPr>
              <a:t>   context,</a:t>
            </a:r>
          </a:p>
          <a:p>
            <a:pPr marL="0" indent="0">
              <a:buNone/>
            </a:pPr>
            <a:r>
              <a:rPr lang="en-GB" sz="1600" b="1" dirty="0">
                <a:latin typeface="Courier"/>
              </a:rPr>
              <a:t> </a:t>
            </a:r>
            <a:r>
              <a:rPr lang="en-GB" sz="1600" b="1" dirty="0" smtClean="0">
                <a:latin typeface="Courier"/>
              </a:rPr>
              <a:t>   </a:t>
            </a:r>
            <a:r>
              <a:rPr lang="en-GB" sz="1600" b="1" dirty="0" err="1" smtClean="0">
                <a:solidFill>
                  <a:schemeClr val="tx2">
                    <a:lumMod val="75000"/>
                  </a:schemeClr>
                </a:solidFill>
                <a:latin typeface="Courier"/>
              </a:rPr>
              <a:t>loadprogram</a:t>
            </a:r>
            <a:r>
              <a:rPr lang="en-GB" sz="1600" b="1" dirty="0" smtClean="0">
                <a:latin typeface="Courier"/>
              </a:rPr>
              <a:t>(“vadd.cl”),</a:t>
            </a:r>
            <a:r>
              <a:rPr lang="en-GB" sz="1600" b="1" dirty="0" smtClean="0">
                <a:solidFill>
                  <a:schemeClr val="accent1"/>
                </a:solidFill>
                <a:latin typeface="Courier"/>
              </a:rPr>
              <a:t> true</a:t>
            </a:r>
            <a:r>
              <a:rPr lang="en-GB" sz="1600" b="1" dirty="0" smtClean="0">
                <a:latin typeface="Courier"/>
              </a:rPr>
              <a:t>);</a:t>
            </a:r>
          </a:p>
          <a:p>
            <a:pPr marL="0" indent="0">
              <a:buNone/>
            </a:pPr>
            <a:endParaRPr lang="en-GB" sz="1600" b="1" dirty="0" smtClean="0">
              <a:latin typeface="Courier"/>
            </a:endParaRPr>
          </a:p>
          <a:p>
            <a:pPr marL="0" indent="0">
              <a:buNone/>
            </a:pPr>
            <a:r>
              <a:rPr lang="en-GB" sz="1600" b="1" dirty="0" smtClean="0">
                <a:solidFill>
                  <a:schemeClr val="tx1">
                    <a:lumMod val="85000"/>
                  </a:schemeClr>
                </a:solidFill>
                <a:latin typeface="Courier"/>
              </a:rPr>
              <a:t>// Create the kernel </a:t>
            </a:r>
            <a:r>
              <a:rPr lang="en-GB" sz="1600" b="1" dirty="0" err="1" smtClean="0">
                <a:solidFill>
                  <a:schemeClr val="tx1">
                    <a:lumMod val="85000"/>
                  </a:schemeClr>
                </a:solidFill>
                <a:latin typeface="Courier"/>
              </a:rPr>
              <a:t>functor</a:t>
            </a:r>
            <a:endParaRPr lang="en-GB" sz="1600" b="1" dirty="0">
              <a:solidFill>
                <a:schemeClr val="tx1">
                  <a:lumMod val="85000"/>
                </a:schemeClr>
              </a:solidFill>
              <a:latin typeface="Courier"/>
            </a:endParaRPr>
          </a:p>
          <a:p>
            <a:pPr marL="0" indent="0">
              <a:buNone/>
            </a:pPr>
            <a:r>
              <a:rPr lang="en-GB" sz="1600" b="1" dirty="0" smtClean="0">
                <a:solidFill>
                  <a:schemeClr val="accent2"/>
                </a:solidFill>
                <a:latin typeface="Courier"/>
              </a:rPr>
              <a:t>auto</a:t>
            </a:r>
            <a:r>
              <a:rPr lang="en-GB" sz="1600" b="1" dirty="0" smtClean="0">
                <a:latin typeface="Courier"/>
              </a:rPr>
              <a:t> </a:t>
            </a:r>
            <a:r>
              <a:rPr lang="en-GB" sz="1600" b="1" dirty="0" err="1" smtClean="0">
                <a:latin typeface="Courier"/>
              </a:rPr>
              <a:t>vadd</a:t>
            </a:r>
            <a:r>
              <a:rPr lang="en-GB" sz="1600" b="1" dirty="0" smtClean="0">
                <a:latin typeface="Courier"/>
              </a:rPr>
              <a:t> = </a:t>
            </a:r>
            <a:r>
              <a:rPr lang="en-GB" sz="1600" b="1" dirty="0" err="1">
                <a:solidFill>
                  <a:srgbClr val="34411B"/>
                </a:solidFill>
                <a:latin typeface="Courier"/>
              </a:rPr>
              <a:t>make_kernel</a:t>
            </a:r>
            <a:endParaRPr lang="en-GB" sz="1600" b="1" dirty="0">
              <a:solidFill>
                <a:srgbClr val="34411B"/>
              </a:solidFill>
              <a:latin typeface="Courier"/>
            </a:endParaRPr>
          </a:p>
          <a:p>
            <a:pPr marL="0" indent="0">
              <a:buNone/>
            </a:pPr>
            <a:r>
              <a:rPr lang="en-GB" sz="1600" b="1" dirty="0">
                <a:solidFill>
                  <a:srgbClr val="34411B"/>
                </a:solidFill>
                <a:latin typeface="Courier"/>
              </a:rPr>
              <a:t> </a:t>
            </a:r>
            <a:r>
              <a:rPr lang="en-GB" sz="1600" b="1" dirty="0" smtClean="0">
                <a:solidFill>
                  <a:srgbClr val="34411B"/>
                </a:solidFill>
                <a:latin typeface="Courier"/>
              </a:rPr>
              <a:t>       </a:t>
            </a:r>
            <a:r>
              <a:rPr lang="en-GB" sz="1600" b="1" dirty="0">
                <a:solidFill>
                  <a:srgbClr val="34411B"/>
                </a:solidFill>
                <a:latin typeface="Courier"/>
              </a:rPr>
              <a:t>&lt;Buffer, Buffer, Buffer, </a:t>
            </a:r>
            <a:r>
              <a:rPr lang="en-GB" sz="1600" b="1" dirty="0" err="1">
                <a:solidFill>
                  <a:srgbClr val="34411B"/>
                </a:solidFill>
                <a:latin typeface="Courier"/>
              </a:rPr>
              <a:t>int</a:t>
            </a:r>
            <a:r>
              <a:rPr lang="en-GB" sz="1600" b="1" dirty="0" smtClean="0">
                <a:latin typeface="Courier"/>
              </a:rPr>
              <a:t>&gt;  </a:t>
            </a:r>
          </a:p>
          <a:p>
            <a:pPr marL="0" indent="0">
              <a:buNone/>
            </a:pPr>
            <a:r>
              <a:rPr lang="en-GB" sz="1600" b="1" dirty="0" smtClean="0">
                <a:latin typeface="Courier"/>
              </a:rPr>
              <a:t>        (program, “</a:t>
            </a:r>
            <a:r>
              <a:rPr lang="en-GB" sz="1600" b="1" dirty="0" err="1" smtClean="0">
                <a:latin typeface="Courier"/>
              </a:rPr>
              <a:t>vadd</a:t>
            </a:r>
            <a:r>
              <a:rPr lang="en-GB" sz="1600" b="1" dirty="0" smtClean="0">
                <a:latin typeface="Courier"/>
              </a:rPr>
              <a:t>”);</a:t>
            </a:r>
          </a:p>
          <a:p>
            <a:pPr marL="0" indent="0">
              <a:buNone/>
            </a:pPr>
            <a:endParaRPr lang="en-GB" sz="1600" b="1" dirty="0">
              <a:latin typeface="Courier"/>
            </a:endParaRPr>
          </a:p>
        </p:txBody>
      </p:sp>
      <p:sp>
        <p:nvSpPr>
          <p:cNvPr id="4" name="Title 3"/>
          <p:cNvSpPr>
            <a:spLocks noGrp="1"/>
          </p:cNvSpPr>
          <p:nvPr>
            <p:ph type="title"/>
          </p:nvPr>
        </p:nvSpPr>
        <p:spPr>
          <a:xfrm>
            <a:off x="0" y="-27384"/>
            <a:ext cx="9144000" cy="1143000"/>
          </a:xfrm>
        </p:spPr>
        <p:txBody>
          <a:bodyPr>
            <a:normAutofit fontScale="90000"/>
          </a:bodyPr>
          <a:lstStyle/>
          <a:p>
            <a:r>
              <a:rPr lang="en-GB" dirty="0"/>
              <a:t>C++ interface: The </a:t>
            </a:r>
            <a:r>
              <a:rPr lang="en-GB" dirty="0" err="1"/>
              <a:t>vadd</a:t>
            </a:r>
            <a:r>
              <a:rPr lang="en-GB" dirty="0"/>
              <a:t> host program</a:t>
            </a:r>
          </a:p>
        </p:txBody>
      </p:sp>
      <p:cxnSp>
        <p:nvCxnSpPr>
          <p:cNvPr id="3" name="Straight Connector 2"/>
          <p:cNvCxnSpPr/>
          <p:nvPr/>
        </p:nvCxnSpPr>
        <p:spPr>
          <a:xfrm>
            <a:off x="4068763" y="961697"/>
            <a:ext cx="0" cy="55179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9280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2: Chaining vector add kernels</a:t>
            </a:r>
            <a:endParaRPr lang="en-GB" sz="3600" dirty="0"/>
          </a:p>
        </p:txBody>
      </p:sp>
      <p:sp>
        <p:nvSpPr>
          <p:cNvPr id="8" name="Content Placeholder 7"/>
          <p:cNvSpPr>
            <a:spLocks noGrp="1"/>
          </p:cNvSpPr>
          <p:nvPr>
            <p:ph idx="1"/>
          </p:nvPr>
        </p:nvSpPr>
        <p:spPr>
          <a:xfrm>
            <a:off x="179512" y="1127502"/>
            <a:ext cx="8784976" cy="3546098"/>
          </a:xfrm>
        </p:spPr>
        <p:txBody>
          <a:bodyPr>
            <a:normAutofit fontScale="62500" lnSpcReduction="20000"/>
          </a:bodyPr>
          <a:lstStyle/>
          <a:p>
            <a:r>
              <a:rPr lang="en-GB" dirty="0">
                <a:solidFill>
                  <a:schemeClr val="accent2"/>
                </a:solidFill>
              </a:rPr>
              <a:t>Goal: </a:t>
            </a:r>
          </a:p>
          <a:p>
            <a:pPr lvl="1"/>
            <a:r>
              <a:rPr lang="en-GB" dirty="0"/>
              <a:t>To verify that you understand manipulating kernel invocations and buffers in OpenCL</a:t>
            </a:r>
          </a:p>
          <a:p>
            <a:r>
              <a:rPr lang="en-GB" dirty="0" smtClean="0">
                <a:solidFill>
                  <a:schemeClr val="accent2"/>
                </a:solidFill>
              </a:rPr>
              <a:t>Procedure</a:t>
            </a:r>
            <a:r>
              <a:rPr lang="en-GB" dirty="0">
                <a:solidFill>
                  <a:schemeClr val="accent2"/>
                </a:solidFill>
              </a:rPr>
              <a:t>: </a:t>
            </a:r>
          </a:p>
          <a:p>
            <a:pPr lvl="1"/>
            <a:r>
              <a:rPr lang="en-GB" dirty="0"/>
              <a:t>Start with your </a:t>
            </a:r>
            <a:r>
              <a:rPr lang="en-GB" dirty="0" smtClean="0"/>
              <a:t>VADD program in C++ </a:t>
            </a:r>
          </a:p>
          <a:p>
            <a:pPr lvl="1"/>
            <a:r>
              <a:rPr lang="en-GB" dirty="0" smtClean="0"/>
              <a:t>Add </a:t>
            </a:r>
            <a:r>
              <a:rPr lang="en-GB" dirty="0"/>
              <a:t>additional buffer objects and assign them to vectors defined on the host (see the provided </a:t>
            </a:r>
            <a:r>
              <a:rPr lang="en-GB" dirty="0" err="1"/>
              <a:t>vadd</a:t>
            </a:r>
            <a:r>
              <a:rPr lang="en-GB" dirty="0"/>
              <a:t> </a:t>
            </a:r>
            <a:r>
              <a:rPr lang="en-GB" dirty="0" smtClean="0"/>
              <a:t>programs </a:t>
            </a:r>
            <a:r>
              <a:rPr lang="en-GB" dirty="0"/>
              <a:t>for examples of how to do this)</a:t>
            </a:r>
          </a:p>
          <a:p>
            <a:pPr lvl="1"/>
            <a:r>
              <a:rPr lang="en-GB" dirty="0"/>
              <a:t>Chain </a:t>
            </a:r>
            <a:r>
              <a:rPr lang="en-GB" dirty="0" err="1"/>
              <a:t>vadds</a:t>
            </a:r>
            <a:r>
              <a:rPr lang="en-GB" dirty="0"/>
              <a:t> … e.g. C=A+B;  D=C+E;  F=D+G.</a:t>
            </a:r>
          </a:p>
          <a:p>
            <a:pPr lvl="1"/>
            <a:r>
              <a:rPr lang="en-GB" dirty="0"/>
              <a:t>Read back the final result and verify that it is correct</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chain of vector additions produced the correct result</a:t>
            </a:r>
            <a:r>
              <a:rPr lang="en-GB" dirty="0" smtClean="0"/>
              <a:t>.</a:t>
            </a:r>
            <a:endParaRPr lang="en-GB" dirty="0"/>
          </a:p>
        </p:txBody>
      </p:sp>
      <p:sp>
        <p:nvSpPr>
          <p:cNvPr id="5" name="TextBox 4"/>
          <p:cNvSpPr txBox="1"/>
          <p:nvPr/>
        </p:nvSpPr>
        <p:spPr>
          <a:xfrm>
            <a:off x="478969" y="4497103"/>
            <a:ext cx="8460077" cy="2062103"/>
          </a:xfrm>
          <a:prstGeom prst="rect">
            <a:avLst/>
          </a:prstGeom>
          <a:solidFill>
            <a:srgbClr val="F8E7FF"/>
          </a:solidFill>
          <a:ln>
            <a:solidFill>
              <a:schemeClr val="accent1"/>
            </a:solidFill>
          </a:ln>
        </p:spPr>
        <p:txBody>
          <a:bodyPr wrap="square" rtlCol="0">
            <a:spAutoFit/>
          </a:bodyPr>
          <a:lstStyle/>
          <a:p>
            <a:pPr marL="0" indent="0">
              <a:buNone/>
            </a:pPr>
            <a:r>
              <a:rPr lang="en-US" dirty="0" smtClean="0"/>
              <a:t>As you modify </a:t>
            </a:r>
            <a:r>
              <a:rPr lang="en-US" dirty="0" err="1" smtClean="0"/>
              <a:t>vadd</a:t>
            </a:r>
            <a:r>
              <a:rPr lang="en-US" dirty="0" smtClean="0"/>
              <a:t> to chain </a:t>
            </a:r>
            <a:r>
              <a:rPr lang="en-US" dirty="0" err="1" smtClean="0"/>
              <a:t>vadd</a:t>
            </a:r>
            <a:r>
              <a:rPr lang="en-US" dirty="0" smtClean="0"/>
              <a:t> kernels, you’ll need to create additional buffers:</a:t>
            </a:r>
          </a:p>
          <a:p>
            <a:pPr lvl="2"/>
            <a:r>
              <a:rPr lang="en-GB" sz="1800" b="1" dirty="0">
                <a:solidFill>
                  <a:srgbClr val="34411B"/>
                </a:solidFill>
                <a:latin typeface="Courier"/>
              </a:rPr>
              <a:t>Buffer</a:t>
            </a:r>
            <a:r>
              <a:rPr lang="en-GB" sz="1800" b="1" dirty="0">
                <a:latin typeface="Courier"/>
              </a:rPr>
              <a:t>(</a:t>
            </a:r>
            <a:r>
              <a:rPr lang="en-GB" sz="1800" b="1" dirty="0" err="1">
                <a:latin typeface="Courier"/>
              </a:rPr>
              <a:t>context,begin</a:t>
            </a:r>
            <a:r>
              <a:rPr lang="en-GB" sz="1800" b="1" dirty="0">
                <a:latin typeface="Courier"/>
              </a:rPr>
              <a:t>(</a:t>
            </a:r>
            <a:r>
              <a:rPr lang="en-GB" sz="1800" b="1" dirty="0" err="1">
                <a:latin typeface="Courier"/>
              </a:rPr>
              <a:t>h_a</a:t>
            </a:r>
            <a:r>
              <a:rPr lang="en-GB" sz="1800" b="1" dirty="0">
                <a:latin typeface="Courier"/>
              </a:rPr>
              <a:t>),end(</a:t>
            </a:r>
            <a:r>
              <a:rPr lang="en-GB" sz="1800" b="1" dirty="0" err="1">
                <a:latin typeface="Courier"/>
              </a:rPr>
              <a:t>h_a</a:t>
            </a:r>
            <a:r>
              <a:rPr lang="en-GB" sz="1800" b="1" dirty="0">
                <a:latin typeface="Courier"/>
              </a:rPr>
              <a:t>),</a:t>
            </a:r>
            <a:r>
              <a:rPr lang="en-GB" sz="1800" b="1" dirty="0">
                <a:solidFill>
                  <a:schemeClr val="accent1"/>
                </a:solidFill>
                <a:latin typeface="Courier"/>
              </a:rPr>
              <a:t>true</a:t>
            </a:r>
            <a:r>
              <a:rPr lang="en-GB" sz="1800" b="1" dirty="0">
                <a:latin typeface="Courier"/>
              </a:rPr>
              <a:t>);</a:t>
            </a:r>
          </a:p>
          <a:p>
            <a:pPr marL="0" indent="0">
              <a:buNone/>
            </a:pPr>
            <a:r>
              <a:rPr lang="en-US" dirty="0" smtClean="0"/>
              <a:t>And </a:t>
            </a:r>
            <a:r>
              <a:rPr lang="en-US" dirty="0" err="1" smtClean="0"/>
              <a:t>enqueue</a:t>
            </a:r>
            <a:r>
              <a:rPr lang="en-US" dirty="0" smtClean="0"/>
              <a:t> additional kernels:</a:t>
            </a:r>
          </a:p>
          <a:p>
            <a:pPr lvl="2"/>
            <a:r>
              <a:rPr lang="en-GB" sz="1800" b="1" dirty="0" err="1" smtClean="0">
                <a:solidFill>
                  <a:srgbClr val="34411B"/>
                </a:solidFill>
                <a:latin typeface="Courier"/>
              </a:rPr>
              <a:t>vadd</a:t>
            </a:r>
            <a:r>
              <a:rPr lang="en-GB" sz="1800" b="1" dirty="0" smtClean="0">
                <a:solidFill>
                  <a:srgbClr val="34411B"/>
                </a:solidFill>
                <a:latin typeface="Courier"/>
              </a:rPr>
              <a:t>(</a:t>
            </a:r>
            <a:r>
              <a:rPr lang="en-GB" sz="1800" b="1" dirty="0" err="1" smtClean="0">
                <a:solidFill>
                  <a:srgbClr val="34411B"/>
                </a:solidFill>
                <a:latin typeface="Courier"/>
              </a:rPr>
              <a:t>EnqueueArgs</a:t>
            </a:r>
            <a:r>
              <a:rPr lang="en-GB" sz="1800" b="1" dirty="0" smtClean="0">
                <a:solidFill>
                  <a:srgbClr val="34411B"/>
                </a:solidFill>
                <a:latin typeface="Courier"/>
              </a:rPr>
              <a:t>(queue</a:t>
            </a:r>
            <a:r>
              <a:rPr lang="en-GB" sz="1800" b="1" dirty="0">
                <a:solidFill>
                  <a:srgbClr val="34411B"/>
                </a:solidFill>
                <a:latin typeface="Courier"/>
              </a:rPr>
              <a:t>, </a:t>
            </a:r>
            <a:r>
              <a:rPr lang="en-GB" sz="1800" b="1" dirty="0" err="1" smtClean="0">
                <a:solidFill>
                  <a:srgbClr val="34411B"/>
                </a:solidFill>
                <a:latin typeface="Courier"/>
              </a:rPr>
              <a:t>NDRange</a:t>
            </a:r>
            <a:r>
              <a:rPr lang="en-GB" sz="1800" b="1" dirty="0" smtClean="0">
                <a:solidFill>
                  <a:srgbClr val="34411B"/>
                </a:solidFill>
                <a:latin typeface="Courier"/>
              </a:rPr>
              <a:t>(count)), </a:t>
            </a:r>
            <a:r>
              <a:rPr lang="en-GB" sz="1800" b="1" dirty="0" err="1">
                <a:solidFill>
                  <a:srgbClr val="34411B"/>
                </a:solidFill>
                <a:latin typeface="Courier"/>
              </a:rPr>
              <a:t>d_a</a:t>
            </a:r>
            <a:r>
              <a:rPr lang="en-GB" sz="1800" b="1" dirty="0">
                <a:solidFill>
                  <a:srgbClr val="34411B"/>
                </a:solidFill>
                <a:latin typeface="Courier"/>
              </a:rPr>
              <a:t>, </a:t>
            </a:r>
            <a:r>
              <a:rPr lang="en-GB" sz="1800" b="1" dirty="0" err="1">
                <a:solidFill>
                  <a:srgbClr val="34411B"/>
                </a:solidFill>
                <a:latin typeface="Courier"/>
              </a:rPr>
              <a:t>d_b</a:t>
            </a:r>
            <a:r>
              <a:rPr lang="en-GB" sz="1800" b="1" dirty="0">
                <a:solidFill>
                  <a:srgbClr val="34411B"/>
                </a:solidFill>
                <a:latin typeface="Courier"/>
              </a:rPr>
              <a:t>, </a:t>
            </a:r>
            <a:r>
              <a:rPr lang="en-GB" sz="1800" b="1" dirty="0" err="1">
                <a:solidFill>
                  <a:srgbClr val="34411B"/>
                </a:solidFill>
                <a:latin typeface="Courier"/>
              </a:rPr>
              <a:t>d_c</a:t>
            </a:r>
            <a:r>
              <a:rPr lang="en-GB" sz="1800" b="1" dirty="0">
                <a:solidFill>
                  <a:srgbClr val="34411B"/>
                </a:solidFill>
                <a:latin typeface="Courier"/>
              </a:rPr>
              <a:t>, count);</a:t>
            </a:r>
          </a:p>
          <a:p>
            <a:pPr marL="0" indent="0">
              <a:buNone/>
            </a:pPr>
            <a:endParaRPr lang="en-US" sz="2000" b="1" dirty="0">
              <a:solidFill>
                <a:srgbClr val="34411B"/>
              </a:solidFill>
              <a:latin typeface="Courier"/>
            </a:endParaRPr>
          </a:p>
        </p:txBody>
      </p:sp>
    </p:spTree>
    <p:extLst>
      <p:ext uri="{BB962C8B-B14F-4D97-AF65-F5344CB8AC3E}">
        <p14:creationId xmlns:p14="http://schemas.microsoft.com/office/powerpoint/2010/main" val="3932820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GB" dirty="0" smtClean="0"/>
              <a:t>Understanding the Kernel program</a:t>
            </a:r>
            <a:endParaRPr lang="en-GB" dirty="0"/>
          </a:p>
        </p:txBody>
      </p:sp>
      <p:sp>
        <p:nvSpPr>
          <p:cNvPr id="5" name="Text Placeholder 4"/>
          <p:cNvSpPr>
            <a:spLocks noGrp="1"/>
          </p:cNvSpPr>
          <p:nvPr>
            <p:ph type="body" idx="1"/>
          </p:nvPr>
        </p:nvSpPr>
        <p:spPr/>
        <p:txBody>
          <a:bodyPr/>
          <a:lstStyle/>
          <a:p>
            <a:endParaRPr lang="en-GB" dirty="0">
              <a:solidFill>
                <a:schemeClr val="tx1"/>
              </a:solidFill>
            </a:endParaRPr>
          </a:p>
        </p:txBody>
      </p:sp>
    </p:spTree>
    <p:extLst>
      <p:ext uri="{BB962C8B-B14F-4D97-AF65-F5344CB8AC3E}">
        <p14:creationId xmlns:p14="http://schemas.microsoft.com/office/powerpoint/2010/main" val="41820031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Working with Kernels (C++)</a:t>
            </a:r>
            <a:endParaRPr lang="en-GB" dirty="0"/>
          </a:p>
        </p:txBody>
      </p:sp>
      <p:sp>
        <p:nvSpPr>
          <p:cNvPr id="5" name="Content Placeholder 4"/>
          <p:cNvSpPr>
            <a:spLocks noGrp="1"/>
          </p:cNvSpPr>
          <p:nvPr>
            <p:ph idx="1"/>
          </p:nvPr>
        </p:nvSpPr>
        <p:spPr>
          <a:xfrm>
            <a:off x="179512" y="1600200"/>
            <a:ext cx="8784976" cy="4997152"/>
          </a:xfrm>
        </p:spPr>
        <p:txBody>
          <a:bodyPr>
            <a:normAutofit fontScale="85000" lnSpcReduction="20000"/>
          </a:bodyPr>
          <a:lstStyle/>
          <a:p>
            <a:r>
              <a:rPr lang="en-GB" dirty="0"/>
              <a:t>The kernels are where all the action is in an OpenCL program.</a:t>
            </a:r>
          </a:p>
          <a:p>
            <a:r>
              <a:rPr lang="en-GB" dirty="0"/>
              <a:t>Steps to using kernels:</a:t>
            </a:r>
          </a:p>
          <a:p>
            <a:pPr marL="971550" lvl="1" indent="-514350">
              <a:buFont typeface="+mj-lt"/>
              <a:buAutoNum type="arabicPeriod"/>
            </a:pPr>
            <a:r>
              <a:rPr lang="en-GB" dirty="0"/>
              <a:t>Load kernel source code into a </a:t>
            </a:r>
            <a:r>
              <a:rPr lang="en-GB" b="1" dirty="0">
                <a:solidFill>
                  <a:srgbClr val="826300"/>
                </a:solidFill>
              </a:rPr>
              <a:t>program object </a:t>
            </a:r>
            <a:r>
              <a:rPr lang="en-GB" dirty="0"/>
              <a:t>from a file</a:t>
            </a:r>
          </a:p>
          <a:p>
            <a:pPr marL="971550" lvl="1" indent="-514350">
              <a:buFont typeface="+mj-lt"/>
              <a:buAutoNum type="arabicPeriod"/>
            </a:pPr>
            <a:r>
              <a:rPr lang="en-GB" dirty="0"/>
              <a:t>Make a </a:t>
            </a:r>
            <a:r>
              <a:rPr lang="en-GB" b="1" dirty="0">
                <a:solidFill>
                  <a:srgbClr val="826300"/>
                </a:solidFill>
              </a:rPr>
              <a:t>kernel </a:t>
            </a:r>
            <a:r>
              <a:rPr lang="en-GB" b="1" dirty="0" err="1">
                <a:solidFill>
                  <a:srgbClr val="826300"/>
                </a:solidFill>
              </a:rPr>
              <a:t>functor</a:t>
            </a:r>
            <a:r>
              <a:rPr lang="en-GB" b="1" dirty="0">
                <a:solidFill>
                  <a:srgbClr val="826300"/>
                </a:solidFill>
              </a:rPr>
              <a:t> </a:t>
            </a:r>
            <a:r>
              <a:rPr lang="en-GB" dirty="0"/>
              <a:t>from a function within the program</a:t>
            </a:r>
          </a:p>
          <a:p>
            <a:pPr marL="971550" lvl="1" indent="-514350">
              <a:buFont typeface="+mj-lt"/>
              <a:buAutoNum type="arabicPeriod"/>
            </a:pPr>
            <a:r>
              <a:rPr lang="en-GB" dirty="0"/>
              <a:t>Initialize </a:t>
            </a:r>
            <a:r>
              <a:rPr lang="en-GB" b="1" dirty="0">
                <a:solidFill>
                  <a:srgbClr val="826300"/>
                </a:solidFill>
              </a:rPr>
              <a:t>device memory</a:t>
            </a:r>
          </a:p>
          <a:p>
            <a:pPr marL="971550" lvl="1" indent="-514350">
              <a:buFont typeface="+mj-lt"/>
              <a:buAutoNum type="arabicPeriod"/>
            </a:pPr>
            <a:r>
              <a:rPr lang="en-GB" dirty="0"/>
              <a:t>Call the </a:t>
            </a:r>
            <a:r>
              <a:rPr lang="en-GB" b="1" dirty="0">
                <a:solidFill>
                  <a:srgbClr val="826300"/>
                </a:solidFill>
              </a:rPr>
              <a:t>kernel </a:t>
            </a:r>
            <a:r>
              <a:rPr lang="en-GB" b="1" dirty="0" err="1">
                <a:solidFill>
                  <a:srgbClr val="826300"/>
                </a:solidFill>
              </a:rPr>
              <a:t>functor</a:t>
            </a:r>
            <a:r>
              <a:rPr lang="en-GB" dirty="0"/>
              <a:t>, specifying memory objects and global/local sizes</a:t>
            </a:r>
          </a:p>
          <a:p>
            <a:pPr marL="971550" lvl="1" indent="-514350">
              <a:buFont typeface="+mj-lt"/>
              <a:buAutoNum type="arabicPeriod"/>
            </a:pPr>
            <a:r>
              <a:rPr lang="en-GB" dirty="0"/>
              <a:t>Read </a:t>
            </a:r>
            <a:r>
              <a:rPr lang="en-GB" b="1" dirty="0">
                <a:solidFill>
                  <a:srgbClr val="826300"/>
                </a:solidFill>
              </a:rPr>
              <a:t>results</a:t>
            </a:r>
            <a:r>
              <a:rPr lang="en-GB" dirty="0"/>
              <a:t> back from the device</a:t>
            </a:r>
          </a:p>
          <a:p>
            <a:r>
              <a:rPr lang="en-GB" dirty="0"/>
              <a:t>Note the kernel function argument list must match the kernel definition on the host.</a:t>
            </a:r>
          </a:p>
        </p:txBody>
      </p:sp>
    </p:spTree>
    <p:extLst>
      <p:ext uri="{BB962C8B-B14F-4D97-AF65-F5344CB8AC3E}">
        <p14:creationId xmlns:p14="http://schemas.microsoft.com/office/powerpoint/2010/main" val="4639825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a:t>
            </a:r>
            <a:endParaRPr lang="en-GB" dirty="0"/>
          </a:p>
        </p:txBody>
      </p:sp>
      <p:sp>
        <p:nvSpPr>
          <p:cNvPr id="3" name="Content Placeholder 2"/>
          <p:cNvSpPr>
            <a:spLocks noGrp="1"/>
          </p:cNvSpPr>
          <p:nvPr>
            <p:ph idx="1"/>
          </p:nvPr>
        </p:nvSpPr>
        <p:spPr>
          <a:xfrm>
            <a:off x="107504" y="1052736"/>
            <a:ext cx="8939336" cy="5472608"/>
          </a:xfrm>
        </p:spPr>
        <p:txBody>
          <a:bodyPr>
            <a:normAutofit fontScale="77500" lnSpcReduction="20000"/>
          </a:bodyPr>
          <a:lstStyle/>
          <a:p>
            <a:r>
              <a:rPr lang="en-GB" dirty="0" smtClean="0"/>
              <a:t>Kernel code:</a:t>
            </a:r>
          </a:p>
          <a:p>
            <a:pPr lvl="1"/>
            <a:r>
              <a:rPr lang="en-GB" dirty="0" smtClean="0"/>
              <a:t>A string in the host code (“toy codes”).</a:t>
            </a:r>
          </a:p>
          <a:p>
            <a:pPr lvl="1"/>
            <a:r>
              <a:rPr lang="en-GB" dirty="0" smtClean="0"/>
              <a:t>Loaded from a file as a string or binary.</a:t>
            </a:r>
          </a:p>
          <a:p>
            <a:pPr lvl="1"/>
            <a:endParaRPr lang="en-GB" dirty="0" smtClean="0"/>
          </a:p>
          <a:p>
            <a:r>
              <a:rPr lang="en-GB" dirty="0" smtClean="0"/>
              <a:t>Compile for the default devices within the default </a:t>
            </a:r>
            <a:r>
              <a:rPr lang="en-GB" dirty="0"/>
              <a:t>C</a:t>
            </a:r>
            <a:r>
              <a:rPr lang="en-GB" dirty="0" smtClean="0"/>
              <a:t>ontext</a:t>
            </a:r>
          </a:p>
          <a:p>
            <a:pPr lvl="1">
              <a:buNone/>
            </a:pPr>
            <a:r>
              <a:rPr lang="en-GB" dirty="0" err="1" smtClean="0">
                <a:latin typeface="Courier"/>
              </a:rPr>
              <a:t>program.build</a:t>
            </a:r>
            <a:r>
              <a:rPr lang="en-GB" dirty="0" smtClean="0">
                <a:latin typeface="Courier"/>
              </a:rPr>
              <a:t>();</a:t>
            </a:r>
          </a:p>
          <a:p>
            <a:endParaRPr lang="en-GB" dirty="0" smtClean="0"/>
          </a:p>
          <a:p>
            <a:endParaRPr lang="en-GB" dirty="0" smtClean="0"/>
          </a:p>
          <a:p>
            <a:endParaRPr lang="en-GB" dirty="0" smtClean="0"/>
          </a:p>
          <a:p>
            <a:r>
              <a:rPr lang="en-GB" dirty="0" smtClean="0"/>
              <a:t>Define the kernel </a:t>
            </a:r>
            <a:r>
              <a:rPr lang="en-GB" dirty="0" err="1" smtClean="0"/>
              <a:t>functor</a:t>
            </a:r>
            <a:r>
              <a:rPr lang="en-GB" dirty="0" smtClean="0"/>
              <a:t> from a function within the program – allows us to ‘call’ the kernel to </a:t>
            </a:r>
            <a:r>
              <a:rPr lang="en-GB" dirty="0" err="1" smtClean="0"/>
              <a:t>enqueue</a:t>
            </a:r>
            <a:r>
              <a:rPr lang="en-GB" dirty="0" smtClean="0"/>
              <a:t> it as if it were just another function</a:t>
            </a:r>
          </a:p>
          <a:p>
            <a:pPr lvl="4"/>
            <a:endParaRPr lang="en-GB" dirty="0" smtClean="0"/>
          </a:p>
          <a:p>
            <a:pPr lvl="1">
              <a:buNone/>
            </a:pPr>
            <a:r>
              <a:rPr lang="en-GB" b="1" dirty="0" smtClean="0">
                <a:solidFill>
                  <a:srgbClr val="C00000"/>
                </a:solidFill>
                <a:latin typeface="Courier"/>
              </a:rPr>
              <a:t>auto</a:t>
            </a:r>
            <a:r>
              <a:rPr lang="en-GB" dirty="0" smtClean="0">
                <a:latin typeface="Courier"/>
              </a:rPr>
              <a:t> </a:t>
            </a:r>
            <a:r>
              <a:rPr lang="en-GB" dirty="0" err="1" smtClean="0">
                <a:latin typeface="Courier"/>
              </a:rPr>
              <a:t>vadd</a:t>
            </a:r>
            <a:r>
              <a:rPr lang="en-GB" dirty="0" smtClean="0">
                <a:latin typeface="Courier"/>
              </a:rPr>
              <a:t> = </a:t>
            </a:r>
            <a:r>
              <a:rPr lang="en-GB" sz="2900" b="1" dirty="0" err="1">
                <a:solidFill>
                  <a:srgbClr val="C00000"/>
                </a:solidFill>
                <a:latin typeface="Courier"/>
              </a:rPr>
              <a:t>make_kernel</a:t>
            </a:r>
            <a:r>
              <a:rPr lang="en-GB" dirty="0" smtClean="0">
                <a:latin typeface="Courier"/>
              </a:rPr>
              <a:t>&lt;Buffer, Buffer, Buffer, </a:t>
            </a:r>
            <a:r>
              <a:rPr lang="en-GB" dirty="0" err="1" smtClean="0">
                <a:latin typeface="Courier"/>
              </a:rPr>
              <a:t>int</a:t>
            </a:r>
            <a:r>
              <a:rPr lang="en-GB" dirty="0" smtClean="0">
                <a:latin typeface="Courier"/>
              </a:rPr>
              <a:t>&gt; </a:t>
            </a:r>
          </a:p>
          <a:p>
            <a:pPr lvl="1">
              <a:buNone/>
            </a:pPr>
            <a:r>
              <a:rPr lang="en-GB" dirty="0" smtClean="0">
                <a:latin typeface="Courier"/>
              </a:rPr>
              <a:t>                       (program, “</a:t>
            </a:r>
            <a:r>
              <a:rPr lang="en-GB" dirty="0" err="1" smtClean="0">
                <a:latin typeface="Courier"/>
              </a:rPr>
              <a:t>vadd</a:t>
            </a:r>
            <a:r>
              <a:rPr lang="en-GB" dirty="0" smtClean="0">
                <a:latin typeface="Courier"/>
              </a:rPr>
              <a:t>”);</a:t>
            </a:r>
          </a:p>
          <a:p>
            <a:endParaRPr lang="en-GB" dirty="0" smtClean="0"/>
          </a:p>
          <a:p>
            <a:endParaRPr lang="en-GB" dirty="0"/>
          </a:p>
        </p:txBody>
      </p:sp>
      <p:sp>
        <p:nvSpPr>
          <p:cNvPr id="4" name="TextBox 3"/>
          <p:cNvSpPr txBox="1"/>
          <p:nvPr/>
        </p:nvSpPr>
        <p:spPr>
          <a:xfrm>
            <a:off x="4114800" y="2967772"/>
            <a:ext cx="4932040" cy="1323439"/>
          </a:xfrm>
          <a:prstGeom prst="rect">
            <a:avLst/>
          </a:prstGeom>
          <a:noFill/>
        </p:spPr>
        <p:txBody>
          <a:bodyPr wrap="square" rtlCol="0">
            <a:spAutoFit/>
          </a:bodyPr>
          <a:lstStyle/>
          <a:p>
            <a:pPr fontAlgn="auto">
              <a:spcBef>
                <a:spcPts val="0"/>
              </a:spcBef>
              <a:spcAft>
                <a:spcPts val="0"/>
              </a:spcAft>
            </a:pPr>
            <a:r>
              <a:rPr lang="en-GB" sz="1600" b="1" dirty="0">
                <a:solidFill>
                  <a:srgbClr val="002060"/>
                </a:solidFill>
                <a:latin typeface="Trebuchet MS"/>
                <a:ea typeface="+mn-ea"/>
              </a:rPr>
              <a:t>The build step </a:t>
            </a:r>
            <a:r>
              <a:rPr lang="en-GB" sz="1600" b="1" dirty="0" smtClean="0">
                <a:solidFill>
                  <a:srgbClr val="002060"/>
                </a:solidFill>
                <a:latin typeface="Trebuchet MS"/>
                <a:ea typeface="+mn-ea"/>
              </a:rPr>
              <a:t>can be </a:t>
            </a:r>
            <a:r>
              <a:rPr lang="en-GB" sz="1600" b="1" dirty="0">
                <a:solidFill>
                  <a:srgbClr val="002060"/>
                </a:solidFill>
                <a:latin typeface="Trebuchet MS"/>
                <a:ea typeface="+mn-ea"/>
              </a:rPr>
              <a:t>carried out by </a:t>
            </a:r>
            <a:r>
              <a:rPr lang="en-GB" sz="1600" b="1" dirty="0" smtClean="0">
                <a:solidFill>
                  <a:srgbClr val="002060"/>
                </a:solidFill>
                <a:latin typeface="Trebuchet MS"/>
                <a:ea typeface="+mn-ea"/>
              </a:rPr>
              <a:t>specifying </a:t>
            </a:r>
            <a:r>
              <a:rPr lang="en-GB" sz="1600" b="1" i="1" dirty="0" smtClean="0">
                <a:solidFill>
                  <a:srgbClr val="002060"/>
                </a:solidFill>
                <a:latin typeface="Trebuchet MS"/>
                <a:ea typeface="+mn-ea"/>
              </a:rPr>
              <a:t>true</a:t>
            </a:r>
            <a:r>
              <a:rPr lang="en-GB" sz="1600" b="1" dirty="0" smtClean="0">
                <a:solidFill>
                  <a:srgbClr val="002060"/>
                </a:solidFill>
                <a:latin typeface="Trebuchet MS"/>
                <a:ea typeface="+mn-ea"/>
              </a:rPr>
              <a:t> in </a:t>
            </a:r>
            <a:r>
              <a:rPr lang="en-GB" sz="1600" b="1" dirty="0">
                <a:solidFill>
                  <a:srgbClr val="002060"/>
                </a:solidFill>
                <a:latin typeface="Trebuchet MS"/>
                <a:ea typeface="+mn-ea"/>
              </a:rPr>
              <a:t>the </a:t>
            </a:r>
            <a:r>
              <a:rPr lang="en-GB" sz="1600" b="1" dirty="0" smtClean="0">
                <a:solidFill>
                  <a:srgbClr val="002060"/>
                </a:solidFill>
                <a:latin typeface="Trebuchet MS"/>
                <a:ea typeface="+mn-ea"/>
              </a:rPr>
              <a:t>program constructor. If you need to specify build flags you must specify </a:t>
            </a:r>
            <a:r>
              <a:rPr lang="en-GB" sz="1600" b="1" i="1" dirty="0" smtClean="0">
                <a:solidFill>
                  <a:srgbClr val="002060"/>
                </a:solidFill>
                <a:latin typeface="Trebuchet MS"/>
                <a:ea typeface="+mn-ea"/>
              </a:rPr>
              <a:t>false</a:t>
            </a:r>
            <a:r>
              <a:rPr lang="en-GB" sz="1600" b="1" dirty="0" smtClean="0">
                <a:solidFill>
                  <a:srgbClr val="002060"/>
                </a:solidFill>
                <a:latin typeface="Trebuchet MS"/>
                <a:ea typeface="+mn-ea"/>
              </a:rPr>
              <a:t> in the constructor and use this method instead.</a:t>
            </a:r>
            <a:endParaRPr lang="en-GB" sz="1600" b="1" dirty="0">
              <a:solidFill>
                <a:srgbClr val="002060"/>
              </a:solidFill>
              <a:latin typeface="Trebuchet MS"/>
              <a:ea typeface="+mn-ea"/>
            </a:endParaRPr>
          </a:p>
          <a:p>
            <a:pPr fontAlgn="auto">
              <a:spcBef>
                <a:spcPts val="0"/>
              </a:spcBef>
              <a:spcAft>
                <a:spcPts val="0"/>
              </a:spcAft>
            </a:pPr>
            <a:endParaRPr lang="en-GB" sz="1600" dirty="0">
              <a:solidFill>
                <a:srgbClr val="4F81BD"/>
              </a:solidFill>
              <a:latin typeface="Trebuchet MS"/>
              <a:ea typeface="+mn-ea"/>
            </a:endParaRPr>
          </a:p>
        </p:txBody>
      </p:sp>
      <p:cxnSp>
        <p:nvCxnSpPr>
          <p:cNvPr id="6" name="Straight Arrow Connector 5"/>
          <p:cNvCxnSpPr>
            <a:stCxn id="4" idx="1"/>
          </p:cNvCxnSpPr>
          <p:nvPr/>
        </p:nvCxnSpPr>
        <p:spPr>
          <a:xfrm flipH="1" flipV="1">
            <a:off x="2869324" y="3105807"/>
            <a:ext cx="1245476" cy="523685"/>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9592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256"/>
            <a:ext cx="8928992" cy="1143000"/>
          </a:xfrm>
        </p:spPr>
        <p:txBody>
          <a:bodyPr>
            <a:normAutofit/>
          </a:bodyPr>
          <a:lstStyle/>
          <a:p>
            <a:r>
              <a:rPr lang="en-GB" sz="3600" dirty="0" smtClean="0"/>
              <a:t>Advanced: get info about the kernel</a:t>
            </a:r>
            <a:endParaRPr lang="en-GB" sz="3600" dirty="0"/>
          </a:p>
        </p:txBody>
      </p:sp>
      <p:sp>
        <p:nvSpPr>
          <p:cNvPr id="3" name="Content Placeholder 2"/>
          <p:cNvSpPr>
            <a:spLocks noGrp="1"/>
          </p:cNvSpPr>
          <p:nvPr>
            <p:ph idx="1"/>
          </p:nvPr>
        </p:nvSpPr>
        <p:spPr>
          <a:xfrm>
            <a:off x="457200" y="1168151"/>
            <a:ext cx="8229600" cy="4491355"/>
          </a:xfrm>
        </p:spPr>
        <p:txBody>
          <a:bodyPr>
            <a:normAutofit fontScale="77500" lnSpcReduction="20000"/>
          </a:bodyPr>
          <a:lstStyle/>
          <a:p>
            <a:endParaRPr lang="en-GB" sz="2800" dirty="0" smtClean="0"/>
          </a:p>
          <a:p>
            <a:r>
              <a:rPr lang="en-GB" dirty="0"/>
              <a:t>Advanced: if you want to query information about a kernel, you will need to create a kernel object:</a:t>
            </a:r>
          </a:p>
          <a:p>
            <a:pPr lvl="1">
              <a:buNone/>
            </a:pPr>
            <a:r>
              <a:rPr lang="en-GB" sz="2900" b="1" dirty="0" smtClean="0">
                <a:solidFill>
                  <a:srgbClr val="C00000"/>
                </a:solidFill>
                <a:latin typeface="Courier"/>
              </a:rPr>
              <a:t>   Kernel</a:t>
            </a:r>
            <a:r>
              <a:rPr lang="en-GB" dirty="0" smtClean="0">
                <a:latin typeface="Courier"/>
              </a:rPr>
              <a:t> </a:t>
            </a:r>
            <a:r>
              <a:rPr lang="en-GB" dirty="0" err="1">
                <a:latin typeface="Courier"/>
              </a:rPr>
              <a:t>ko_vadd</a:t>
            </a:r>
            <a:r>
              <a:rPr lang="en-GB" dirty="0">
                <a:latin typeface="Courier"/>
              </a:rPr>
              <a:t>(program, “</a:t>
            </a:r>
            <a:r>
              <a:rPr lang="en-GB" dirty="0" err="1">
                <a:latin typeface="Courier"/>
              </a:rPr>
              <a:t>vadd</a:t>
            </a:r>
            <a:r>
              <a:rPr lang="en-GB" dirty="0" smtClean="0">
                <a:latin typeface="Courier"/>
              </a:rPr>
              <a:t>”);</a:t>
            </a:r>
          </a:p>
          <a:p>
            <a:pPr lvl="1">
              <a:buNone/>
            </a:pPr>
            <a:endParaRPr lang="en-GB" dirty="0">
              <a:latin typeface="Courier"/>
            </a:endParaRPr>
          </a:p>
          <a:p>
            <a:r>
              <a:rPr lang="en-GB" sz="2800" dirty="0" smtClean="0"/>
              <a:t>E.g. get default size of local dimension (size of a Work-Group)</a:t>
            </a:r>
          </a:p>
          <a:p>
            <a:endParaRPr lang="en-GB" sz="2800" dirty="0" smtClean="0"/>
          </a:p>
          <a:p>
            <a:pPr marL="457200" lvl="1" indent="0">
              <a:buNone/>
            </a:pPr>
            <a:r>
              <a:rPr lang="en-GB" sz="2600" dirty="0" smtClean="0">
                <a:latin typeface="Courier"/>
              </a:rPr>
              <a:t>::</a:t>
            </a:r>
            <a:r>
              <a:rPr lang="en-GB" sz="2600" b="1" dirty="0" err="1" smtClean="0">
                <a:solidFill>
                  <a:srgbClr val="C00000"/>
                </a:solidFill>
                <a:latin typeface="Courier"/>
              </a:rPr>
              <a:t>size_t</a:t>
            </a:r>
            <a:r>
              <a:rPr lang="en-GB" sz="2600" dirty="0" smtClean="0">
                <a:latin typeface="Courier"/>
              </a:rPr>
              <a:t> local =</a:t>
            </a:r>
          </a:p>
          <a:p>
            <a:pPr marL="457200" lvl="1" indent="0">
              <a:buNone/>
            </a:pPr>
            <a:r>
              <a:rPr lang="en-GB" sz="2600" dirty="0">
                <a:latin typeface="Courier"/>
              </a:rPr>
              <a:t> </a:t>
            </a:r>
            <a:r>
              <a:rPr lang="en-GB" sz="2600" dirty="0" smtClean="0">
                <a:latin typeface="Courier"/>
              </a:rPr>
              <a:t>          </a:t>
            </a:r>
            <a:r>
              <a:rPr lang="en-GB" sz="2600" dirty="0" err="1" smtClean="0">
                <a:latin typeface="Courier"/>
              </a:rPr>
              <a:t>ko_vadd.getWorkGroupInfo</a:t>
            </a:r>
            <a:endParaRPr lang="en-GB" sz="2600" dirty="0">
              <a:latin typeface="Courier"/>
            </a:endParaRPr>
          </a:p>
          <a:p>
            <a:pPr marL="457200" lvl="1" indent="0">
              <a:buNone/>
            </a:pPr>
            <a:r>
              <a:rPr lang="en-GB" sz="2600" b="1" dirty="0">
                <a:solidFill>
                  <a:srgbClr val="C00000"/>
                </a:solidFill>
                <a:latin typeface="Courier"/>
              </a:rPr>
              <a:t>           &lt;CL_KERNEL_WORK_GROUP_SIZE&gt;</a:t>
            </a:r>
          </a:p>
          <a:p>
            <a:pPr marL="457200" lvl="1" indent="0">
              <a:buNone/>
            </a:pPr>
            <a:r>
              <a:rPr lang="en-GB" sz="2600" dirty="0" smtClean="0">
                <a:latin typeface="Courier"/>
              </a:rPr>
              <a:t>         (Device::</a:t>
            </a:r>
            <a:r>
              <a:rPr lang="en-GB" sz="2600" dirty="0" err="1" smtClean="0">
                <a:latin typeface="Courier"/>
              </a:rPr>
              <a:t>getDefault</a:t>
            </a:r>
            <a:r>
              <a:rPr lang="en-GB" sz="2600" dirty="0" smtClean="0">
                <a:latin typeface="Courier"/>
              </a:rPr>
              <a:t>());</a:t>
            </a:r>
            <a:endParaRPr lang="en-GB" sz="2600" dirty="0">
              <a:latin typeface="Courier"/>
            </a:endParaRPr>
          </a:p>
          <a:p>
            <a:endParaRPr lang="en-GB" sz="2800" dirty="0" smtClean="0"/>
          </a:p>
        </p:txBody>
      </p:sp>
      <p:sp>
        <p:nvSpPr>
          <p:cNvPr id="4" name="TextBox 3"/>
          <p:cNvSpPr txBox="1"/>
          <p:nvPr/>
        </p:nvSpPr>
        <p:spPr>
          <a:xfrm>
            <a:off x="611560" y="5485626"/>
            <a:ext cx="8028384" cy="646331"/>
          </a:xfrm>
          <a:prstGeom prst="rect">
            <a:avLst/>
          </a:prstGeom>
          <a:noFill/>
          <a:ln>
            <a:solidFill>
              <a:schemeClr val="accent1"/>
            </a:solidFill>
          </a:ln>
        </p:spPr>
        <p:txBody>
          <a:bodyPr wrap="square" rtlCol="0">
            <a:spAutoFit/>
          </a:bodyPr>
          <a:lstStyle/>
          <a:p>
            <a:pPr algn="ctr" fontAlgn="auto">
              <a:spcBef>
                <a:spcPts val="0"/>
              </a:spcBef>
              <a:spcAft>
                <a:spcPts val="0"/>
              </a:spcAft>
            </a:pPr>
            <a:r>
              <a:rPr lang="en-GB" sz="1800" b="1" dirty="0" smtClean="0">
                <a:solidFill>
                  <a:srgbClr val="002060"/>
                </a:solidFill>
                <a:latin typeface="Trebuchet MS"/>
                <a:ea typeface="+mn-ea"/>
              </a:rPr>
              <a:t>We can use any work-group-info parameter from table 5.15 in the </a:t>
            </a:r>
            <a:r>
              <a:rPr lang="en-GB" sz="1800" b="1" dirty="0" err="1" smtClean="0">
                <a:solidFill>
                  <a:srgbClr val="002060"/>
                </a:solidFill>
                <a:latin typeface="Trebuchet MS"/>
                <a:ea typeface="+mn-ea"/>
              </a:rPr>
              <a:t>OpenCL</a:t>
            </a:r>
            <a:r>
              <a:rPr lang="en-GB" sz="1800" b="1" dirty="0" smtClean="0">
                <a:solidFill>
                  <a:srgbClr val="002060"/>
                </a:solidFill>
                <a:latin typeface="Trebuchet MS"/>
                <a:ea typeface="+mn-ea"/>
              </a:rPr>
              <a:t> 1.2 specification. The function will </a:t>
            </a:r>
            <a:r>
              <a:rPr lang="en-GB" sz="1800" b="1" dirty="0">
                <a:solidFill>
                  <a:srgbClr val="002060"/>
                </a:solidFill>
                <a:latin typeface="Trebuchet MS"/>
                <a:ea typeface="+mn-ea"/>
              </a:rPr>
              <a:t>r</a:t>
            </a:r>
            <a:r>
              <a:rPr lang="en-GB" sz="1800" b="1" dirty="0" smtClean="0">
                <a:solidFill>
                  <a:srgbClr val="002060"/>
                </a:solidFill>
                <a:latin typeface="Trebuchet MS"/>
                <a:ea typeface="+mn-ea"/>
              </a:rPr>
              <a:t>eturn the appropriate type.</a:t>
            </a:r>
            <a:endParaRPr lang="en-GB" sz="1800" b="1" dirty="0">
              <a:solidFill>
                <a:srgbClr val="002060"/>
              </a:solidFill>
              <a:latin typeface="Trebuchet MS"/>
              <a:ea typeface="+mn-ea"/>
            </a:endParaRPr>
          </a:p>
        </p:txBody>
      </p:sp>
      <p:cxnSp>
        <p:nvCxnSpPr>
          <p:cNvPr id="6" name="Straight Arrow Connector 5"/>
          <p:cNvCxnSpPr/>
          <p:nvPr/>
        </p:nvCxnSpPr>
        <p:spPr>
          <a:xfrm flipH="1" flipV="1">
            <a:off x="5340622" y="4678030"/>
            <a:ext cx="1368152" cy="792088"/>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0776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256"/>
            <a:ext cx="8928992" cy="1143000"/>
          </a:xfrm>
        </p:spPr>
        <p:txBody>
          <a:bodyPr>
            <a:normAutofit/>
          </a:bodyPr>
          <a:lstStyle/>
          <a:p>
            <a:r>
              <a:rPr lang="en-GB" sz="3600" dirty="0" smtClean="0"/>
              <a:t>Call (</a:t>
            </a:r>
            <a:r>
              <a:rPr lang="en-GB" sz="3600" dirty="0" err="1" smtClean="0"/>
              <a:t>enqueue</a:t>
            </a:r>
            <a:r>
              <a:rPr lang="en-GB" sz="3600" dirty="0" smtClean="0"/>
              <a:t>) the kernel</a:t>
            </a:r>
            <a:endParaRPr lang="en-GB" sz="3600" dirty="0"/>
          </a:p>
        </p:txBody>
      </p:sp>
      <p:sp>
        <p:nvSpPr>
          <p:cNvPr id="3" name="Content Placeholder 2"/>
          <p:cNvSpPr>
            <a:spLocks noGrp="1"/>
          </p:cNvSpPr>
          <p:nvPr>
            <p:ph idx="1"/>
          </p:nvPr>
        </p:nvSpPr>
        <p:spPr>
          <a:xfrm>
            <a:off x="457200" y="1412776"/>
            <a:ext cx="8435280" cy="4824536"/>
          </a:xfrm>
        </p:spPr>
        <p:txBody>
          <a:bodyPr>
            <a:normAutofit/>
          </a:bodyPr>
          <a:lstStyle/>
          <a:p>
            <a:r>
              <a:rPr lang="en-GB" sz="2800" dirty="0" err="1" smtClean="0"/>
              <a:t>Enqueue</a:t>
            </a:r>
            <a:r>
              <a:rPr lang="en-GB" sz="2800" dirty="0" smtClean="0"/>
              <a:t> the kernel for execution with buffer objects </a:t>
            </a:r>
            <a:r>
              <a:rPr lang="en-GB" sz="2800" dirty="0" err="1" smtClean="0">
                <a:latin typeface="Courier"/>
              </a:rPr>
              <a:t>d_a</a:t>
            </a:r>
            <a:r>
              <a:rPr lang="en-GB" sz="2800" dirty="0" smtClean="0"/>
              <a:t>, </a:t>
            </a:r>
            <a:r>
              <a:rPr lang="en-GB" sz="2800" dirty="0" err="1" smtClean="0">
                <a:latin typeface="Courier"/>
              </a:rPr>
              <a:t>d_b</a:t>
            </a:r>
            <a:r>
              <a:rPr lang="en-GB" sz="2800" dirty="0" smtClean="0"/>
              <a:t> and </a:t>
            </a:r>
            <a:r>
              <a:rPr lang="en-GB" sz="2800" dirty="0" err="1" smtClean="0">
                <a:latin typeface="Courier"/>
              </a:rPr>
              <a:t>d_c</a:t>
            </a:r>
            <a:r>
              <a:rPr lang="en-GB" sz="2800" dirty="0" smtClean="0"/>
              <a:t> and their length, </a:t>
            </a:r>
            <a:r>
              <a:rPr lang="en-GB" sz="2800" dirty="0" smtClean="0">
                <a:latin typeface="Courier"/>
              </a:rPr>
              <a:t>count</a:t>
            </a:r>
            <a:r>
              <a:rPr lang="en-GB" sz="2800" dirty="0" smtClean="0"/>
              <a:t>:</a:t>
            </a:r>
          </a:p>
          <a:p>
            <a:endParaRPr lang="en-GB" sz="1800" dirty="0" smtClean="0"/>
          </a:p>
          <a:p>
            <a:pPr marL="457200" lvl="1" indent="0">
              <a:buNone/>
            </a:pPr>
            <a:r>
              <a:rPr lang="en-GB" sz="2000" dirty="0" err="1" smtClean="0">
                <a:latin typeface="Courier"/>
              </a:rPr>
              <a:t>vadd</a:t>
            </a:r>
            <a:r>
              <a:rPr lang="en-GB" sz="2000" dirty="0" smtClean="0">
                <a:latin typeface="Courier"/>
              </a:rPr>
              <a:t>(</a:t>
            </a:r>
          </a:p>
          <a:p>
            <a:pPr marL="457200" lvl="1" indent="0">
              <a:buNone/>
            </a:pPr>
            <a:r>
              <a:rPr lang="en-GB" sz="2000" dirty="0" smtClean="0">
                <a:latin typeface="Courier"/>
              </a:rPr>
              <a:t>         </a:t>
            </a:r>
            <a:r>
              <a:rPr lang="en-GB" sz="2000" dirty="0" err="1" smtClean="0">
                <a:latin typeface="Courier"/>
              </a:rPr>
              <a:t>EnqueueArgs</a:t>
            </a:r>
            <a:r>
              <a:rPr lang="en-GB" sz="2000" dirty="0" smtClean="0">
                <a:latin typeface="Courier"/>
              </a:rPr>
              <a:t>(queue,   </a:t>
            </a:r>
            <a:r>
              <a:rPr lang="en-GB" sz="2000" dirty="0" err="1" smtClean="0">
                <a:latin typeface="Courier"/>
              </a:rPr>
              <a:t>NDRange</a:t>
            </a:r>
            <a:r>
              <a:rPr lang="en-GB" sz="2000" dirty="0" smtClean="0">
                <a:latin typeface="Courier"/>
              </a:rPr>
              <a:t>(count), </a:t>
            </a:r>
            <a:r>
              <a:rPr lang="en-GB" sz="2000" dirty="0" err="1" smtClean="0">
                <a:latin typeface="Courier"/>
              </a:rPr>
              <a:t>NDRange</a:t>
            </a:r>
            <a:r>
              <a:rPr lang="en-GB" sz="2000" dirty="0" smtClean="0">
                <a:latin typeface="Courier"/>
              </a:rPr>
              <a:t>(local)),</a:t>
            </a:r>
            <a:br>
              <a:rPr lang="en-GB" sz="2000" dirty="0" smtClean="0">
                <a:latin typeface="Courier"/>
              </a:rPr>
            </a:br>
            <a:r>
              <a:rPr lang="en-GB" sz="2000" dirty="0" smtClean="0">
                <a:latin typeface="Courier"/>
              </a:rPr>
              <a:t> </a:t>
            </a:r>
            <a:r>
              <a:rPr lang="en-GB" sz="2000" dirty="0">
                <a:latin typeface="Courier"/>
              </a:rPr>
              <a:t> </a:t>
            </a:r>
            <a:r>
              <a:rPr lang="en-GB" sz="2000" dirty="0" smtClean="0">
                <a:latin typeface="Courier"/>
              </a:rPr>
              <a:t>        </a:t>
            </a:r>
            <a:r>
              <a:rPr lang="en-GB" sz="2000" dirty="0" err="1" smtClean="0">
                <a:latin typeface="Courier"/>
              </a:rPr>
              <a:t>d_a</a:t>
            </a:r>
            <a:r>
              <a:rPr lang="en-GB" sz="2000" dirty="0" smtClean="0">
                <a:latin typeface="Courier"/>
              </a:rPr>
              <a:t>, </a:t>
            </a:r>
            <a:r>
              <a:rPr lang="en-GB" sz="2000" dirty="0" err="1" smtClean="0">
                <a:latin typeface="Courier"/>
              </a:rPr>
              <a:t>d_b</a:t>
            </a:r>
            <a:r>
              <a:rPr lang="en-GB" sz="2000" dirty="0" smtClean="0">
                <a:latin typeface="Courier"/>
              </a:rPr>
              <a:t>, </a:t>
            </a:r>
            <a:r>
              <a:rPr lang="en-GB" sz="2000" dirty="0" err="1" smtClean="0">
                <a:latin typeface="Courier"/>
              </a:rPr>
              <a:t>d_c</a:t>
            </a:r>
            <a:r>
              <a:rPr lang="en-GB" sz="2000" dirty="0" smtClean="0">
                <a:latin typeface="Courier"/>
              </a:rPr>
              <a:t>, count);</a:t>
            </a:r>
            <a:endParaRPr lang="en-GB" sz="2000" dirty="0">
              <a:latin typeface="Courier"/>
            </a:endParaRPr>
          </a:p>
        </p:txBody>
      </p:sp>
      <p:sp>
        <p:nvSpPr>
          <p:cNvPr id="10" name="TextBox 9"/>
          <p:cNvSpPr txBox="1"/>
          <p:nvPr/>
        </p:nvSpPr>
        <p:spPr>
          <a:xfrm>
            <a:off x="693150" y="5445224"/>
            <a:ext cx="8028384" cy="646331"/>
          </a:xfrm>
          <a:prstGeom prst="rect">
            <a:avLst/>
          </a:prstGeom>
          <a:noFill/>
        </p:spPr>
        <p:txBody>
          <a:bodyPr wrap="square" rtlCol="0">
            <a:spAutoFit/>
          </a:bodyPr>
          <a:lstStyle/>
          <a:p>
            <a:pPr algn="ctr" fontAlgn="auto">
              <a:spcBef>
                <a:spcPts val="0"/>
              </a:spcBef>
              <a:spcAft>
                <a:spcPts val="0"/>
              </a:spcAft>
            </a:pPr>
            <a:r>
              <a:rPr lang="en-GB" sz="1800" b="1" dirty="0" smtClean="0">
                <a:solidFill>
                  <a:srgbClr val="002060"/>
                </a:solidFill>
                <a:latin typeface="Trebuchet MS"/>
                <a:ea typeface="+mn-ea"/>
              </a:rPr>
              <a:t>We can include any arguments from the </a:t>
            </a:r>
            <a:r>
              <a:rPr lang="en-GB" sz="1800" b="1" dirty="0" err="1" smtClean="0">
                <a:solidFill>
                  <a:srgbClr val="002060"/>
                </a:solidFill>
                <a:latin typeface="Trebuchet MS"/>
                <a:ea typeface="+mn-ea"/>
              </a:rPr>
              <a:t>clEnqueueNDRangeKernel</a:t>
            </a:r>
            <a:r>
              <a:rPr lang="en-GB" sz="1800" b="1" dirty="0" smtClean="0">
                <a:solidFill>
                  <a:srgbClr val="002060"/>
                </a:solidFill>
                <a:latin typeface="Trebuchet MS"/>
                <a:ea typeface="+mn-ea"/>
              </a:rPr>
              <a:t> function including Event wait lists and the command queue options</a:t>
            </a:r>
            <a:endParaRPr lang="en-GB" sz="1800" b="1" dirty="0">
              <a:solidFill>
                <a:srgbClr val="002060"/>
              </a:solidFill>
              <a:latin typeface="Trebuchet MS"/>
              <a:ea typeface="+mn-ea"/>
            </a:endParaRPr>
          </a:p>
        </p:txBody>
      </p:sp>
      <p:cxnSp>
        <p:nvCxnSpPr>
          <p:cNvPr id="11" name="Straight Arrow Connector 10"/>
          <p:cNvCxnSpPr/>
          <p:nvPr/>
        </p:nvCxnSpPr>
        <p:spPr>
          <a:xfrm flipH="1" flipV="1">
            <a:off x="5145206" y="3930555"/>
            <a:ext cx="1505154" cy="1300385"/>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2883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3: The D = A + B + C problem</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a:t>To verify that you understand how to control the </a:t>
            </a:r>
            <a:r>
              <a:rPr lang="en-US" dirty="0">
                <a:solidFill>
                  <a:srgbClr val="34164A"/>
                </a:solidFill>
              </a:rPr>
              <a:t>argument definitions </a:t>
            </a:r>
            <a:r>
              <a:rPr lang="en-US" dirty="0"/>
              <a:t>for a </a:t>
            </a:r>
            <a:r>
              <a:rPr lang="en-US" u="sng" dirty="0"/>
              <a:t>kernel</a:t>
            </a:r>
            <a:r>
              <a:rPr lang="en-US" dirty="0"/>
              <a:t>.  </a:t>
            </a:r>
          </a:p>
          <a:p>
            <a:pPr lvl="1"/>
            <a:r>
              <a:rPr lang="en-US" dirty="0"/>
              <a:t>To verify that you understand the host/kernel interface.</a:t>
            </a:r>
          </a:p>
          <a:p>
            <a:r>
              <a:rPr lang="en-GB" dirty="0" smtClean="0">
                <a:solidFill>
                  <a:schemeClr val="accent2"/>
                </a:solidFill>
              </a:rPr>
              <a:t>Procedure</a:t>
            </a:r>
            <a:r>
              <a:rPr lang="en-GB" dirty="0">
                <a:solidFill>
                  <a:schemeClr val="accent2"/>
                </a:solidFill>
              </a:rPr>
              <a:t>: </a:t>
            </a:r>
          </a:p>
          <a:p>
            <a:pPr lvl="1"/>
            <a:r>
              <a:rPr lang="en-GB" dirty="0"/>
              <a:t>Start with your VADD </a:t>
            </a:r>
            <a:r>
              <a:rPr lang="en-GB" dirty="0" smtClean="0"/>
              <a:t>program</a:t>
            </a:r>
            <a:r>
              <a:rPr lang="en-GB" dirty="0"/>
              <a:t>.  </a:t>
            </a:r>
          </a:p>
          <a:p>
            <a:pPr lvl="1"/>
            <a:r>
              <a:rPr lang="en-GB" dirty="0"/>
              <a:t>Modify the kernel so it adds three vectors together.</a:t>
            </a:r>
          </a:p>
          <a:p>
            <a:pPr lvl="1"/>
            <a:r>
              <a:rPr lang="en-GB" dirty="0"/>
              <a:t>Modify the host code to define three vectors and associate them with relevant kernel arguments.</a:t>
            </a:r>
          </a:p>
          <a:p>
            <a:pPr lvl="1"/>
            <a:r>
              <a:rPr lang="en-GB" dirty="0"/>
              <a:t>Read back the final result and verify that it is correct.</a:t>
            </a:r>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Print a message to that effect on the screen. </a:t>
            </a:r>
          </a:p>
        </p:txBody>
      </p:sp>
    </p:spTree>
    <p:extLst>
      <p:ext uri="{BB962C8B-B14F-4D97-AF65-F5344CB8AC3E}">
        <p14:creationId xmlns:p14="http://schemas.microsoft.com/office/powerpoint/2010/main" val="1526004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smtClean="0"/>
              <a:t>An Introduction to OpenCL</a:t>
            </a:r>
            <a:endParaRPr lang="en-GB" dirty="0"/>
          </a:p>
        </p:txBody>
      </p:sp>
      <p:sp>
        <p:nvSpPr>
          <p:cNvPr id="2" name="Text Placeholder 1"/>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97797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smtClean="0"/>
              <a:t>We have now covered the basic platform runtime APIs in OpenCL</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a:lnSpc>
                <a:spcPct val="99000"/>
              </a:lnSpc>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a:lnSpc>
                <a:spcPct val="99000"/>
              </a:lnSpc>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a:lnSpc>
                <a:spcPct val="99000"/>
              </a:lnSpc>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algn="ctr">
              <a:tabLst>
                <a:tab pos="66675" algn="l"/>
                <a:tab pos="752475" algn="l"/>
                <a:tab pos="1438275" algn="l"/>
                <a:tab pos="2122488" algn="l"/>
                <a:tab pos="2806700" algn="l"/>
              </a:tabLst>
              <a:defRPr/>
            </a:pPr>
            <a:r>
              <a:rPr lang="en-US" sz="2100" b="1" kern="0" dirty="0">
                <a:solidFill>
                  <a:srgbClr val="000000"/>
                </a:solidFill>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a:lnSpc>
                <a:spcPct val="99000"/>
              </a:lnSpc>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a:lnSpc>
                <a:spcPct val="99000"/>
              </a:lnSpc>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a:lnSpc>
                <a:spcPct val="99000"/>
              </a:lnSpc>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a:lnSpc>
                <a:spcPct val="99000"/>
              </a:lnSpc>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a:lnSpc>
                <a:spcPct val="99000"/>
              </a:lnSpc>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a:lnSpc>
                <a:spcPct val="99000"/>
              </a:lnSpc>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a:lnSpc>
                <a:spcPct val="99000"/>
              </a:lnSpc>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a:lnSpc>
                <a:spcPct val="99000"/>
              </a:lnSpc>
              <a:defRPr/>
            </a:pPr>
            <a:endParaRPr lang="en-US" sz="1500" kern="0">
              <a:solidFill>
                <a:srgbClr val="FFFFFF"/>
              </a:solidFill>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b="1" kern="0">
                <a:solidFill>
                  <a:srgbClr val="000000"/>
                </a:solidFill>
                <a:latin typeface="Arial Narrow" pitchFamily="34" charset="0"/>
                <a:ea typeface="ヒラギノ角ゴ ProN W3" charset="-128"/>
                <a:cs typeface="Arial"/>
                <a:sym typeface="Myriad Set Text" charset="0"/>
              </a:rPr>
              <a:t>dp_mul</a:t>
            </a:r>
          </a:p>
          <a:p>
            <a:pPr marL="36513" algn="ctr">
              <a:lnSpc>
                <a:spcPct val="99000"/>
              </a:lnSpc>
              <a:tabLst>
                <a:tab pos="66675" algn="l"/>
                <a:tab pos="752475" algn="l"/>
                <a:tab pos="1438275" algn="l"/>
                <a:tab pos="2122488" algn="l"/>
                <a:tab pos="2806700" algn="l"/>
              </a:tabLst>
              <a:defRPr/>
            </a:pPr>
            <a:r>
              <a:rPr lang="en-US" sz="900" b="1" kern="0">
                <a:solidFill>
                  <a:srgbClr val="000000"/>
                </a:solidFill>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b="1" kern="0">
                <a:solidFill>
                  <a:srgbClr val="000000"/>
                </a:solidFill>
                <a:latin typeface="Arial Narrow" pitchFamily="34" charset="0"/>
                <a:ea typeface="ヒラギノ角ゴ ProN W3" charset="-128"/>
                <a:cs typeface="Arial"/>
                <a:sym typeface="Myriad Set Text" charset="0"/>
              </a:rPr>
              <a:t>dp_mul</a:t>
            </a:r>
          </a:p>
          <a:p>
            <a:pPr marL="36513" algn="ctr">
              <a:lnSpc>
                <a:spcPct val="99000"/>
              </a:lnSpc>
              <a:tabLst>
                <a:tab pos="66675" algn="l"/>
                <a:tab pos="752475" algn="l"/>
                <a:tab pos="1438275" algn="l"/>
                <a:tab pos="2122488" algn="l"/>
                <a:tab pos="2806700" algn="l"/>
              </a:tabLst>
              <a:defRPr/>
            </a:pPr>
            <a:r>
              <a:rPr lang="en-US" sz="900" b="1" kern="0">
                <a:solidFill>
                  <a:srgbClr val="000000"/>
                </a:solidFill>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a:lnSpc>
                <a:spcPct val="99000"/>
              </a:lnSpc>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a:lnSpc>
                <a:spcPct val="99000"/>
              </a:lnSpc>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a:lnSpc>
                <a:spcPct val="99000"/>
              </a:lnSpc>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a:lnSpc>
                <a:spcPct val="99000"/>
              </a:lnSpc>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a:lnSpc>
                <a:spcPct val="99000"/>
              </a:lnSpc>
              <a:defRPr/>
            </a:pPr>
            <a:endParaRPr lang="en-US" sz="1500" kern="0">
              <a:solidFill>
                <a:srgbClr val="000000"/>
              </a:solidFill>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a:lnSpc>
                <a:spcPct val="99000"/>
              </a:lnSpc>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a:lnSpc>
                <a:spcPct val="99000"/>
              </a:lnSpc>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a:lnSpc>
                <a:spcPct val="99000"/>
              </a:lnSpc>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a:lnSpc>
                <a:spcPct val="99000"/>
              </a:lnSpc>
              <a:defRPr/>
            </a:pPr>
            <a:endParaRPr lang="en-US" sz="1500" kern="0">
              <a:solidFill>
                <a:srgbClr val="FFFFFF"/>
              </a:solidFill>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algn="ctr">
              <a:lnSpc>
                <a:spcPct val="99000"/>
              </a:lnSpc>
              <a:tabLst>
                <a:tab pos="68024" algn="l"/>
                <a:tab pos="753030" algn="l"/>
                <a:tab pos="1438716" algn="l"/>
                <a:tab pos="2123721" algn="l"/>
                <a:tab pos="2808046" algn="l"/>
              </a:tabLst>
              <a:defRPr/>
            </a:pPr>
            <a:r>
              <a:rPr lang="en-US" sz="1500" kern="0" dirty="0">
                <a:solidFill>
                  <a:srgbClr val="000000"/>
                </a:solidFill>
                <a:latin typeface="Arial Black" pitchFamily="34" charset="0"/>
                <a:ea typeface="ヒラギノ角ゴ ProN W3" charset="-128"/>
                <a:cs typeface="Arial"/>
                <a:sym typeface="Myriad Set Text" charset="0"/>
              </a:rPr>
              <a:t> </a:t>
            </a:r>
          </a:p>
          <a:p>
            <a:pPr algn="ctr">
              <a:lnSpc>
                <a:spcPct val="99000"/>
              </a:lnSpc>
              <a:tabLst>
                <a:tab pos="68024" algn="l"/>
                <a:tab pos="753030" algn="l"/>
                <a:tab pos="1438716" algn="l"/>
                <a:tab pos="2123721" algn="l"/>
                <a:tab pos="2808046" algn="l"/>
              </a:tabLst>
              <a:defRPr/>
            </a:pPr>
            <a:r>
              <a:rPr lang="en-US" sz="1500" kern="0" dirty="0">
                <a:solidFill>
                  <a:srgbClr val="000000"/>
                </a:solidFill>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algn="ctr">
              <a:lnSpc>
                <a:spcPct val="99000"/>
              </a:lnSpc>
              <a:tabLst>
                <a:tab pos="68024" algn="l"/>
                <a:tab pos="753030" algn="l"/>
                <a:tab pos="1438716" algn="l"/>
                <a:tab pos="2123721" algn="l"/>
                <a:tab pos="2808046" algn="l"/>
              </a:tabLst>
              <a:defRPr/>
            </a:pPr>
            <a:r>
              <a:rPr lang="en-US" sz="1500" kern="0" dirty="0">
                <a:solidFill>
                  <a:srgbClr val="000000"/>
                </a:solidFill>
                <a:latin typeface="Arial Black" pitchFamily="34" charset="0"/>
                <a:ea typeface="ヒラギノ角ゴ ProN W3" charset="-128"/>
                <a:cs typeface="Arial"/>
                <a:sym typeface="Myriad Set Text" charset="0"/>
              </a:rPr>
              <a:t> </a:t>
            </a:r>
          </a:p>
          <a:p>
            <a:pPr algn="ctr">
              <a:lnSpc>
                <a:spcPct val="99000"/>
              </a:lnSpc>
              <a:tabLst>
                <a:tab pos="68024" algn="l"/>
                <a:tab pos="753030" algn="l"/>
                <a:tab pos="1438716" algn="l"/>
                <a:tab pos="2123721" algn="l"/>
                <a:tab pos="2808046" algn="l"/>
              </a:tabLst>
              <a:defRPr/>
            </a:pPr>
            <a:r>
              <a:rPr lang="en-US" sz="1500" kern="0" dirty="0">
                <a:solidFill>
                  <a:srgbClr val="000000"/>
                </a:solidFill>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algn="ctr">
              <a:lnSpc>
                <a:spcPct val="99000"/>
              </a:lnSpc>
              <a:tabLst>
                <a:tab pos="66675" algn="l"/>
                <a:tab pos="752475" algn="l"/>
                <a:tab pos="1438275" algn="l"/>
                <a:tab pos="2122488" algn="l"/>
                <a:tab pos="2806700" algn="l"/>
              </a:tabLst>
              <a:defRPr/>
            </a:pPr>
            <a:r>
              <a:rPr lang="en-US" sz="900" kern="0">
                <a:solidFill>
                  <a:srgbClr val="000000"/>
                </a:solidFill>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a:lnSpc>
                <a:spcPct val="99000"/>
              </a:lnSpc>
              <a:tabLst>
                <a:tab pos="66675" algn="l"/>
                <a:tab pos="752475" algn="l"/>
                <a:tab pos="1438275" algn="l"/>
                <a:tab pos="2122488" algn="l"/>
                <a:tab pos="2806700" algn="l"/>
              </a:tabLst>
              <a:defRPr/>
            </a:pPr>
            <a:r>
              <a:rPr lang="en-US" sz="1500" b="1" kern="0">
                <a:solidFill>
                  <a:srgbClr val="000000"/>
                </a:solidFill>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a:lnSpc>
                <a:spcPct val="99000"/>
              </a:lnSpc>
              <a:tabLst>
                <a:tab pos="66675" algn="l"/>
                <a:tab pos="752475" algn="l"/>
                <a:tab pos="1438275" algn="l"/>
                <a:tab pos="2122488" algn="l"/>
                <a:tab pos="2806700" algn="l"/>
              </a:tabLst>
              <a:defRPr/>
            </a:pPr>
            <a:r>
              <a:rPr lang="en-US" sz="1500" b="1" kern="0">
                <a:solidFill>
                  <a:srgbClr val="000000"/>
                </a:solidFill>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a:lnSpc>
                <a:spcPct val="99000"/>
              </a:lnSpc>
              <a:tabLst>
                <a:tab pos="66675" algn="l"/>
                <a:tab pos="752475" algn="l"/>
                <a:tab pos="1438275" algn="l"/>
                <a:tab pos="2122488" algn="l"/>
                <a:tab pos="2806700" algn="l"/>
              </a:tabLst>
              <a:defRPr/>
            </a:pPr>
            <a:r>
              <a:rPr lang="en-US" sz="1500" b="1" kern="0">
                <a:solidFill>
                  <a:srgbClr val="000000"/>
                </a:solidFill>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a:lnSpc>
                <a:spcPct val="99000"/>
              </a:lnSpc>
              <a:tabLst>
                <a:tab pos="66675" algn="l"/>
                <a:tab pos="752475" algn="l"/>
                <a:tab pos="1438275" algn="l"/>
                <a:tab pos="2122488" algn="l"/>
                <a:tab pos="2806700" algn="l"/>
              </a:tabLst>
              <a:defRPr/>
            </a:pPr>
            <a:r>
              <a:rPr lang="en-US" sz="1500" b="1" kern="0">
                <a:solidFill>
                  <a:srgbClr val="000000"/>
                </a:solidFill>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13321405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5" name="Text Placeholder 4"/>
          <p:cNvSpPr>
            <a:spLocks noGrp="1"/>
          </p:cNvSpPr>
          <p:nvPr>
            <p:ph type="body" idx="1"/>
          </p:nvPr>
        </p:nvSpPr>
        <p:spPr>
          <a:xfrm>
            <a:off x="539552" y="2852936"/>
            <a:ext cx="7772400" cy="1500187"/>
          </a:xfrm>
        </p:spPr>
        <p:txBody>
          <a:bodyPr/>
          <a:lstStyle/>
          <a:p>
            <a:endParaRPr lang="en-GB" dirty="0">
              <a:solidFill>
                <a:schemeClr val="tx1"/>
              </a:solidFill>
            </a:endParaRPr>
          </a:p>
        </p:txBody>
      </p:sp>
    </p:spTree>
    <p:extLst>
      <p:ext uri="{BB962C8B-B14F-4D97-AF65-F5344CB8AC3E}">
        <p14:creationId xmlns:p14="http://schemas.microsoft.com/office/powerpoint/2010/main" val="413625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GB" dirty="0" smtClean="0"/>
              <a:t>OpenCL C kernel language</a:t>
            </a:r>
            <a:endParaRPr lang="en-GB" dirty="0"/>
          </a:p>
        </p:txBody>
      </p:sp>
      <p:sp>
        <p:nvSpPr>
          <p:cNvPr id="5" name="Content Placeholder 4"/>
          <p:cNvSpPr>
            <a:spLocks noGrp="1"/>
          </p:cNvSpPr>
          <p:nvPr>
            <p:ph idx="1"/>
          </p:nvPr>
        </p:nvSpPr>
        <p:spPr>
          <a:xfrm>
            <a:off x="192420" y="1169473"/>
            <a:ext cx="8856984" cy="5373216"/>
          </a:xfrm>
        </p:spPr>
        <p:txBody>
          <a:bodyPr>
            <a:normAutofit fontScale="92500"/>
          </a:bodyPr>
          <a:lstStyle/>
          <a:p>
            <a:r>
              <a:rPr lang="en-GB" dirty="0"/>
              <a:t>Derived from </a:t>
            </a:r>
            <a:r>
              <a:rPr lang="en-GB" b="1" dirty="0">
                <a:solidFill>
                  <a:srgbClr val="002060"/>
                </a:solidFill>
              </a:rPr>
              <a:t>ISO C99</a:t>
            </a:r>
          </a:p>
          <a:p>
            <a:pPr lvl="1"/>
            <a:r>
              <a:rPr lang="en-GB" dirty="0"/>
              <a:t>A few </a:t>
            </a:r>
            <a:r>
              <a:rPr lang="en-GB" b="1" i="1" dirty="0">
                <a:solidFill>
                  <a:srgbClr val="C00000"/>
                </a:solidFill>
              </a:rPr>
              <a:t>restrictions</a:t>
            </a:r>
            <a:r>
              <a:rPr lang="en-GB" dirty="0"/>
              <a:t>: no recursion, function pointers, functions in C99 standard headers ...</a:t>
            </a:r>
          </a:p>
          <a:p>
            <a:pPr lvl="1"/>
            <a:r>
              <a:rPr lang="en-GB" dirty="0" err="1"/>
              <a:t>Preprocessing</a:t>
            </a:r>
            <a:r>
              <a:rPr lang="en-GB" dirty="0"/>
              <a:t> directives defined by C99 are </a:t>
            </a:r>
            <a:r>
              <a:rPr lang="en-GB" dirty="0" smtClean="0"/>
              <a:t>supported (#include etc.)</a:t>
            </a:r>
          </a:p>
          <a:p>
            <a:pPr lvl="1"/>
            <a:endParaRPr lang="en-GB" dirty="0"/>
          </a:p>
          <a:p>
            <a:r>
              <a:rPr lang="en-GB" dirty="0"/>
              <a:t>Built-in data types</a:t>
            </a:r>
          </a:p>
          <a:p>
            <a:pPr lvl="1"/>
            <a:r>
              <a:rPr lang="en-GB" dirty="0"/>
              <a:t>Scalar and vector data types, pointers</a:t>
            </a:r>
          </a:p>
          <a:p>
            <a:pPr lvl="1"/>
            <a:r>
              <a:rPr lang="en-GB" dirty="0"/>
              <a:t>Data-type conversion functions:</a:t>
            </a:r>
          </a:p>
          <a:p>
            <a:pPr lvl="2"/>
            <a:r>
              <a:rPr lang="en-GB" dirty="0" err="1"/>
              <a:t>convert_type</a:t>
            </a:r>
            <a:r>
              <a:rPr lang="en-GB" dirty="0"/>
              <a:t>&lt;_sat&gt;&lt;_</a:t>
            </a:r>
            <a:r>
              <a:rPr lang="en-GB" dirty="0" err="1"/>
              <a:t>roundingmode</a:t>
            </a:r>
            <a:r>
              <a:rPr lang="en-GB" dirty="0"/>
              <a:t>&gt; </a:t>
            </a:r>
          </a:p>
          <a:p>
            <a:pPr lvl="1"/>
            <a:r>
              <a:rPr lang="en-GB" dirty="0"/>
              <a:t>Image types: image2d_t, image3d_t and </a:t>
            </a:r>
            <a:r>
              <a:rPr lang="en-GB" dirty="0" err="1" smtClean="0"/>
              <a:t>sampler_t</a:t>
            </a:r>
            <a:endParaRPr lang="en-GB" dirty="0"/>
          </a:p>
        </p:txBody>
      </p:sp>
    </p:spTree>
    <p:extLst>
      <p:ext uri="{BB962C8B-B14F-4D97-AF65-F5344CB8AC3E}">
        <p14:creationId xmlns:p14="http://schemas.microsoft.com/office/powerpoint/2010/main" val="39584413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609" y="0"/>
            <a:ext cx="8229600" cy="639762"/>
          </a:xfrm>
        </p:spPr>
        <p:txBody>
          <a:bodyPr>
            <a:normAutofit fontScale="90000"/>
          </a:bodyPr>
          <a:lstStyle/>
          <a:p>
            <a:r>
              <a:rPr lang="en-GB" dirty="0" smtClean="0"/>
              <a:t>Vector Types</a:t>
            </a:r>
            <a:endParaRPr lang="en-GB" dirty="0"/>
          </a:p>
        </p:txBody>
      </p:sp>
      <p:sp>
        <p:nvSpPr>
          <p:cNvPr id="3" name="Content Placeholder 2"/>
          <p:cNvSpPr>
            <a:spLocks noGrp="1"/>
          </p:cNvSpPr>
          <p:nvPr>
            <p:ph idx="1"/>
          </p:nvPr>
        </p:nvSpPr>
        <p:spPr>
          <a:xfrm>
            <a:off x="300251" y="846162"/>
            <a:ext cx="8386549" cy="2088107"/>
          </a:xfrm>
        </p:spPr>
        <p:txBody>
          <a:bodyPr>
            <a:normAutofit fontScale="70000" lnSpcReduction="20000"/>
          </a:bodyPr>
          <a:lstStyle/>
          <a:p>
            <a:r>
              <a:rPr lang="en-GB" dirty="0"/>
              <a:t>The OpenCL C kernel programming language provides a set of vector instructions:</a:t>
            </a:r>
          </a:p>
          <a:p>
            <a:pPr lvl="1"/>
            <a:r>
              <a:rPr lang="en-GB" dirty="0"/>
              <a:t>These are portable between different vector instruction sets</a:t>
            </a:r>
          </a:p>
          <a:p>
            <a:r>
              <a:rPr lang="en-GB" dirty="0"/>
              <a:t>These instructions support vector lengths of 2, 4, 8, and 16 … for example:</a:t>
            </a:r>
          </a:p>
          <a:p>
            <a:pPr lvl="1"/>
            <a:r>
              <a:rPr lang="en-GB" b="1" dirty="0">
                <a:latin typeface="Courier"/>
              </a:rPr>
              <a:t>char2, ushort4, int8, float16, </a:t>
            </a:r>
            <a:r>
              <a:rPr lang="en-GB" b="1" dirty="0" smtClean="0">
                <a:latin typeface="Courier"/>
              </a:rPr>
              <a:t> </a:t>
            </a:r>
            <a:r>
              <a:rPr lang="en-GB" dirty="0" smtClean="0"/>
              <a:t>…</a:t>
            </a:r>
            <a:endParaRPr lang="en-GB" dirty="0"/>
          </a:p>
        </p:txBody>
      </p:sp>
      <p:sp>
        <p:nvSpPr>
          <p:cNvPr id="6" name="Content Placeholder 2"/>
          <p:cNvSpPr txBox="1">
            <a:spLocks/>
          </p:cNvSpPr>
          <p:nvPr/>
        </p:nvSpPr>
        <p:spPr>
          <a:xfrm>
            <a:off x="457200" y="2876462"/>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mtClean="0"/>
              <a:t>Vector literal</a:t>
            </a:r>
            <a:endParaRPr lang="en-GB" dirty="0"/>
          </a:p>
        </p:txBody>
      </p:sp>
      <p:sp>
        <p:nvSpPr>
          <p:cNvPr id="7" name="TextBox 6"/>
          <p:cNvSpPr txBox="1"/>
          <p:nvPr/>
        </p:nvSpPr>
        <p:spPr>
          <a:xfrm>
            <a:off x="949960" y="3562426"/>
            <a:ext cx="3694048" cy="400110"/>
          </a:xfrm>
          <a:prstGeom prst="rect">
            <a:avLst/>
          </a:prstGeom>
          <a:noFill/>
        </p:spPr>
        <p:txBody>
          <a:bodyPr wrap="square" rtlCol="0">
            <a:spAutoFit/>
          </a:bodyPr>
          <a:lstStyle/>
          <a:p>
            <a:pPr fontAlgn="auto">
              <a:spcBef>
                <a:spcPts val="0"/>
              </a:spcBef>
              <a:spcAft>
                <a:spcPts val="0"/>
              </a:spcAft>
            </a:pPr>
            <a:r>
              <a:rPr lang="en-GB" sz="2000" b="1" dirty="0">
                <a:solidFill>
                  <a:srgbClr val="9BBB59"/>
                </a:solidFill>
                <a:latin typeface="Courier"/>
                <a:ea typeface="+mn-ea"/>
              </a:rPr>
              <a:t>i</a:t>
            </a:r>
            <a:r>
              <a:rPr lang="en-GB" sz="2000" b="1" dirty="0" smtClean="0">
                <a:solidFill>
                  <a:srgbClr val="9BBB59"/>
                </a:solidFill>
                <a:latin typeface="Courier"/>
                <a:ea typeface="+mn-ea"/>
              </a:rPr>
              <a:t>nt4</a:t>
            </a:r>
            <a:r>
              <a:rPr lang="en-GB" sz="2000" b="1" dirty="0" smtClean="0">
                <a:solidFill>
                  <a:prstClr val="black"/>
                </a:solidFill>
                <a:latin typeface="Courier"/>
                <a:ea typeface="+mn-ea"/>
              </a:rPr>
              <a:t> vi0 = (</a:t>
            </a:r>
            <a:r>
              <a:rPr lang="en-GB" sz="2000" b="1" dirty="0" smtClean="0">
                <a:solidFill>
                  <a:srgbClr val="9BBB59"/>
                </a:solidFill>
                <a:latin typeface="Courier"/>
                <a:ea typeface="+mn-ea"/>
              </a:rPr>
              <a:t>int4</a:t>
            </a:r>
            <a:r>
              <a:rPr lang="en-GB" sz="2000" b="1" dirty="0" smtClean="0">
                <a:solidFill>
                  <a:prstClr val="black"/>
                </a:solidFill>
                <a:latin typeface="Courier"/>
                <a:ea typeface="+mn-ea"/>
              </a:rPr>
              <a:t>) (2, 3, -7, -7;</a:t>
            </a:r>
          </a:p>
        </p:txBody>
      </p:sp>
      <p:sp>
        <p:nvSpPr>
          <p:cNvPr id="8" name="TextBox 7"/>
          <p:cNvSpPr txBox="1"/>
          <p:nvPr/>
        </p:nvSpPr>
        <p:spPr>
          <a:xfrm>
            <a:off x="949960" y="4273214"/>
            <a:ext cx="3300904" cy="400110"/>
          </a:xfrm>
          <a:prstGeom prst="rect">
            <a:avLst/>
          </a:prstGeom>
          <a:noFill/>
        </p:spPr>
        <p:txBody>
          <a:bodyPr wrap="none" rtlCol="0">
            <a:spAutoFit/>
          </a:bodyPr>
          <a:lstStyle/>
          <a:p>
            <a:pPr fontAlgn="auto">
              <a:spcBef>
                <a:spcPts val="0"/>
              </a:spcBef>
              <a:spcAft>
                <a:spcPts val="0"/>
              </a:spcAft>
            </a:pPr>
            <a:r>
              <a:rPr lang="en-GB" sz="2000" b="1" dirty="0">
                <a:solidFill>
                  <a:srgbClr val="9BBB59"/>
                </a:solidFill>
                <a:latin typeface="Courier"/>
                <a:ea typeface="+mn-ea"/>
              </a:rPr>
              <a:t>i</a:t>
            </a:r>
            <a:r>
              <a:rPr lang="en-GB" sz="2000" b="1" dirty="0" smtClean="0">
                <a:solidFill>
                  <a:srgbClr val="9BBB59"/>
                </a:solidFill>
                <a:latin typeface="Courier"/>
                <a:ea typeface="+mn-ea"/>
              </a:rPr>
              <a:t>nt4</a:t>
            </a:r>
            <a:r>
              <a:rPr lang="en-GB" sz="2000" b="1" dirty="0" smtClean="0">
                <a:solidFill>
                  <a:prstClr val="black"/>
                </a:solidFill>
                <a:latin typeface="Courier"/>
                <a:ea typeface="+mn-ea"/>
              </a:rPr>
              <a:t> vi1 = (</a:t>
            </a:r>
            <a:r>
              <a:rPr lang="en-GB" sz="2000" b="1" dirty="0" smtClean="0">
                <a:solidFill>
                  <a:srgbClr val="9BBB59"/>
                </a:solidFill>
                <a:latin typeface="Courier"/>
                <a:ea typeface="+mn-ea"/>
              </a:rPr>
              <a:t>int4</a:t>
            </a:r>
            <a:r>
              <a:rPr lang="en-GB" sz="2000" b="1" dirty="0" smtClean="0">
                <a:solidFill>
                  <a:prstClr val="black"/>
                </a:solidFill>
                <a:latin typeface="Courier"/>
                <a:ea typeface="+mn-ea"/>
              </a:rPr>
              <a:t>) (0, 1, 2, 3);</a:t>
            </a:r>
          </a:p>
        </p:txBody>
      </p:sp>
      <p:graphicFrame>
        <p:nvGraphicFramePr>
          <p:cNvPr id="9" name="Group 140"/>
          <p:cNvGraphicFramePr>
            <a:graphicFrameLocks noGrp="1"/>
          </p:cNvGraphicFramePr>
          <p:nvPr>
            <p:extLst>
              <p:ext uri="{D42A27DB-BD31-4B8C-83A1-F6EECF244321}">
                <p14:modId xmlns:p14="http://schemas.microsoft.com/office/powerpoint/2010/main" val="3866814184"/>
              </p:ext>
            </p:extLst>
          </p:nvPr>
        </p:nvGraphicFramePr>
        <p:xfrm>
          <a:off x="4926190" y="360101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graphicFrame>
        <p:nvGraphicFramePr>
          <p:cNvPr id="10" name="Group 140"/>
          <p:cNvGraphicFramePr>
            <a:graphicFrameLocks noGrp="1"/>
          </p:cNvGraphicFramePr>
          <p:nvPr>
            <p:extLst>
              <p:ext uri="{D42A27DB-BD31-4B8C-83A1-F6EECF244321}">
                <p14:modId xmlns:p14="http://schemas.microsoft.com/office/powerpoint/2010/main" val="4248746949"/>
              </p:ext>
            </p:extLst>
          </p:nvPr>
        </p:nvGraphicFramePr>
        <p:xfrm>
          <a:off x="4932040" y="4299654"/>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326977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609" y="0"/>
            <a:ext cx="8229600" cy="639762"/>
          </a:xfrm>
        </p:spPr>
        <p:txBody>
          <a:bodyPr>
            <a:normAutofit fontScale="90000"/>
          </a:bodyPr>
          <a:lstStyle/>
          <a:p>
            <a:r>
              <a:rPr lang="en-GB" dirty="0" smtClean="0"/>
              <a:t>Vector Types</a:t>
            </a:r>
            <a:endParaRPr lang="en-GB" dirty="0"/>
          </a:p>
        </p:txBody>
      </p:sp>
      <p:sp>
        <p:nvSpPr>
          <p:cNvPr id="3" name="Content Placeholder 2"/>
          <p:cNvSpPr>
            <a:spLocks noGrp="1"/>
          </p:cNvSpPr>
          <p:nvPr>
            <p:ph idx="1"/>
          </p:nvPr>
        </p:nvSpPr>
        <p:spPr>
          <a:xfrm>
            <a:off x="300251" y="846162"/>
            <a:ext cx="8386549" cy="2088107"/>
          </a:xfrm>
        </p:spPr>
        <p:txBody>
          <a:bodyPr>
            <a:normAutofit fontScale="70000" lnSpcReduction="20000"/>
          </a:bodyPr>
          <a:lstStyle/>
          <a:p>
            <a:r>
              <a:rPr lang="en-GB" dirty="0"/>
              <a:t>The OpenCL C kernel programming language provides a set of vector instructions:</a:t>
            </a:r>
          </a:p>
          <a:p>
            <a:pPr lvl="1"/>
            <a:r>
              <a:rPr lang="en-GB" dirty="0"/>
              <a:t>These are portable between different vector instruction sets</a:t>
            </a:r>
          </a:p>
          <a:p>
            <a:r>
              <a:rPr lang="en-GB" dirty="0"/>
              <a:t>These instructions support vector lengths of 2, 4, 8, and 16 … for example:</a:t>
            </a:r>
          </a:p>
          <a:p>
            <a:pPr lvl="1"/>
            <a:r>
              <a:rPr lang="en-GB" b="1" dirty="0">
                <a:latin typeface="Courier"/>
              </a:rPr>
              <a:t>char2, ushort4, int8, float16, </a:t>
            </a:r>
            <a:r>
              <a:rPr lang="en-GB" b="1" dirty="0" smtClean="0">
                <a:latin typeface="Courier"/>
              </a:rPr>
              <a:t> </a:t>
            </a:r>
            <a:r>
              <a:rPr lang="en-GB" dirty="0" smtClean="0"/>
              <a:t>…</a:t>
            </a:r>
            <a:endParaRPr lang="en-GB" dirty="0"/>
          </a:p>
        </p:txBody>
      </p:sp>
      <p:sp>
        <p:nvSpPr>
          <p:cNvPr id="6" name="Content Placeholder 2"/>
          <p:cNvSpPr txBox="1">
            <a:spLocks/>
          </p:cNvSpPr>
          <p:nvPr/>
        </p:nvSpPr>
        <p:spPr>
          <a:xfrm>
            <a:off x="457200" y="2876462"/>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mtClean="0"/>
              <a:t>Vector literal</a:t>
            </a:r>
            <a:endParaRPr lang="en-GB" dirty="0"/>
          </a:p>
        </p:txBody>
      </p:sp>
      <p:sp>
        <p:nvSpPr>
          <p:cNvPr id="7" name="TextBox 6"/>
          <p:cNvSpPr txBox="1"/>
          <p:nvPr/>
        </p:nvSpPr>
        <p:spPr>
          <a:xfrm>
            <a:off x="949960" y="3562426"/>
            <a:ext cx="3694048" cy="400110"/>
          </a:xfrm>
          <a:prstGeom prst="rect">
            <a:avLst/>
          </a:prstGeom>
          <a:noFill/>
        </p:spPr>
        <p:txBody>
          <a:bodyPr wrap="square" rtlCol="0">
            <a:spAutoFit/>
          </a:bodyPr>
          <a:lstStyle/>
          <a:p>
            <a:pPr fontAlgn="auto">
              <a:spcBef>
                <a:spcPts val="0"/>
              </a:spcBef>
              <a:spcAft>
                <a:spcPts val="0"/>
              </a:spcAft>
            </a:pPr>
            <a:r>
              <a:rPr lang="en-GB" sz="2000" b="1" dirty="0">
                <a:solidFill>
                  <a:srgbClr val="9BBB59"/>
                </a:solidFill>
                <a:latin typeface="Courier"/>
                <a:ea typeface="+mn-ea"/>
              </a:rPr>
              <a:t>i</a:t>
            </a:r>
            <a:r>
              <a:rPr lang="en-GB" sz="2000" b="1" dirty="0" smtClean="0">
                <a:solidFill>
                  <a:srgbClr val="9BBB59"/>
                </a:solidFill>
                <a:latin typeface="Courier"/>
                <a:ea typeface="+mn-ea"/>
              </a:rPr>
              <a:t>nt4</a:t>
            </a:r>
            <a:r>
              <a:rPr lang="en-GB" sz="2000" b="1" dirty="0" smtClean="0">
                <a:solidFill>
                  <a:prstClr val="black"/>
                </a:solidFill>
                <a:latin typeface="Courier"/>
                <a:ea typeface="+mn-ea"/>
              </a:rPr>
              <a:t> vi0 = (</a:t>
            </a:r>
            <a:r>
              <a:rPr lang="en-GB" sz="2000" b="1" dirty="0" smtClean="0">
                <a:solidFill>
                  <a:srgbClr val="9BBB59"/>
                </a:solidFill>
                <a:latin typeface="Courier"/>
                <a:ea typeface="+mn-ea"/>
              </a:rPr>
              <a:t>int4</a:t>
            </a:r>
            <a:r>
              <a:rPr lang="en-GB" sz="2000" b="1" dirty="0" smtClean="0">
                <a:solidFill>
                  <a:prstClr val="black"/>
                </a:solidFill>
                <a:latin typeface="Courier"/>
                <a:ea typeface="+mn-ea"/>
              </a:rPr>
              <a:t>) (2, 3, -7, -7;</a:t>
            </a:r>
          </a:p>
        </p:txBody>
      </p:sp>
      <p:sp>
        <p:nvSpPr>
          <p:cNvPr id="8" name="TextBox 7"/>
          <p:cNvSpPr txBox="1"/>
          <p:nvPr/>
        </p:nvSpPr>
        <p:spPr>
          <a:xfrm>
            <a:off x="949960" y="4273214"/>
            <a:ext cx="3300904" cy="400110"/>
          </a:xfrm>
          <a:prstGeom prst="rect">
            <a:avLst/>
          </a:prstGeom>
          <a:noFill/>
        </p:spPr>
        <p:txBody>
          <a:bodyPr wrap="none" rtlCol="0">
            <a:spAutoFit/>
          </a:bodyPr>
          <a:lstStyle/>
          <a:p>
            <a:pPr fontAlgn="auto">
              <a:spcBef>
                <a:spcPts val="0"/>
              </a:spcBef>
              <a:spcAft>
                <a:spcPts val="0"/>
              </a:spcAft>
            </a:pPr>
            <a:r>
              <a:rPr lang="en-GB" sz="2000" b="1" dirty="0">
                <a:solidFill>
                  <a:srgbClr val="9BBB59"/>
                </a:solidFill>
                <a:latin typeface="Courier"/>
                <a:ea typeface="+mn-ea"/>
              </a:rPr>
              <a:t>i</a:t>
            </a:r>
            <a:r>
              <a:rPr lang="en-GB" sz="2000" b="1" dirty="0" smtClean="0">
                <a:solidFill>
                  <a:srgbClr val="9BBB59"/>
                </a:solidFill>
                <a:latin typeface="Courier"/>
                <a:ea typeface="+mn-ea"/>
              </a:rPr>
              <a:t>nt4</a:t>
            </a:r>
            <a:r>
              <a:rPr lang="en-GB" sz="2000" b="1" dirty="0" smtClean="0">
                <a:solidFill>
                  <a:prstClr val="black"/>
                </a:solidFill>
                <a:latin typeface="Courier"/>
                <a:ea typeface="+mn-ea"/>
              </a:rPr>
              <a:t> vi1 = (</a:t>
            </a:r>
            <a:r>
              <a:rPr lang="en-GB" sz="2000" b="1" dirty="0" smtClean="0">
                <a:solidFill>
                  <a:srgbClr val="9BBB59"/>
                </a:solidFill>
                <a:latin typeface="Courier"/>
                <a:ea typeface="+mn-ea"/>
              </a:rPr>
              <a:t>int4</a:t>
            </a:r>
            <a:r>
              <a:rPr lang="en-GB" sz="2000" b="1" dirty="0" smtClean="0">
                <a:solidFill>
                  <a:prstClr val="black"/>
                </a:solidFill>
                <a:latin typeface="Courier"/>
                <a:ea typeface="+mn-ea"/>
              </a:rPr>
              <a:t>) (0, 1, 2, 3);</a:t>
            </a:r>
          </a:p>
        </p:txBody>
      </p:sp>
      <p:graphicFrame>
        <p:nvGraphicFramePr>
          <p:cNvPr id="9" name="Group 140"/>
          <p:cNvGraphicFramePr>
            <a:graphicFrameLocks noGrp="1"/>
          </p:cNvGraphicFramePr>
          <p:nvPr>
            <p:extLst>
              <p:ext uri="{D42A27DB-BD31-4B8C-83A1-F6EECF244321}">
                <p14:modId xmlns:p14="http://schemas.microsoft.com/office/powerpoint/2010/main" val="3502336594"/>
              </p:ext>
            </p:extLst>
          </p:nvPr>
        </p:nvGraphicFramePr>
        <p:xfrm>
          <a:off x="4926190" y="360101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graphicFrame>
        <p:nvGraphicFramePr>
          <p:cNvPr id="10" name="Group 140"/>
          <p:cNvGraphicFramePr>
            <a:graphicFrameLocks noGrp="1"/>
          </p:cNvGraphicFramePr>
          <p:nvPr>
            <p:extLst>
              <p:ext uri="{D42A27DB-BD31-4B8C-83A1-F6EECF244321}">
                <p14:modId xmlns:p14="http://schemas.microsoft.com/office/powerpoint/2010/main" val="1474989296"/>
              </p:ext>
            </p:extLst>
          </p:nvPr>
        </p:nvGraphicFramePr>
        <p:xfrm>
          <a:off x="4932040" y="4299654"/>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sp>
        <p:nvSpPr>
          <p:cNvPr id="11" name="Content Placeholder 2"/>
          <p:cNvSpPr txBox="1">
            <a:spLocks/>
          </p:cNvSpPr>
          <p:nvPr/>
        </p:nvSpPr>
        <p:spPr>
          <a:xfrm>
            <a:off x="457200" y="4912568"/>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GB" dirty="0" smtClean="0">
                <a:solidFill>
                  <a:prstClr val="black"/>
                </a:solidFill>
              </a:rPr>
              <a:t>Vector ops</a:t>
            </a:r>
            <a:endParaRPr lang="en-GB" dirty="0">
              <a:solidFill>
                <a:prstClr val="black"/>
              </a:solidFill>
            </a:endParaRPr>
          </a:p>
        </p:txBody>
      </p:sp>
      <p:sp>
        <p:nvSpPr>
          <p:cNvPr id="12" name="TextBox 11"/>
          <p:cNvSpPr txBox="1"/>
          <p:nvPr/>
        </p:nvSpPr>
        <p:spPr>
          <a:xfrm>
            <a:off x="949960" y="5589240"/>
            <a:ext cx="1420582" cy="400110"/>
          </a:xfrm>
          <a:prstGeom prst="rect">
            <a:avLst/>
          </a:prstGeom>
          <a:noFill/>
        </p:spPr>
        <p:txBody>
          <a:bodyPr wrap="none" rtlCol="0">
            <a:spAutoFit/>
          </a:bodyPr>
          <a:lstStyle/>
          <a:p>
            <a:pPr fontAlgn="auto">
              <a:spcBef>
                <a:spcPts val="0"/>
              </a:spcBef>
              <a:spcAft>
                <a:spcPts val="0"/>
              </a:spcAft>
            </a:pPr>
            <a:r>
              <a:rPr lang="en-GB" sz="2000" b="1" dirty="0" smtClean="0">
                <a:solidFill>
                  <a:prstClr val="black"/>
                </a:solidFill>
                <a:latin typeface="Courier"/>
                <a:ea typeface="+mn-ea"/>
              </a:rPr>
              <a:t>vi0 += vi1;</a:t>
            </a:r>
          </a:p>
        </p:txBody>
      </p:sp>
      <p:sp>
        <p:nvSpPr>
          <p:cNvPr id="13" name="TextBox 12"/>
          <p:cNvSpPr txBox="1"/>
          <p:nvPr/>
        </p:nvSpPr>
        <p:spPr>
          <a:xfrm>
            <a:off x="949960" y="6169571"/>
            <a:ext cx="1883849" cy="400110"/>
          </a:xfrm>
          <a:prstGeom prst="rect">
            <a:avLst/>
          </a:prstGeom>
          <a:noFill/>
        </p:spPr>
        <p:txBody>
          <a:bodyPr wrap="none" rtlCol="0">
            <a:spAutoFit/>
          </a:bodyPr>
          <a:lstStyle/>
          <a:p>
            <a:pPr fontAlgn="auto">
              <a:spcBef>
                <a:spcPts val="0"/>
              </a:spcBef>
              <a:spcAft>
                <a:spcPts val="0"/>
              </a:spcAft>
            </a:pPr>
            <a:r>
              <a:rPr lang="en-GB" sz="2000" b="1" dirty="0" smtClean="0">
                <a:solidFill>
                  <a:prstClr val="black"/>
                </a:solidFill>
                <a:latin typeface="Courier"/>
                <a:ea typeface="+mn-ea"/>
              </a:rPr>
              <a:t>vi0 = </a:t>
            </a:r>
            <a:r>
              <a:rPr lang="en-GB" sz="2000" b="1" dirty="0" smtClean="0">
                <a:solidFill>
                  <a:srgbClr val="1F497D">
                    <a:lumMod val="75000"/>
                  </a:srgbClr>
                </a:solidFill>
                <a:latin typeface="Courier"/>
                <a:ea typeface="+mn-ea"/>
              </a:rPr>
              <a:t>abs</a:t>
            </a:r>
            <a:r>
              <a:rPr lang="en-GB" sz="2000" b="1" dirty="0" smtClean="0">
                <a:solidFill>
                  <a:prstClr val="black"/>
                </a:solidFill>
                <a:latin typeface="Courier"/>
                <a:ea typeface="+mn-ea"/>
              </a:rPr>
              <a:t>(vi0);</a:t>
            </a:r>
          </a:p>
        </p:txBody>
      </p:sp>
      <p:graphicFrame>
        <p:nvGraphicFramePr>
          <p:cNvPr id="14" name="Group 140"/>
          <p:cNvGraphicFramePr>
            <a:graphicFrameLocks noGrp="1"/>
          </p:cNvGraphicFramePr>
          <p:nvPr>
            <p:extLst>
              <p:ext uri="{D42A27DB-BD31-4B8C-83A1-F6EECF244321}">
                <p14:modId xmlns:p14="http://schemas.microsoft.com/office/powerpoint/2010/main" val="2821313381"/>
              </p:ext>
            </p:extLst>
          </p:nvPr>
        </p:nvGraphicFramePr>
        <p:xfrm>
          <a:off x="5324876" y="4774051"/>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graphicFrame>
        <p:nvGraphicFramePr>
          <p:cNvPr id="15" name="Group 140"/>
          <p:cNvGraphicFramePr>
            <a:graphicFrameLocks noGrp="1"/>
          </p:cNvGraphicFramePr>
          <p:nvPr>
            <p:extLst>
              <p:ext uri="{D42A27DB-BD31-4B8C-83A1-F6EECF244321}">
                <p14:modId xmlns:p14="http://schemas.microsoft.com/office/powerpoint/2010/main" val="3604050865"/>
              </p:ext>
            </p:extLst>
          </p:nvPr>
        </p:nvGraphicFramePr>
        <p:xfrm>
          <a:off x="5324876" y="519429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graphicFrame>
        <p:nvGraphicFramePr>
          <p:cNvPr id="16" name="Group 140"/>
          <p:cNvGraphicFramePr>
            <a:graphicFrameLocks noGrp="1"/>
          </p:cNvGraphicFramePr>
          <p:nvPr>
            <p:extLst>
              <p:ext uri="{D42A27DB-BD31-4B8C-83A1-F6EECF244321}">
                <p14:modId xmlns:p14="http://schemas.microsoft.com/office/powerpoint/2010/main" val="741946820"/>
              </p:ext>
            </p:extLst>
          </p:nvPr>
        </p:nvGraphicFramePr>
        <p:xfrm>
          <a:off x="5324876" y="5842362"/>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sp>
        <p:nvSpPr>
          <p:cNvPr id="17" name="TextBox 16"/>
          <p:cNvSpPr txBox="1"/>
          <p:nvPr/>
        </p:nvSpPr>
        <p:spPr>
          <a:xfrm>
            <a:off x="4644008" y="5383669"/>
            <a:ext cx="302155" cy="523220"/>
          </a:xfrm>
          <a:prstGeom prst="rect">
            <a:avLst/>
          </a:prstGeom>
          <a:noFill/>
        </p:spPr>
        <p:txBody>
          <a:bodyPr wrap="square" rtlCol="0">
            <a:spAutoFit/>
          </a:bodyPr>
          <a:lstStyle/>
          <a:p>
            <a:pPr fontAlgn="auto">
              <a:spcBef>
                <a:spcPts val="0"/>
              </a:spcBef>
              <a:spcAft>
                <a:spcPts val="0"/>
              </a:spcAft>
            </a:pPr>
            <a:r>
              <a:rPr lang="en-GB" sz="2800" dirty="0" smtClean="0">
                <a:solidFill>
                  <a:prstClr val="black"/>
                </a:solidFill>
                <a:latin typeface="Trebuchet MS"/>
                <a:ea typeface="+mn-ea"/>
              </a:rPr>
              <a:t>+</a:t>
            </a:r>
            <a:endParaRPr lang="en-GB" sz="2800" dirty="0">
              <a:solidFill>
                <a:prstClr val="black"/>
              </a:solidFill>
              <a:latin typeface="Trebuchet MS"/>
              <a:ea typeface="+mn-ea"/>
            </a:endParaRPr>
          </a:p>
        </p:txBody>
      </p:sp>
      <p:cxnSp>
        <p:nvCxnSpPr>
          <p:cNvPr id="18" name="Straight Arrow Connector 17"/>
          <p:cNvCxnSpPr/>
          <p:nvPr/>
        </p:nvCxnSpPr>
        <p:spPr>
          <a:xfrm>
            <a:off x="5467940"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1854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309225"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75428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2" name="Group 140"/>
          <p:cNvGraphicFramePr>
            <a:graphicFrameLocks noGrp="1"/>
          </p:cNvGraphicFramePr>
          <p:nvPr>
            <p:extLst>
              <p:ext uri="{D42A27DB-BD31-4B8C-83A1-F6EECF244321}">
                <p14:modId xmlns:p14="http://schemas.microsoft.com/office/powerpoint/2010/main" val="3047444123"/>
              </p:ext>
            </p:extLst>
          </p:nvPr>
        </p:nvGraphicFramePr>
        <p:xfrm>
          <a:off x="5310535" y="6453336"/>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23" name="Straight Arrow Connector 22"/>
          <p:cNvCxnSpPr/>
          <p:nvPr/>
        </p:nvCxnSpPr>
        <p:spPr>
          <a:xfrm>
            <a:off x="5517905"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6850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359190"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0424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4742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708" y="0"/>
            <a:ext cx="8229600" cy="765886"/>
          </a:xfrm>
        </p:spPr>
        <p:txBody>
          <a:bodyPr/>
          <a:lstStyle/>
          <a:p>
            <a:r>
              <a:rPr lang="en-GB" dirty="0" smtClean="0"/>
              <a:t>data conversions </a:t>
            </a:r>
            <a:endParaRPr lang="en-GB" dirty="0"/>
          </a:p>
        </p:txBody>
      </p:sp>
      <p:sp>
        <p:nvSpPr>
          <p:cNvPr id="3" name="Content Placeholder 2"/>
          <p:cNvSpPr>
            <a:spLocks noGrp="1"/>
          </p:cNvSpPr>
          <p:nvPr>
            <p:ph idx="1"/>
          </p:nvPr>
        </p:nvSpPr>
        <p:spPr>
          <a:xfrm>
            <a:off x="285397" y="1753966"/>
            <a:ext cx="8685182" cy="4883317"/>
          </a:xfrm>
        </p:spPr>
        <p:txBody>
          <a:bodyPr>
            <a:noAutofit/>
          </a:bodyPr>
          <a:lstStyle/>
          <a:p>
            <a:pPr marL="0" indent="0">
              <a:buNone/>
            </a:pPr>
            <a:r>
              <a:rPr lang="en-GB" sz="2200" b="1" dirty="0"/>
              <a:t>float4 f;</a:t>
            </a:r>
            <a:r>
              <a:rPr lang="en-GB" sz="2000" b="1" dirty="0" smtClean="0">
                <a:latin typeface="Courier New"/>
                <a:cs typeface="Courier New"/>
              </a:rPr>
              <a:t>   // a vector of 4 floats</a:t>
            </a:r>
          </a:p>
          <a:p>
            <a:pPr marL="0" indent="0">
              <a:buNone/>
            </a:pPr>
            <a:endParaRPr lang="en-GB" sz="2000" b="1" dirty="0">
              <a:latin typeface="Courier New"/>
              <a:cs typeface="Courier New"/>
            </a:endParaRPr>
          </a:p>
          <a:p>
            <a:pPr marL="0" indent="0">
              <a:buNone/>
            </a:pPr>
            <a:r>
              <a:rPr lang="en-GB" sz="2000" dirty="0" smtClean="0">
                <a:latin typeface="Courier New"/>
                <a:cs typeface="Courier New"/>
              </a:rPr>
              <a:t>//truncate (</a:t>
            </a:r>
            <a:r>
              <a:rPr lang="en-GB" sz="2000" dirty="0" err="1" smtClean="0">
                <a:latin typeface="Courier New"/>
                <a:cs typeface="Courier New"/>
              </a:rPr>
              <a:t>rtz</a:t>
            </a:r>
            <a:r>
              <a:rPr lang="en-GB" sz="2000" dirty="0" smtClean="0">
                <a:latin typeface="Courier New"/>
                <a:cs typeface="Courier New"/>
              </a:rPr>
              <a:t>) floats to generate </a:t>
            </a:r>
            <a:r>
              <a:rPr lang="en-GB" sz="2000" dirty="0" err="1" smtClean="0">
                <a:latin typeface="Courier New"/>
                <a:cs typeface="Courier New"/>
              </a:rPr>
              <a:t>ints</a:t>
            </a:r>
            <a:r>
              <a:rPr lang="en-GB" sz="2000" dirty="0" smtClean="0">
                <a:latin typeface="Courier New"/>
                <a:cs typeface="Courier New"/>
              </a:rPr>
              <a:t>.  Results  </a:t>
            </a:r>
          </a:p>
          <a:p>
            <a:pPr marL="0" indent="0">
              <a:buNone/>
            </a:pPr>
            <a:r>
              <a:rPr lang="en-GB" sz="2000" dirty="0" smtClean="0">
                <a:latin typeface="Courier New"/>
                <a:cs typeface="Courier New"/>
              </a:rPr>
              <a:t>//implementation </a:t>
            </a:r>
            <a:r>
              <a:rPr lang="en-GB" sz="2000" dirty="0">
                <a:latin typeface="Courier New"/>
                <a:cs typeface="Courier New"/>
              </a:rPr>
              <a:t>defined </a:t>
            </a:r>
            <a:r>
              <a:rPr lang="en-GB" sz="2000" dirty="0" smtClean="0">
                <a:latin typeface="Courier New"/>
                <a:cs typeface="Courier New"/>
              </a:rPr>
              <a:t>for </a:t>
            </a:r>
            <a:r>
              <a:rPr lang="en-GB" sz="2000" dirty="0">
                <a:latin typeface="Courier New"/>
                <a:cs typeface="Courier New"/>
              </a:rPr>
              <a:t>f &gt; INT_MAX</a:t>
            </a:r>
            <a:r>
              <a:rPr lang="en-GB" sz="2000" dirty="0" smtClean="0">
                <a:latin typeface="Courier New"/>
                <a:cs typeface="Courier New"/>
              </a:rPr>
              <a:t>, </a:t>
            </a:r>
            <a:r>
              <a:rPr lang="en-GB" sz="2000" dirty="0" err="1" smtClean="0">
                <a:latin typeface="Courier New"/>
                <a:cs typeface="Courier New"/>
              </a:rPr>
              <a:t>NaN</a:t>
            </a:r>
            <a:r>
              <a:rPr lang="en-GB" sz="2000" dirty="0" smtClean="0">
                <a:latin typeface="Courier New"/>
                <a:cs typeface="Courier New"/>
              </a:rPr>
              <a:t> </a:t>
            </a:r>
            <a:r>
              <a:rPr lang="en-GB" sz="2000" dirty="0" err="1" smtClean="0">
                <a:latin typeface="Courier New"/>
                <a:cs typeface="Courier New"/>
              </a:rPr>
              <a:t>etc</a:t>
            </a:r>
            <a:endParaRPr lang="en-GB" sz="2000" dirty="0">
              <a:latin typeface="Courier New"/>
              <a:cs typeface="Courier New"/>
            </a:endParaRPr>
          </a:p>
          <a:p>
            <a:pPr marL="0" indent="0">
              <a:buNone/>
            </a:pPr>
            <a:r>
              <a:rPr lang="en-GB" sz="2200" b="1" dirty="0"/>
              <a:t>int4 i1 = convert_int4(f);</a:t>
            </a:r>
          </a:p>
          <a:p>
            <a:pPr marL="0" indent="0">
              <a:buNone/>
            </a:pPr>
            <a:endParaRPr lang="en-GB" sz="2000" b="1" dirty="0" smtClean="0">
              <a:latin typeface="Courier New"/>
              <a:cs typeface="Courier New"/>
            </a:endParaRPr>
          </a:p>
          <a:p>
            <a:pPr marL="0" indent="0">
              <a:buNone/>
            </a:pPr>
            <a:r>
              <a:rPr lang="en-US" sz="2000" dirty="0">
                <a:latin typeface="Courier New"/>
                <a:cs typeface="Courier New"/>
              </a:rPr>
              <a:t>// </a:t>
            </a:r>
            <a:r>
              <a:rPr lang="en-US" sz="2000" dirty="0" smtClean="0">
                <a:latin typeface="Courier New"/>
                <a:cs typeface="Courier New"/>
              </a:rPr>
              <a:t>Same as above (</a:t>
            </a:r>
            <a:r>
              <a:rPr lang="en-US" sz="2000" dirty="0" err="1" smtClean="0">
                <a:latin typeface="Courier New"/>
                <a:cs typeface="Courier New"/>
              </a:rPr>
              <a:t>rtz</a:t>
            </a:r>
            <a:r>
              <a:rPr lang="en-US" sz="2000" dirty="0" smtClean="0">
                <a:latin typeface="Courier New"/>
                <a:cs typeface="Courier New"/>
              </a:rPr>
              <a:t>) but for values </a:t>
            </a:r>
            <a:r>
              <a:rPr lang="en-US" sz="2000" dirty="0">
                <a:latin typeface="Courier New"/>
                <a:cs typeface="Courier New"/>
              </a:rPr>
              <a:t>&gt; INT_MAX clamp </a:t>
            </a:r>
            <a:endParaRPr lang="en-US" sz="2000" dirty="0" smtClean="0">
              <a:latin typeface="Courier New"/>
              <a:cs typeface="Courier New"/>
            </a:endParaRPr>
          </a:p>
          <a:p>
            <a:pPr marL="0" indent="0">
              <a:buNone/>
            </a:pPr>
            <a:r>
              <a:rPr lang="en-US" sz="2000" dirty="0" smtClean="0">
                <a:latin typeface="Courier New"/>
                <a:cs typeface="Courier New"/>
              </a:rPr>
              <a:t>// to INT_MAX, values </a:t>
            </a:r>
            <a:r>
              <a:rPr lang="en-US" sz="2000" dirty="0">
                <a:latin typeface="Courier New"/>
                <a:cs typeface="Courier New"/>
              </a:rPr>
              <a:t>&lt; INT_MIN </a:t>
            </a:r>
            <a:r>
              <a:rPr lang="en-US" sz="2000" dirty="0" smtClean="0">
                <a:latin typeface="Courier New"/>
                <a:cs typeface="Courier New"/>
              </a:rPr>
              <a:t>clamp </a:t>
            </a:r>
            <a:r>
              <a:rPr lang="en-US" sz="2000" dirty="0">
                <a:latin typeface="Courier New"/>
                <a:cs typeface="Courier New"/>
              </a:rPr>
              <a:t>to INT_MIN. </a:t>
            </a:r>
            <a:endParaRPr lang="en-US" sz="2000" dirty="0" smtClean="0">
              <a:latin typeface="Courier New"/>
              <a:cs typeface="Courier New"/>
            </a:endParaRPr>
          </a:p>
          <a:p>
            <a:pPr marL="0" indent="0">
              <a:buNone/>
            </a:pPr>
            <a:r>
              <a:rPr lang="en-US" sz="2000" dirty="0" smtClean="0">
                <a:latin typeface="Courier New"/>
                <a:cs typeface="Courier New"/>
              </a:rPr>
              <a:t>// </a:t>
            </a:r>
            <a:r>
              <a:rPr lang="en-US" sz="2000" dirty="0" err="1" smtClean="0">
                <a:latin typeface="Courier New"/>
                <a:cs typeface="Courier New"/>
              </a:rPr>
              <a:t>NaN</a:t>
            </a:r>
            <a:r>
              <a:rPr lang="en-US" sz="2000" dirty="0" smtClean="0">
                <a:latin typeface="Courier New"/>
                <a:cs typeface="Courier New"/>
              </a:rPr>
              <a:t> </a:t>
            </a:r>
            <a:r>
              <a:rPr lang="en-US" sz="2000" dirty="0" smtClean="0">
                <a:latin typeface="Courier New"/>
                <a:cs typeface="Courier New"/>
                <a:sym typeface="Wingdings" pitchFamily="2" charset="2"/>
              </a:rPr>
              <a:t> 0. </a:t>
            </a:r>
          </a:p>
          <a:p>
            <a:pPr marL="0" indent="0">
              <a:buNone/>
            </a:pPr>
            <a:r>
              <a:rPr lang="en-GB" sz="2200" b="1" dirty="0"/>
              <a:t>int4 i2 = convert_int4_sat( f );</a:t>
            </a:r>
          </a:p>
          <a:p>
            <a:pPr marL="0" indent="0">
              <a:buNone/>
            </a:pPr>
            <a:endParaRPr lang="en-GB" sz="2000" b="1" dirty="0">
              <a:latin typeface="Courier New"/>
              <a:cs typeface="Courier New"/>
            </a:endParaRPr>
          </a:p>
          <a:p>
            <a:pPr marL="0" indent="0">
              <a:buNone/>
            </a:pPr>
            <a:r>
              <a:rPr lang="en-GB" sz="2000" dirty="0">
                <a:latin typeface="Courier New"/>
                <a:cs typeface="Courier New"/>
              </a:rPr>
              <a:t>// </a:t>
            </a:r>
            <a:r>
              <a:rPr lang="en-GB" sz="2000" dirty="0" smtClean="0">
                <a:latin typeface="Courier New"/>
                <a:cs typeface="Courier New"/>
              </a:rPr>
              <a:t>round the floats </a:t>
            </a:r>
            <a:r>
              <a:rPr lang="en-GB" sz="2000" dirty="0">
                <a:latin typeface="Courier New"/>
                <a:cs typeface="Courier New"/>
              </a:rPr>
              <a:t>to the nearest integer </a:t>
            </a:r>
            <a:endParaRPr lang="en-GB" sz="2000" dirty="0" smtClean="0">
              <a:latin typeface="Courier New"/>
              <a:cs typeface="Courier New"/>
            </a:endParaRPr>
          </a:p>
          <a:p>
            <a:pPr marL="0" indent="0">
              <a:buNone/>
            </a:pPr>
            <a:r>
              <a:rPr lang="en-GB" sz="2200" b="1" dirty="0"/>
              <a:t>int4 i3 = convert_int4_rte( f );</a:t>
            </a:r>
          </a:p>
          <a:p>
            <a:pPr marL="0" indent="0">
              <a:buNone/>
            </a:pPr>
            <a:endParaRPr lang="en-GB" sz="1800" b="1" dirty="0">
              <a:latin typeface="Courier New"/>
              <a:cs typeface="Courier New"/>
            </a:endParaRPr>
          </a:p>
        </p:txBody>
      </p:sp>
      <p:sp>
        <p:nvSpPr>
          <p:cNvPr id="4" name="Content Placeholder 4"/>
          <p:cNvSpPr txBox="1">
            <a:spLocks/>
          </p:cNvSpPr>
          <p:nvPr/>
        </p:nvSpPr>
        <p:spPr>
          <a:xfrm>
            <a:off x="113595" y="791102"/>
            <a:ext cx="8856984" cy="73815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smtClean="0"/>
              <a:t>Data-type conversion functions:</a:t>
            </a:r>
          </a:p>
          <a:p>
            <a:pPr lvl="1"/>
            <a:r>
              <a:rPr lang="en-GB" sz="2400" dirty="0" err="1" smtClean="0"/>
              <a:t>convert_type</a:t>
            </a:r>
            <a:r>
              <a:rPr lang="en-GB" sz="2400" dirty="0" smtClean="0"/>
              <a:t>[_sat][_</a:t>
            </a:r>
            <a:r>
              <a:rPr lang="en-GB" sz="2400" dirty="0" err="1" smtClean="0"/>
              <a:t>roundingmode</a:t>
            </a:r>
            <a:r>
              <a:rPr lang="en-GB" sz="2400" dirty="0" smtClean="0"/>
              <a:t>] </a:t>
            </a:r>
          </a:p>
        </p:txBody>
      </p:sp>
    </p:spTree>
    <p:extLst>
      <p:ext uri="{BB962C8B-B14F-4D97-AF65-F5344CB8AC3E}">
        <p14:creationId xmlns:p14="http://schemas.microsoft.com/office/powerpoint/2010/main" val="3607467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809"/>
            <a:ext cx="8229600" cy="516931"/>
          </a:xfrm>
        </p:spPr>
        <p:txBody>
          <a:bodyPr>
            <a:normAutofit fontScale="90000"/>
          </a:bodyPr>
          <a:lstStyle/>
          <a:p>
            <a:r>
              <a:rPr lang="en-GB" sz="3600" dirty="0" smtClean="0"/>
              <a:t>OpenCL C Language Highlights</a:t>
            </a:r>
            <a:endParaRPr lang="en-GB" sz="3600" dirty="0"/>
          </a:p>
        </p:txBody>
      </p:sp>
      <p:sp>
        <p:nvSpPr>
          <p:cNvPr id="3" name="Content Placeholder 2"/>
          <p:cNvSpPr>
            <a:spLocks noGrp="1"/>
          </p:cNvSpPr>
          <p:nvPr>
            <p:ph idx="1"/>
          </p:nvPr>
        </p:nvSpPr>
        <p:spPr>
          <a:xfrm>
            <a:off x="1" y="600501"/>
            <a:ext cx="9036496" cy="6059606"/>
          </a:xfrm>
        </p:spPr>
        <p:txBody>
          <a:bodyPr>
            <a:normAutofit fontScale="62500" lnSpcReduction="20000"/>
          </a:bodyPr>
          <a:lstStyle/>
          <a:p>
            <a:pPr>
              <a:lnSpc>
                <a:spcPct val="110000"/>
              </a:lnSpc>
            </a:pPr>
            <a:r>
              <a:rPr lang="en-GB" dirty="0"/>
              <a:t>Function qualifiers</a:t>
            </a:r>
          </a:p>
          <a:p>
            <a:pPr lvl="1">
              <a:lnSpc>
                <a:spcPct val="110000"/>
              </a:lnSpc>
            </a:pPr>
            <a:r>
              <a:rPr lang="en-GB" b="1" dirty="0" smtClean="0">
                <a:solidFill>
                  <a:srgbClr val="34164A"/>
                </a:solidFill>
              </a:rPr>
              <a:t>__kernel</a:t>
            </a:r>
            <a:r>
              <a:rPr lang="en-GB" dirty="0" smtClean="0">
                <a:solidFill>
                  <a:srgbClr val="34164A"/>
                </a:solidFill>
              </a:rPr>
              <a:t> </a:t>
            </a:r>
            <a:r>
              <a:rPr lang="en-GB" dirty="0"/>
              <a:t>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kernel-side </a:t>
            </a:r>
            <a:r>
              <a:rPr lang="en-GB" dirty="0" smtClean="0"/>
              <a:t>functions</a:t>
            </a:r>
          </a:p>
          <a:p>
            <a:pPr lvl="1">
              <a:lnSpc>
                <a:spcPct val="110000"/>
              </a:lnSpc>
            </a:pPr>
            <a:endParaRPr lang="en-GB" sz="1800" dirty="0"/>
          </a:p>
          <a:p>
            <a:pPr>
              <a:lnSpc>
                <a:spcPct val="110000"/>
              </a:lnSpc>
            </a:pPr>
            <a:r>
              <a:rPr lang="en-GB" dirty="0"/>
              <a:t>Address space qualifiers</a:t>
            </a:r>
          </a:p>
          <a:p>
            <a:pPr lvl="1">
              <a:lnSpc>
                <a:spcPct val="110000"/>
              </a:lnSpc>
            </a:pPr>
            <a:r>
              <a:rPr lang="en-GB" b="1" dirty="0" smtClean="0">
                <a:solidFill>
                  <a:srgbClr val="34164A"/>
                </a:solidFill>
              </a:rPr>
              <a:t>__global</a:t>
            </a:r>
            <a:r>
              <a:rPr lang="en-GB" b="1" dirty="0">
                <a:solidFill>
                  <a:srgbClr val="34164A"/>
                </a:solidFill>
              </a:rPr>
              <a:t>, __local, __constant, __private</a:t>
            </a:r>
          </a:p>
          <a:p>
            <a:pPr lvl="1">
              <a:lnSpc>
                <a:spcPct val="110000"/>
              </a:lnSpc>
            </a:pPr>
            <a:r>
              <a:rPr lang="en-GB" dirty="0"/>
              <a:t>Pointer kernel arguments must be declared with an address space </a:t>
            </a:r>
            <a:r>
              <a:rPr lang="en-GB" dirty="0" smtClean="0"/>
              <a:t>qualifier</a:t>
            </a:r>
          </a:p>
          <a:p>
            <a:pPr lvl="1">
              <a:lnSpc>
                <a:spcPct val="110000"/>
              </a:lnSpc>
            </a:pPr>
            <a:endParaRPr lang="en-GB" sz="1800" dirty="0"/>
          </a:p>
          <a:p>
            <a:pPr>
              <a:lnSpc>
                <a:spcPct val="110000"/>
              </a:lnSpc>
            </a:pPr>
            <a:r>
              <a:rPr lang="en-GB" dirty="0"/>
              <a:t>Work-item functions</a:t>
            </a:r>
          </a:p>
          <a:p>
            <a:pPr lvl="1">
              <a:lnSpc>
                <a:spcPct val="110000"/>
              </a:lnSpc>
            </a:pPr>
            <a:r>
              <a:rPr lang="en-GB" b="1" dirty="0" err="1" smtClean="0">
                <a:solidFill>
                  <a:srgbClr val="34164A"/>
                </a:solidFill>
              </a:rPr>
              <a:t>uint</a:t>
            </a:r>
            <a:r>
              <a:rPr lang="en-GB" b="1" dirty="0" smtClean="0">
                <a:solidFill>
                  <a:srgbClr val="34164A"/>
                </a:solidFill>
              </a:rPr>
              <a:t> </a:t>
            </a:r>
            <a:r>
              <a:rPr lang="en-GB" b="1" dirty="0" err="1" smtClean="0">
                <a:solidFill>
                  <a:srgbClr val="34164A"/>
                </a:solidFill>
              </a:rPr>
              <a:t>get_work_dim</a:t>
            </a:r>
            <a:r>
              <a:rPr lang="en-GB" b="1" dirty="0" smtClean="0">
                <a:solidFill>
                  <a:srgbClr val="34164A"/>
                </a:solidFill>
              </a:rPr>
              <a:t>()  … number of dimensions in use (1,2, or 3)</a:t>
            </a:r>
          </a:p>
          <a:p>
            <a:pPr lvl="1">
              <a:lnSpc>
                <a:spcPct val="110000"/>
              </a:lnSpc>
            </a:pPr>
            <a:r>
              <a:rPr lang="en-GB" b="1" dirty="0" err="1" smtClean="0">
                <a:solidFill>
                  <a:srgbClr val="34164A"/>
                </a:solidFill>
              </a:rPr>
              <a:t>size_t</a:t>
            </a:r>
            <a:r>
              <a:rPr lang="en-GB" b="1" dirty="0" smtClean="0">
                <a:solidFill>
                  <a:srgbClr val="34164A"/>
                </a:solidFill>
              </a:rPr>
              <a:t> </a:t>
            </a:r>
            <a:r>
              <a:rPr lang="en-GB" b="1" dirty="0" err="1" smtClean="0">
                <a:solidFill>
                  <a:srgbClr val="34164A"/>
                </a:solidFill>
              </a:rPr>
              <a:t>get_global_id</a:t>
            </a:r>
            <a:r>
              <a:rPr lang="en-GB" b="1" dirty="0" smtClean="0">
                <a:solidFill>
                  <a:srgbClr val="34164A"/>
                </a:solidFill>
              </a:rPr>
              <a:t>(</a:t>
            </a:r>
            <a:r>
              <a:rPr lang="en-GB" b="1" dirty="0" err="1" smtClean="0">
                <a:solidFill>
                  <a:srgbClr val="34164A"/>
                </a:solidFill>
              </a:rPr>
              <a:t>uint</a:t>
            </a:r>
            <a:r>
              <a:rPr lang="en-GB" b="1" dirty="0" smtClean="0">
                <a:solidFill>
                  <a:srgbClr val="34164A"/>
                </a:solidFill>
              </a:rPr>
              <a:t> n) … global work-item ID in dim “n”</a:t>
            </a:r>
          </a:p>
          <a:p>
            <a:pPr lvl="1">
              <a:lnSpc>
                <a:spcPct val="110000"/>
              </a:lnSpc>
            </a:pPr>
            <a:r>
              <a:rPr lang="en-GB" b="1" dirty="0" err="1">
                <a:solidFill>
                  <a:srgbClr val="34164A"/>
                </a:solidFill>
              </a:rPr>
              <a:t>size_t</a:t>
            </a:r>
            <a:r>
              <a:rPr lang="en-GB" b="1" dirty="0">
                <a:solidFill>
                  <a:srgbClr val="34164A"/>
                </a:solidFill>
              </a:rPr>
              <a:t> </a:t>
            </a:r>
            <a:r>
              <a:rPr lang="en-GB" b="1" dirty="0" err="1" smtClean="0">
                <a:solidFill>
                  <a:srgbClr val="34164A"/>
                </a:solidFill>
              </a:rPr>
              <a:t>get_local_id</a:t>
            </a:r>
            <a:r>
              <a:rPr lang="en-GB" b="1" dirty="0" smtClean="0">
                <a:solidFill>
                  <a:srgbClr val="34164A"/>
                </a:solidFill>
              </a:rPr>
              <a:t>(</a:t>
            </a:r>
            <a:r>
              <a:rPr lang="en-GB" b="1" dirty="0" err="1" smtClean="0">
                <a:solidFill>
                  <a:srgbClr val="34164A"/>
                </a:solidFill>
              </a:rPr>
              <a:t>uint</a:t>
            </a:r>
            <a:r>
              <a:rPr lang="en-GB" b="1" dirty="0" smtClean="0">
                <a:solidFill>
                  <a:srgbClr val="34164A"/>
                </a:solidFill>
              </a:rPr>
              <a:t> n)  …  work-item ID in dim “n” inside work-group</a:t>
            </a:r>
          </a:p>
          <a:p>
            <a:pPr lvl="1">
              <a:lnSpc>
                <a:spcPct val="110000"/>
              </a:lnSpc>
            </a:pPr>
            <a:r>
              <a:rPr lang="en-GB" b="1" dirty="0" err="1">
                <a:solidFill>
                  <a:srgbClr val="34164A"/>
                </a:solidFill>
              </a:rPr>
              <a:t>size_t</a:t>
            </a:r>
            <a:r>
              <a:rPr lang="en-GB" b="1" dirty="0">
                <a:solidFill>
                  <a:srgbClr val="34164A"/>
                </a:solidFill>
              </a:rPr>
              <a:t> </a:t>
            </a:r>
            <a:r>
              <a:rPr lang="en-GB" b="1" dirty="0" err="1" smtClean="0">
                <a:solidFill>
                  <a:srgbClr val="34164A"/>
                </a:solidFill>
              </a:rPr>
              <a:t>get_group_id</a:t>
            </a:r>
            <a:r>
              <a:rPr lang="en-GB" b="1" dirty="0" smtClean="0">
                <a:solidFill>
                  <a:srgbClr val="34164A"/>
                </a:solidFill>
              </a:rPr>
              <a:t>(</a:t>
            </a:r>
            <a:r>
              <a:rPr lang="en-GB" b="1" dirty="0" err="1" smtClean="0">
                <a:solidFill>
                  <a:srgbClr val="34164A"/>
                </a:solidFill>
              </a:rPr>
              <a:t>uint</a:t>
            </a:r>
            <a:r>
              <a:rPr lang="en-GB" b="1" dirty="0" smtClean="0">
                <a:solidFill>
                  <a:srgbClr val="34164A"/>
                </a:solidFill>
              </a:rPr>
              <a:t> n) … ID of work-group in dim “n”</a:t>
            </a:r>
          </a:p>
          <a:p>
            <a:pPr lvl="1">
              <a:lnSpc>
                <a:spcPct val="110000"/>
              </a:lnSpc>
            </a:pPr>
            <a:r>
              <a:rPr lang="en-GB" b="1" dirty="0" err="1">
                <a:solidFill>
                  <a:srgbClr val="34164A"/>
                </a:solidFill>
              </a:rPr>
              <a:t>size_t</a:t>
            </a:r>
            <a:r>
              <a:rPr lang="en-GB" b="1" dirty="0">
                <a:solidFill>
                  <a:srgbClr val="34164A"/>
                </a:solidFill>
              </a:rPr>
              <a:t> </a:t>
            </a:r>
            <a:r>
              <a:rPr lang="en-GB" b="1" dirty="0" err="1" smtClean="0">
                <a:solidFill>
                  <a:srgbClr val="34164A"/>
                </a:solidFill>
              </a:rPr>
              <a:t>get_global_size</a:t>
            </a:r>
            <a:r>
              <a:rPr lang="en-GB" b="1" dirty="0" smtClean="0">
                <a:solidFill>
                  <a:srgbClr val="34164A"/>
                </a:solidFill>
              </a:rPr>
              <a:t>(</a:t>
            </a:r>
            <a:r>
              <a:rPr lang="en-GB" b="1" dirty="0" err="1" smtClean="0">
                <a:solidFill>
                  <a:srgbClr val="34164A"/>
                </a:solidFill>
              </a:rPr>
              <a:t>uint</a:t>
            </a:r>
            <a:r>
              <a:rPr lang="en-GB" b="1" dirty="0" smtClean="0">
                <a:solidFill>
                  <a:srgbClr val="34164A"/>
                </a:solidFill>
              </a:rPr>
              <a:t> </a:t>
            </a:r>
            <a:r>
              <a:rPr lang="en-GB" b="1" dirty="0">
                <a:solidFill>
                  <a:srgbClr val="34164A"/>
                </a:solidFill>
              </a:rPr>
              <a:t>n) … </a:t>
            </a:r>
            <a:r>
              <a:rPr lang="en-GB" b="1" dirty="0" err="1" smtClean="0">
                <a:solidFill>
                  <a:srgbClr val="34164A"/>
                </a:solidFill>
              </a:rPr>
              <a:t>num</a:t>
            </a:r>
            <a:r>
              <a:rPr lang="en-GB" b="1" dirty="0" smtClean="0">
                <a:solidFill>
                  <a:srgbClr val="34164A"/>
                </a:solidFill>
              </a:rPr>
              <a:t> of work-item in dim </a:t>
            </a:r>
            <a:r>
              <a:rPr lang="en-GB" b="1" dirty="0">
                <a:solidFill>
                  <a:srgbClr val="34164A"/>
                </a:solidFill>
              </a:rPr>
              <a:t>“n”</a:t>
            </a:r>
          </a:p>
          <a:p>
            <a:pPr lvl="1">
              <a:lnSpc>
                <a:spcPct val="110000"/>
              </a:lnSpc>
            </a:pPr>
            <a:r>
              <a:rPr lang="en-GB" b="1" dirty="0" err="1">
                <a:solidFill>
                  <a:srgbClr val="34164A"/>
                </a:solidFill>
              </a:rPr>
              <a:t>size_t</a:t>
            </a:r>
            <a:r>
              <a:rPr lang="en-GB" b="1" dirty="0">
                <a:solidFill>
                  <a:srgbClr val="34164A"/>
                </a:solidFill>
              </a:rPr>
              <a:t> </a:t>
            </a:r>
            <a:r>
              <a:rPr lang="en-GB" b="1" dirty="0" err="1" smtClean="0">
                <a:solidFill>
                  <a:srgbClr val="34164A"/>
                </a:solidFill>
              </a:rPr>
              <a:t>get_local_size</a:t>
            </a:r>
            <a:r>
              <a:rPr lang="en-GB" b="1" dirty="0" smtClean="0">
                <a:solidFill>
                  <a:srgbClr val="34164A"/>
                </a:solidFill>
              </a:rPr>
              <a:t>(</a:t>
            </a:r>
            <a:r>
              <a:rPr lang="en-GB" b="1" dirty="0" err="1" smtClean="0">
                <a:solidFill>
                  <a:srgbClr val="34164A"/>
                </a:solidFill>
              </a:rPr>
              <a:t>uint</a:t>
            </a:r>
            <a:r>
              <a:rPr lang="en-GB" b="1" dirty="0" smtClean="0">
                <a:solidFill>
                  <a:srgbClr val="34164A"/>
                </a:solidFill>
              </a:rPr>
              <a:t> </a:t>
            </a:r>
            <a:r>
              <a:rPr lang="en-GB" b="1" dirty="0">
                <a:solidFill>
                  <a:srgbClr val="34164A"/>
                </a:solidFill>
              </a:rPr>
              <a:t>n) … </a:t>
            </a:r>
            <a:r>
              <a:rPr lang="en-GB" b="1" dirty="0" err="1">
                <a:solidFill>
                  <a:srgbClr val="34164A"/>
                </a:solidFill>
              </a:rPr>
              <a:t>num</a:t>
            </a:r>
            <a:r>
              <a:rPr lang="en-GB" b="1" dirty="0">
                <a:solidFill>
                  <a:srgbClr val="34164A"/>
                </a:solidFill>
              </a:rPr>
              <a:t> of work-item </a:t>
            </a:r>
            <a:r>
              <a:rPr lang="en-GB" b="1" dirty="0" smtClean="0">
                <a:solidFill>
                  <a:srgbClr val="34164A"/>
                </a:solidFill>
              </a:rPr>
              <a:t>in work group in dim </a:t>
            </a:r>
            <a:r>
              <a:rPr lang="en-GB" b="1" dirty="0">
                <a:solidFill>
                  <a:srgbClr val="34164A"/>
                </a:solidFill>
              </a:rPr>
              <a:t>“n”</a:t>
            </a:r>
          </a:p>
          <a:p>
            <a:pPr lvl="1">
              <a:lnSpc>
                <a:spcPct val="110000"/>
              </a:lnSpc>
            </a:pPr>
            <a:endParaRPr lang="en-GB" sz="1800" b="1" dirty="0">
              <a:solidFill>
                <a:srgbClr val="34164A"/>
              </a:solidFill>
            </a:endParaRPr>
          </a:p>
          <a:p>
            <a:pPr>
              <a:lnSpc>
                <a:spcPct val="110000"/>
              </a:lnSpc>
            </a:pPr>
            <a:r>
              <a:rPr lang="en-GB" dirty="0"/>
              <a:t>Synchronization functions</a:t>
            </a:r>
          </a:p>
          <a:p>
            <a:pPr lvl="1">
              <a:lnSpc>
                <a:spcPct val="110000"/>
              </a:lnSpc>
            </a:pPr>
            <a:r>
              <a:rPr lang="en-GB" b="1" dirty="0" smtClean="0">
                <a:solidFill>
                  <a:srgbClr val="002060"/>
                </a:solidFill>
              </a:rPr>
              <a:t>Barriers</a:t>
            </a:r>
            <a:r>
              <a:rPr lang="en-GB" dirty="0" smtClean="0">
                <a:solidFill>
                  <a:srgbClr val="002060"/>
                </a:solidFill>
              </a:rPr>
              <a:t> </a:t>
            </a:r>
            <a:r>
              <a:rPr lang="en-GB" dirty="0"/>
              <a:t>- all work-items within a work-group must execute </a:t>
            </a:r>
            <a:r>
              <a:rPr lang="en-GB" dirty="0" smtClean="0"/>
              <a:t>the barrier </a:t>
            </a:r>
            <a:r>
              <a:rPr lang="en-GB" dirty="0"/>
              <a:t>function before any work-item can continue</a:t>
            </a:r>
          </a:p>
          <a:p>
            <a:pPr lvl="1">
              <a:lnSpc>
                <a:spcPct val="110000"/>
              </a:lnSpc>
            </a:pPr>
            <a:r>
              <a:rPr lang="en-GB" b="1" dirty="0" smtClean="0">
                <a:solidFill>
                  <a:srgbClr val="002060"/>
                </a:solidFill>
              </a:rPr>
              <a:t>Memory </a:t>
            </a:r>
            <a:r>
              <a:rPr lang="en-GB" b="1" dirty="0">
                <a:solidFill>
                  <a:srgbClr val="002060"/>
                </a:solidFill>
              </a:rPr>
              <a:t>fences </a:t>
            </a:r>
            <a:r>
              <a:rPr lang="en-GB" dirty="0"/>
              <a:t>- provides ordering between memory operations</a:t>
            </a:r>
          </a:p>
        </p:txBody>
      </p:sp>
    </p:spTree>
    <p:extLst>
      <p:ext uri="{BB962C8B-B14F-4D97-AF65-F5344CB8AC3E}">
        <p14:creationId xmlns:p14="http://schemas.microsoft.com/office/powerpoint/2010/main" val="4250814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Restrictions</a:t>
            </a:r>
            <a:endParaRPr lang="en-GB" dirty="0"/>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rgbClr val="819838"/>
                </a:solidFill>
              </a:rPr>
              <a:t>within</a:t>
            </a:r>
            <a:r>
              <a:rPr lang="en-GB" dirty="0">
                <a:solidFill>
                  <a:srgbClr val="819838"/>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rgbClr val="002060"/>
                </a:solidFill>
              </a:rPr>
              <a:t>optional</a:t>
            </a:r>
            <a:r>
              <a:rPr lang="en-GB" dirty="0">
                <a:solidFill>
                  <a:schemeClr val="accent3"/>
                </a:solidFill>
              </a:rPr>
              <a:t> </a:t>
            </a:r>
            <a:r>
              <a:rPr lang="en-GB" dirty="0"/>
              <a:t>in </a:t>
            </a:r>
            <a:r>
              <a:rPr lang="en-GB" dirty="0" err="1"/>
              <a:t>OpenCL</a:t>
            </a:r>
            <a:r>
              <a:rPr lang="en-GB" dirty="0"/>
              <a:t> </a:t>
            </a:r>
            <a:r>
              <a:rPr lang="en-GB" dirty="0" smtClean="0"/>
              <a:t>v1.2, </a:t>
            </a:r>
            <a:r>
              <a:rPr lang="en-GB" dirty="0"/>
              <a:t>but the key word is </a:t>
            </a:r>
            <a:r>
              <a:rPr lang="en-GB" dirty="0" smtClean="0"/>
              <a:t>reserved</a:t>
            </a:r>
          </a:p>
          <a:p>
            <a:pPr marL="0" indent="0">
              <a:buNone/>
            </a:pPr>
            <a:r>
              <a:rPr lang="en-GB" dirty="0" smtClean="0">
                <a:solidFill>
                  <a:schemeClr val="accent1">
                    <a:lumMod val="75000"/>
                  </a:schemeClr>
                </a:solidFill>
              </a:rPr>
              <a:t>   </a:t>
            </a:r>
            <a:r>
              <a:rPr lang="en-GB" dirty="0" smtClean="0">
                <a:solidFill>
                  <a:srgbClr val="002060"/>
                </a:solidFill>
              </a:rPr>
              <a:t>(note</a:t>
            </a:r>
            <a:r>
              <a:rPr lang="en-GB" dirty="0">
                <a:solidFill>
                  <a:srgbClr val="002060"/>
                </a:solidFill>
              </a:rPr>
              <a:t>: most implementations support double)</a:t>
            </a:r>
          </a:p>
        </p:txBody>
      </p:sp>
    </p:spTree>
    <p:extLst>
      <p:ext uri="{BB962C8B-B14F-4D97-AF65-F5344CB8AC3E}">
        <p14:creationId xmlns:p14="http://schemas.microsoft.com/office/powerpoint/2010/main" val="2297607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107504" y="1700808"/>
            <a:ext cx="9036496" cy="4425355"/>
          </a:xfrm>
        </p:spPr>
        <p:txBody>
          <a:bodyPr>
            <a:normAutofit fontScale="70000" lnSpcReduction="20000"/>
          </a:bodyPr>
          <a:lstStyle/>
          <a:p>
            <a:pPr marL="0" indent="0">
              <a:buNone/>
            </a:pPr>
            <a:r>
              <a:rPr lang="en-GB" b="1" dirty="0" smtClean="0">
                <a:solidFill>
                  <a:schemeClr val="accent2"/>
                </a:solidFill>
                <a:latin typeface="Courier"/>
              </a:rPr>
              <a:t>void</a:t>
            </a:r>
            <a:r>
              <a:rPr lang="en-GB" b="1" dirty="0" smtClean="0">
                <a:latin typeface="Courier"/>
              </a:rPr>
              <a:t> </a:t>
            </a:r>
            <a:r>
              <a:rPr lang="en-GB" b="1" dirty="0" err="1" smtClean="0">
                <a:solidFill>
                  <a:schemeClr val="tx2">
                    <a:lumMod val="75000"/>
                  </a:schemeClr>
                </a:solidFill>
                <a:latin typeface="Courier"/>
              </a:rPr>
              <a:t>mat_mul</a:t>
            </a:r>
            <a:r>
              <a:rPr lang="en-GB" b="1" dirty="0" smtClean="0">
                <a:latin typeface="Courier"/>
              </a:rPr>
              <a:t>(</a:t>
            </a:r>
            <a:r>
              <a:rPr lang="en-GB" b="1" dirty="0" err="1" smtClean="0">
                <a:solidFill>
                  <a:schemeClr val="accent2"/>
                </a:solidFill>
                <a:latin typeface="Courier"/>
              </a:rPr>
              <a:t>int</a:t>
            </a:r>
            <a:r>
              <a:rPr lang="en-GB" b="1" dirty="0" smtClean="0">
                <a:latin typeface="Courier"/>
              </a:rPr>
              <a:t> </a:t>
            </a:r>
            <a:r>
              <a:rPr lang="en-GB" b="1" dirty="0" err="1" smtClean="0">
                <a:latin typeface="Courier"/>
              </a:rPr>
              <a:t>Mdim</a:t>
            </a:r>
            <a:r>
              <a:rPr lang="en-GB" b="1" dirty="0" smtClean="0">
                <a:latin typeface="Courier"/>
              </a:rPr>
              <a:t>, </a:t>
            </a:r>
            <a:r>
              <a:rPr lang="en-GB" b="1" dirty="0" err="1" smtClean="0">
                <a:solidFill>
                  <a:schemeClr val="accent2"/>
                </a:solidFill>
                <a:latin typeface="Courier"/>
              </a:rPr>
              <a:t>int</a:t>
            </a:r>
            <a:r>
              <a:rPr lang="en-GB" b="1" dirty="0" smtClean="0">
                <a:solidFill>
                  <a:schemeClr val="accent2"/>
                </a:solidFill>
                <a:latin typeface="Courier"/>
              </a:rPr>
              <a:t> </a:t>
            </a:r>
            <a:r>
              <a:rPr lang="en-GB" b="1" dirty="0" err="1" smtClean="0">
                <a:latin typeface="Courier"/>
              </a:rPr>
              <a:t>Ndim</a:t>
            </a:r>
            <a:r>
              <a:rPr lang="en-GB" b="1" dirty="0" smtClean="0">
                <a:latin typeface="Courier"/>
              </a:rPr>
              <a:t>, </a:t>
            </a:r>
            <a:r>
              <a:rPr lang="en-GB" b="1" dirty="0" err="1" smtClean="0">
                <a:solidFill>
                  <a:schemeClr val="accent2"/>
                </a:solidFill>
                <a:latin typeface="Courier"/>
              </a:rPr>
              <a:t>int</a:t>
            </a:r>
            <a:r>
              <a:rPr lang="en-GB" b="1" dirty="0" smtClean="0">
                <a:solidFill>
                  <a:schemeClr val="accent2"/>
                </a:solidFill>
                <a:latin typeface="Courier"/>
              </a:rPr>
              <a:t> </a:t>
            </a:r>
            <a:r>
              <a:rPr lang="en-GB" b="1" dirty="0" err="1" smtClean="0">
                <a:latin typeface="Courier"/>
              </a:rPr>
              <a:t>Pdim</a:t>
            </a:r>
            <a:r>
              <a:rPr lang="en-GB" b="1" dirty="0" smtClean="0">
                <a:latin typeface="Courier"/>
              </a:rPr>
              <a:t>,</a:t>
            </a:r>
          </a:p>
          <a:p>
            <a:pPr marL="0" indent="0">
              <a:buNone/>
            </a:pPr>
            <a:r>
              <a:rPr lang="en-GB" b="1" dirty="0">
                <a:solidFill>
                  <a:schemeClr val="accent2"/>
                </a:solidFill>
                <a:latin typeface="Courier"/>
              </a:rPr>
              <a:t> </a:t>
            </a:r>
            <a:r>
              <a:rPr lang="en-GB" b="1" dirty="0" smtClean="0">
                <a:solidFill>
                  <a:schemeClr val="accent2"/>
                </a:solidFill>
                <a:latin typeface="Courier"/>
              </a:rPr>
              <a:t>                       float</a:t>
            </a:r>
            <a:r>
              <a:rPr lang="en-GB" b="1" dirty="0" smtClean="0">
                <a:latin typeface="Courier"/>
              </a:rPr>
              <a:t> *A, </a:t>
            </a:r>
            <a:r>
              <a:rPr lang="en-GB" b="1" dirty="0" smtClean="0">
                <a:solidFill>
                  <a:schemeClr val="accent2"/>
                </a:solidFill>
                <a:latin typeface="Courier"/>
              </a:rPr>
              <a:t>float</a:t>
            </a:r>
            <a:r>
              <a:rPr lang="en-GB" b="1" dirty="0" smtClean="0">
                <a:latin typeface="Courier"/>
              </a:rPr>
              <a:t> *B, </a:t>
            </a:r>
            <a:r>
              <a:rPr lang="en-GB" b="1" dirty="0" smtClean="0">
                <a:solidFill>
                  <a:schemeClr val="accent2"/>
                </a:solidFill>
                <a:latin typeface="Courier"/>
              </a:rPr>
              <a:t>float</a:t>
            </a:r>
            <a:r>
              <a:rPr lang="en-GB" b="1" dirty="0" smtClean="0">
                <a:latin typeface="Courier"/>
              </a:rPr>
              <a:t> *C)</a:t>
            </a:r>
          </a:p>
          <a:p>
            <a:pPr marL="0" indent="0">
              <a:buNone/>
            </a:pPr>
            <a:r>
              <a:rPr lang="en-GB" b="1" dirty="0" smtClean="0">
                <a:latin typeface="Courier"/>
              </a:rPr>
              <a:t>{</a:t>
            </a:r>
          </a:p>
          <a:p>
            <a:pPr marL="0" indent="0">
              <a:buNone/>
            </a:pPr>
            <a:r>
              <a:rPr lang="en-GB" b="1" dirty="0" smtClean="0">
                <a:latin typeface="Courier"/>
              </a:rPr>
              <a:t>    </a:t>
            </a:r>
            <a:r>
              <a:rPr lang="en-GB" b="1" dirty="0" err="1" smtClean="0">
                <a:solidFill>
                  <a:schemeClr val="accent2"/>
                </a:solidFill>
                <a:latin typeface="Courier"/>
              </a:rPr>
              <a:t>int</a:t>
            </a:r>
            <a:r>
              <a:rPr lang="en-GB" b="1" dirty="0" smtClean="0">
                <a:solidFill>
                  <a:schemeClr val="accent2"/>
                </a:solidFill>
                <a:latin typeface="Courier"/>
              </a:rPr>
              <a:t> </a:t>
            </a:r>
            <a:r>
              <a:rPr lang="en-GB" b="1" dirty="0" err="1" smtClean="0">
                <a:latin typeface="Courier"/>
              </a:rPr>
              <a:t>i</a:t>
            </a:r>
            <a:r>
              <a:rPr lang="en-GB" b="1" dirty="0" smtClean="0">
                <a:latin typeface="Courier"/>
              </a:rPr>
              <a:t>, j, k;</a:t>
            </a:r>
          </a:p>
          <a:p>
            <a:pPr marL="0" indent="0">
              <a:buNone/>
            </a:pPr>
            <a:r>
              <a:rPr lang="en-GB" b="1" dirty="0">
                <a:latin typeface="Courier"/>
              </a:rPr>
              <a:t> </a:t>
            </a:r>
            <a:r>
              <a:rPr lang="en-GB" b="1" dirty="0" smtClean="0">
                <a:latin typeface="Courier"/>
              </a:rPr>
              <a:t>   </a:t>
            </a:r>
            <a:r>
              <a:rPr lang="en-GB" b="1" dirty="0" smtClean="0">
                <a:solidFill>
                  <a:schemeClr val="accent1"/>
                </a:solidFill>
                <a:latin typeface="Courier"/>
              </a:rPr>
              <a:t>for</a:t>
            </a:r>
            <a:r>
              <a:rPr lang="en-GB" b="1" dirty="0" smtClean="0">
                <a:latin typeface="Courier"/>
              </a:rPr>
              <a:t> (</a:t>
            </a:r>
            <a:r>
              <a:rPr lang="en-GB" b="1" dirty="0" err="1" smtClean="0">
                <a:latin typeface="Courier"/>
              </a:rPr>
              <a:t>i</a:t>
            </a:r>
            <a:r>
              <a:rPr lang="en-GB" b="1" dirty="0" smtClean="0">
                <a:latin typeface="Courier"/>
              </a:rPr>
              <a:t> = 0; </a:t>
            </a:r>
            <a:r>
              <a:rPr lang="en-GB" b="1" dirty="0" err="1" smtClean="0">
                <a:latin typeface="Courier"/>
              </a:rPr>
              <a:t>i</a:t>
            </a:r>
            <a:r>
              <a:rPr lang="en-GB" b="1" dirty="0" smtClean="0">
                <a:latin typeface="Courier"/>
              </a:rPr>
              <a:t> &lt; </a:t>
            </a:r>
            <a:r>
              <a:rPr lang="en-GB" b="1" dirty="0" err="1" smtClean="0">
                <a:latin typeface="Courier"/>
              </a:rPr>
              <a:t>Ndim</a:t>
            </a:r>
            <a:r>
              <a:rPr lang="en-GB" b="1" dirty="0" smtClean="0">
                <a:latin typeface="Courier"/>
              </a:rPr>
              <a:t>; </a:t>
            </a:r>
            <a:r>
              <a:rPr lang="en-GB" b="1" dirty="0" err="1" smtClean="0">
                <a:latin typeface="Courier"/>
              </a:rPr>
              <a:t>i</a:t>
            </a:r>
            <a:r>
              <a:rPr lang="en-GB" b="1" dirty="0" smtClean="0">
                <a:latin typeface="Courier"/>
              </a:rPr>
              <a:t>++) {</a:t>
            </a:r>
          </a:p>
          <a:p>
            <a:pPr marL="0" indent="0">
              <a:buNone/>
            </a:pPr>
            <a:r>
              <a:rPr lang="en-GB" b="1" dirty="0" smtClean="0">
                <a:latin typeface="Courier"/>
              </a:rPr>
              <a:t>        </a:t>
            </a:r>
            <a:r>
              <a:rPr lang="en-GB" b="1" dirty="0" smtClean="0">
                <a:solidFill>
                  <a:schemeClr val="accent1"/>
                </a:solidFill>
                <a:latin typeface="Courier"/>
              </a:rPr>
              <a:t>for</a:t>
            </a:r>
            <a:r>
              <a:rPr lang="en-GB" b="1" dirty="0" smtClean="0">
                <a:latin typeface="Courier"/>
              </a:rPr>
              <a:t> (j = 0; j &lt; </a:t>
            </a:r>
            <a:r>
              <a:rPr lang="en-GB" b="1" dirty="0" err="1" smtClean="0">
                <a:latin typeface="Courier"/>
              </a:rPr>
              <a:t>Mdim</a:t>
            </a:r>
            <a:r>
              <a:rPr lang="en-GB" b="1" dirty="0" smtClean="0">
                <a:latin typeface="Courier"/>
              </a:rPr>
              <a:t>; j++) {</a:t>
            </a:r>
          </a:p>
          <a:p>
            <a:pPr marL="0" indent="0">
              <a:buNone/>
            </a:pPr>
            <a:r>
              <a:rPr lang="en-GB" b="1" dirty="0">
                <a:latin typeface="Courier"/>
              </a:rPr>
              <a:t> </a:t>
            </a:r>
            <a:r>
              <a:rPr lang="en-GB" b="1" dirty="0" smtClean="0">
                <a:latin typeface="Courier"/>
              </a:rPr>
              <a:t>           </a:t>
            </a:r>
            <a:r>
              <a:rPr lang="en-GB" b="1" dirty="0" smtClean="0">
                <a:solidFill>
                  <a:schemeClr val="accent1"/>
                </a:solidFill>
                <a:latin typeface="Courier"/>
              </a:rPr>
              <a:t>for</a:t>
            </a:r>
            <a:r>
              <a:rPr lang="en-GB" b="1" dirty="0" smtClean="0">
                <a:latin typeface="Courier"/>
              </a:rPr>
              <a:t> (k = 0; k &lt; </a:t>
            </a:r>
            <a:r>
              <a:rPr lang="en-GB" b="1" dirty="0" err="1" smtClean="0">
                <a:latin typeface="Courier"/>
              </a:rPr>
              <a:t>Pdim</a:t>
            </a:r>
            <a:r>
              <a:rPr lang="en-GB" b="1" dirty="0" smtClean="0">
                <a:latin typeface="Courier"/>
              </a:rPr>
              <a:t>; k++) { </a:t>
            </a:r>
          </a:p>
          <a:p>
            <a:pPr marL="0" indent="0">
              <a:buNone/>
            </a:pPr>
            <a:r>
              <a:rPr lang="en-GB" b="1" dirty="0">
                <a:solidFill>
                  <a:schemeClr val="tx1">
                    <a:lumMod val="85000"/>
                  </a:schemeClr>
                </a:solidFill>
                <a:latin typeface="Courier"/>
              </a:rPr>
              <a:t> </a:t>
            </a:r>
            <a:r>
              <a:rPr lang="en-GB" b="1" dirty="0" smtClean="0">
                <a:solidFill>
                  <a:schemeClr val="tx1">
                    <a:lumMod val="85000"/>
                  </a:schemeClr>
                </a:solidFill>
                <a:latin typeface="Courier"/>
              </a:rPr>
              <a:t>               // C(</a:t>
            </a:r>
            <a:r>
              <a:rPr lang="en-GB" b="1" dirty="0" err="1" smtClean="0">
                <a:solidFill>
                  <a:schemeClr val="tx1">
                    <a:lumMod val="85000"/>
                  </a:schemeClr>
                </a:solidFill>
                <a:latin typeface="Courier"/>
              </a:rPr>
              <a:t>i</a:t>
            </a:r>
            <a:r>
              <a:rPr lang="en-GB" b="1" dirty="0" smtClean="0">
                <a:solidFill>
                  <a:schemeClr val="tx1">
                    <a:lumMod val="85000"/>
                  </a:schemeClr>
                </a:solidFill>
                <a:latin typeface="Courier"/>
              </a:rPr>
              <a:t>, j) = sum(over k) A(</a:t>
            </a:r>
            <a:r>
              <a:rPr lang="en-GB" b="1" dirty="0" err="1">
                <a:solidFill>
                  <a:schemeClr val="tx1">
                    <a:lumMod val="85000"/>
                  </a:schemeClr>
                </a:solidFill>
                <a:latin typeface="Courier"/>
              </a:rPr>
              <a:t>i</a:t>
            </a:r>
            <a:r>
              <a:rPr lang="en-GB" b="1" dirty="0" err="1" smtClean="0">
                <a:solidFill>
                  <a:schemeClr val="tx1">
                    <a:lumMod val="85000"/>
                  </a:schemeClr>
                </a:solidFill>
                <a:latin typeface="Courier"/>
              </a:rPr>
              <a:t>,k</a:t>
            </a:r>
            <a:r>
              <a:rPr lang="en-GB" b="1" dirty="0" smtClean="0">
                <a:solidFill>
                  <a:schemeClr val="tx1">
                    <a:lumMod val="85000"/>
                  </a:schemeClr>
                </a:solidFill>
                <a:latin typeface="Courier"/>
              </a:rPr>
              <a:t>) * B(</a:t>
            </a:r>
            <a:r>
              <a:rPr lang="en-GB" b="1" dirty="0" err="1" smtClean="0">
                <a:solidFill>
                  <a:schemeClr val="tx1">
                    <a:lumMod val="85000"/>
                  </a:schemeClr>
                </a:solidFill>
                <a:latin typeface="Courier"/>
              </a:rPr>
              <a:t>k,j</a:t>
            </a:r>
            <a:r>
              <a:rPr lang="en-GB" b="1" dirty="0" smtClean="0">
                <a:solidFill>
                  <a:schemeClr val="tx1">
                    <a:lumMod val="85000"/>
                  </a:schemeClr>
                </a:solidFill>
                <a:latin typeface="Courier"/>
              </a:rPr>
              <a:t>)</a:t>
            </a:r>
          </a:p>
          <a:p>
            <a:pPr marL="0" indent="0">
              <a:buNone/>
            </a:pPr>
            <a:r>
              <a:rPr lang="en-GB" b="1" dirty="0">
                <a:latin typeface="Courier"/>
              </a:rPr>
              <a:t> </a:t>
            </a:r>
            <a:r>
              <a:rPr lang="en-GB" b="1" dirty="0" smtClean="0">
                <a:latin typeface="Courier"/>
              </a:rPr>
              <a:t>               C[</a:t>
            </a:r>
            <a:r>
              <a:rPr lang="en-GB" b="1" dirty="0" err="1" smtClean="0">
                <a:latin typeface="Courier"/>
              </a:rPr>
              <a:t>i</a:t>
            </a:r>
            <a:r>
              <a:rPr lang="en-GB" b="1" dirty="0" smtClean="0">
                <a:latin typeface="Courier"/>
              </a:rPr>
              <a:t>*</a:t>
            </a:r>
            <a:r>
              <a:rPr lang="en-GB" b="1" dirty="0" err="1" smtClean="0">
                <a:latin typeface="Courier"/>
              </a:rPr>
              <a:t>Ndim+j</a:t>
            </a:r>
            <a:r>
              <a:rPr lang="en-GB" b="1" dirty="0" smtClean="0">
                <a:latin typeface="Courier"/>
              </a:rPr>
              <a:t>] += A[</a:t>
            </a:r>
            <a:r>
              <a:rPr lang="en-GB" b="1" dirty="0" err="1" smtClean="0">
                <a:latin typeface="Courier"/>
              </a:rPr>
              <a:t>i</a:t>
            </a:r>
            <a:r>
              <a:rPr lang="en-GB" b="1" dirty="0" smtClean="0">
                <a:latin typeface="Courier"/>
              </a:rPr>
              <a:t>*</a:t>
            </a:r>
            <a:r>
              <a:rPr lang="en-GB" b="1" dirty="0" err="1" smtClean="0">
                <a:latin typeface="Courier"/>
              </a:rPr>
              <a:t>Ndim+k</a:t>
            </a:r>
            <a:r>
              <a:rPr lang="en-GB" b="1" dirty="0" smtClean="0">
                <a:latin typeface="Courier"/>
              </a:rPr>
              <a:t>] * B[k*</a:t>
            </a:r>
            <a:r>
              <a:rPr lang="en-GB" b="1" dirty="0" err="1" smtClean="0">
                <a:latin typeface="Courier"/>
              </a:rPr>
              <a:t>Pdim+j</a:t>
            </a:r>
            <a:r>
              <a:rPr lang="en-GB" b="1" dirty="0" smtClean="0">
                <a:latin typeface="Courier"/>
              </a:rPr>
              <a:t>];</a:t>
            </a:r>
          </a:p>
          <a:p>
            <a:pPr marL="0" indent="0">
              <a:buNone/>
            </a:pPr>
            <a:r>
              <a:rPr lang="en-GB" b="1" dirty="0" smtClean="0">
                <a:latin typeface="Courier"/>
              </a:rPr>
              <a:t>            }</a:t>
            </a:r>
          </a:p>
          <a:p>
            <a:pPr marL="0" indent="0">
              <a:buNone/>
            </a:pPr>
            <a:r>
              <a:rPr lang="en-GB" b="1" dirty="0" smtClean="0">
                <a:latin typeface="Courier"/>
              </a:rPr>
              <a:t>        }</a:t>
            </a:r>
          </a:p>
          <a:p>
            <a:pPr marL="0" indent="0">
              <a:buNone/>
            </a:pPr>
            <a:r>
              <a:rPr lang="en-GB" b="1" dirty="0" smtClean="0">
                <a:latin typeface="Courier"/>
              </a:rPr>
              <a:t>    }</a:t>
            </a:r>
          </a:p>
          <a:p>
            <a:pPr marL="0" indent="0">
              <a:buNone/>
            </a:pPr>
            <a:r>
              <a:rPr lang="en-GB" b="1" dirty="0">
                <a:latin typeface="Courier"/>
              </a:rPr>
              <a:t>}</a:t>
            </a:r>
          </a:p>
        </p:txBody>
      </p:sp>
      <p:sp>
        <p:nvSpPr>
          <p:cNvPr id="4" name="TextBox 3"/>
          <p:cNvSpPr txBox="1"/>
          <p:nvPr/>
        </p:nvSpPr>
        <p:spPr>
          <a:xfrm>
            <a:off x="533860" y="940078"/>
            <a:ext cx="7809189" cy="400110"/>
          </a:xfrm>
          <a:prstGeom prst="rect">
            <a:avLst/>
          </a:prstGeom>
          <a:noFill/>
        </p:spPr>
        <p:txBody>
          <a:bodyPr wrap="none" rtlCol="0">
            <a:spAutoFit/>
          </a:bodyPr>
          <a:lstStyle/>
          <a:p>
            <a:pPr fontAlgn="auto">
              <a:spcBef>
                <a:spcPts val="0"/>
              </a:spcBef>
              <a:spcAft>
                <a:spcPts val="0"/>
              </a:spcAft>
            </a:pPr>
            <a:r>
              <a:rPr lang="en-GB" sz="2000" b="1" dirty="0" smtClean="0">
                <a:solidFill>
                  <a:srgbClr val="002060"/>
                </a:solidFill>
                <a:latin typeface="Trebuchet MS"/>
                <a:ea typeface="+mn-ea"/>
              </a:rPr>
              <a:t>We calculate C=AB, </a:t>
            </a:r>
            <a:r>
              <a:rPr lang="en-GB" sz="2000" b="1" dirty="0" err="1" smtClean="0">
                <a:solidFill>
                  <a:srgbClr val="002060"/>
                </a:solidFill>
                <a:latin typeface="Trebuchet MS"/>
                <a:ea typeface="+mn-ea"/>
              </a:rPr>
              <a:t>dimA</a:t>
            </a:r>
            <a:r>
              <a:rPr lang="en-GB" sz="2000" b="1" dirty="0" smtClean="0">
                <a:solidFill>
                  <a:srgbClr val="002060"/>
                </a:solidFill>
                <a:latin typeface="Trebuchet MS"/>
                <a:ea typeface="+mn-ea"/>
              </a:rPr>
              <a:t> = (N x P), </a:t>
            </a:r>
            <a:r>
              <a:rPr lang="en-GB" sz="2000" b="1" dirty="0" err="1" smtClean="0">
                <a:solidFill>
                  <a:srgbClr val="002060"/>
                </a:solidFill>
                <a:latin typeface="Trebuchet MS"/>
                <a:ea typeface="+mn-ea"/>
              </a:rPr>
              <a:t>dimB</a:t>
            </a:r>
            <a:r>
              <a:rPr lang="en-GB" sz="2000" b="1" dirty="0" smtClean="0">
                <a:solidFill>
                  <a:srgbClr val="002060"/>
                </a:solidFill>
                <a:latin typeface="Trebuchet MS"/>
                <a:ea typeface="+mn-ea"/>
              </a:rPr>
              <a:t>=(P x M), </a:t>
            </a:r>
            <a:r>
              <a:rPr lang="en-GB" sz="2000" b="1" dirty="0" err="1" smtClean="0">
                <a:solidFill>
                  <a:srgbClr val="002060"/>
                </a:solidFill>
                <a:latin typeface="Trebuchet MS"/>
                <a:ea typeface="+mn-ea"/>
              </a:rPr>
              <a:t>dimC</a:t>
            </a:r>
            <a:r>
              <a:rPr lang="en-GB" sz="2000" b="1" dirty="0" smtClean="0">
                <a:solidFill>
                  <a:srgbClr val="002060"/>
                </a:solidFill>
                <a:latin typeface="Trebuchet MS"/>
                <a:ea typeface="+mn-ea"/>
              </a:rPr>
              <a:t>=(N x M)</a:t>
            </a:r>
            <a:endParaRPr lang="en-GB" sz="2000" b="1" dirty="0">
              <a:solidFill>
                <a:srgbClr val="002060"/>
              </a:solidFill>
              <a:latin typeface="Trebuchet MS"/>
              <a:ea typeface="+mn-ea"/>
            </a:endParaRPr>
          </a:p>
        </p:txBody>
      </p:sp>
      <p:sp>
        <p:nvSpPr>
          <p:cNvPr id="21" name="Rectangle 4"/>
          <p:cNvSpPr>
            <a:spLocks noChangeArrowheads="1"/>
          </p:cNvSpPr>
          <p:nvPr/>
        </p:nvSpPr>
        <p:spPr bwMode="auto">
          <a:xfrm>
            <a:off x="3881651" y="4930736"/>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2" name="Rectangle 5"/>
          <p:cNvSpPr>
            <a:spLocks noChangeArrowheads="1"/>
          </p:cNvSpPr>
          <p:nvPr/>
        </p:nvSpPr>
        <p:spPr bwMode="auto">
          <a:xfrm>
            <a:off x="5507251" y="4930736"/>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216025" y="5273278"/>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24" name="Text Box 7"/>
          <p:cNvSpPr txBox="1">
            <a:spLocks noChangeArrowheads="1"/>
          </p:cNvSpPr>
          <p:nvPr/>
        </p:nvSpPr>
        <p:spPr bwMode="auto">
          <a:xfrm>
            <a:off x="5100872" y="5273278"/>
            <a:ext cx="271463"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25" name="Text Box 8"/>
          <p:cNvSpPr txBox="1">
            <a:spLocks noChangeArrowheads="1"/>
          </p:cNvSpPr>
          <p:nvPr/>
        </p:nvSpPr>
        <p:spPr bwMode="auto">
          <a:xfrm>
            <a:off x="6722492" y="5273278"/>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26" name="Rectangle 9"/>
          <p:cNvSpPr>
            <a:spLocks noChangeArrowheads="1"/>
          </p:cNvSpPr>
          <p:nvPr/>
        </p:nvSpPr>
        <p:spPr bwMode="auto">
          <a:xfrm>
            <a:off x="4219791" y="5375236"/>
            <a:ext cx="136525"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7" name="Rectangle 10"/>
          <p:cNvSpPr>
            <a:spLocks noChangeArrowheads="1"/>
          </p:cNvSpPr>
          <p:nvPr/>
        </p:nvSpPr>
        <p:spPr bwMode="auto">
          <a:xfrm>
            <a:off x="5507251" y="5375236"/>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8" name="Text Box 11"/>
          <p:cNvSpPr txBox="1">
            <a:spLocks noChangeArrowheads="1"/>
          </p:cNvSpPr>
          <p:nvPr/>
        </p:nvSpPr>
        <p:spPr bwMode="auto">
          <a:xfrm>
            <a:off x="3949916" y="5121250"/>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C(i,j)</a:t>
            </a:r>
          </a:p>
        </p:txBody>
      </p:sp>
      <p:sp>
        <p:nvSpPr>
          <p:cNvPr id="29" name="Text Box 12"/>
          <p:cNvSpPr txBox="1">
            <a:spLocks noChangeArrowheads="1"/>
          </p:cNvSpPr>
          <p:nvPr/>
        </p:nvSpPr>
        <p:spPr bwMode="auto">
          <a:xfrm>
            <a:off x="5575543" y="5057750"/>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30" name="Rectangle 13"/>
          <p:cNvSpPr>
            <a:spLocks noChangeArrowheads="1"/>
          </p:cNvSpPr>
          <p:nvPr/>
        </p:nvSpPr>
        <p:spPr bwMode="auto">
          <a:xfrm>
            <a:off x="7056654" y="4930736"/>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7285251" y="4930736"/>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7470989" y="5311750"/>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33" name="Rectangle 16"/>
          <p:cNvSpPr>
            <a:spLocks noChangeArrowheads="1"/>
          </p:cNvSpPr>
          <p:nvPr/>
        </p:nvSpPr>
        <p:spPr bwMode="auto">
          <a:xfrm>
            <a:off x="1798851" y="4930736"/>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256051" y="5375236"/>
            <a:ext cx="134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1984589" y="5121250"/>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36" name="TextBox 35"/>
          <p:cNvSpPr txBox="1"/>
          <p:nvPr/>
        </p:nvSpPr>
        <p:spPr>
          <a:xfrm>
            <a:off x="1519073" y="6111645"/>
            <a:ext cx="6987653"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Dot product of a row of A and a column of B for each element of C</a:t>
            </a:r>
            <a:endParaRPr lang="en-US" sz="2000" b="1" dirty="0">
              <a:solidFill>
                <a:prstClr val="black"/>
              </a:solidFill>
              <a:latin typeface="Trebuchet MS"/>
              <a:ea typeface="ヒラギノ角ゴ ProN W3" charset="-128"/>
              <a:cs typeface="Arial"/>
              <a:sym typeface="Myriad Set Text" charset="0"/>
            </a:endParaRPr>
          </a:p>
        </p:txBody>
      </p:sp>
    </p:spTree>
    <p:extLst>
      <p:ext uri="{BB962C8B-B14F-4D97-AF65-F5344CB8AC3E}">
        <p14:creationId xmlns:p14="http://schemas.microsoft.com/office/powerpoint/2010/main" val="2789484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107504" y="1700808"/>
            <a:ext cx="9036496" cy="4425355"/>
          </a:xfrm>
        </p:spPr>
        <p:txBody>
          <a:bodyPr>
            <a:normAutofit fontScale="70000" lnSpcReduction="20000"/>
          </a:bodyPr>
          <a:lstStyle/>
          <a:p>
            <a:pPr marL="0" indent="0">
              <a:buNone/>
            </a:pPr>
            <a:r>
              <a:rPr lang="en-GB" b="1" dirty="0" smtClean="0">
                <a:solidFill>
                  <a:schemeClr val="accent2"/>
                </a:solidFill>
                <a:latin typeface="Courier"/>
              </a:rPr>
              <a:t>void</a:t>
            </a:r>
            <a:r>
              <a:rPr lang="en-GB" b="1" dirty="0" smtClean="0">
                <a:latin typeface="Courier"/>
              </a:rPr>
              <a:t> </a:t>
            </a:r>
            <a:r>
              <a:rPr lang="en-GB" b="1" dirty="0" err="1" smtClean="0">
                <a:solidFill>
                  <a:schemeClr val="tx2">
                    <a:lumMod val="75000"/>
                  </a:schemeClr>
                </a:solidFill>
                <a:latin typeface="Courier"/>
              </a:rPr>
              <a:t>mat_mul</a:t>
            </a:r>
            <a:r>
              <a:rPr lang="en-GB" b="1" dirty="0" smtClean="0">
                <a:latin typeface="Courier"/>
              </a:rPr>
              <a:t>(</a:t>
            </a:r>
            <a:r>
              <a:rPr lang="en-GB" b="1" dirty="0" err="1" smtClean="0">
                <a:solidFill>
                  <a:schemeClr val="accent2"/>
                </a:solidFill>
                <a:latin typeface="Courier"/>
              </a:rPr>
              <a:t>int</a:t>
            </a:r>
            <a:r>
              <a:rPr lang="en-GB" b="1" dirty="0" smtClean="0">
                <a:latin typeface="Courier"/>
              </a:rPr>
              <a:t> Order, </a:t>
            </a:r>
            <a:r>
              <a:rPr lang="en-GB" b="1" dirty="0" smtClean="0">
                <a:solidFill>
                  <a:schemeClr val="accent2"/>
                </a:solidFill>
                <a:latin typeface="Courier"/>
              </a:rPr>
              <a:t>float</a:t>
            </a:r>
            <a:r>
              <a:rPr lang="en-GB" b="1" dirty="0" smtClean="0">
                <a:latin typeface="Courier"/>
              </a:rPr>
              <a:t> *A, </a:t>
            </a:r>
            <a:r>
              <a:rPr lang="en-GB" b="1" dirty="0" smtClean="0">
                <a:solidFill>
                  <a:schemeClr val="accent2"/>
                </a:solidFill>
                <a:latin typeface="Courier"/>
              </a:rPr>
              <a:t>float</a:t>
            </a:r>
            <a:r>
              <a:rPr lang="en-GB" b="1" dirty="0" smtClean="0">
                <a:latin typeface="Courier"/>
              </a:rPr>
              <a:t> *B, </a:t>
            </a:r>
            <a:r>
              <a:rPr lang="en-GB" b="1" dirty="0" smtClean="0">
                <a:solidFill>
                  <a:schemeClr val="accent2"/>
                </a:solidFill>
                <a:latin typeface="Courier"/>
              </a:rPr>
              <a:t>float</a:t>
            </a:r>
            <a:r>
              <a:rPr lang="en-GB" b="1" dirty="0" smtClean="0">
                <a:latin typeface="Courier"/>
              </a:rPr>
              <a:t> *C)</a:t>
            </a:r>
          </a:p>
          <a:p>
            <a:pPr marL="0" indent="0">
              <a:buNone/>
            </a:pPr>
            <a:r>
              <a:rPr lang="en-GB" b="1" dirty="0" smtClean="0">
                <a:latin typeface="Courier"/>
              </a:rPr>
              <a:t>{</a:t>
            </a:r>
          </a:p>
          <a:p>
            <a:pPr marL="0" indent="0">
              <a:buNone/>
            </a:pPr>
            <a:r>
              <a:rPr lang="en-GB" b="1" dirty="0" smtClean="0">
                <a:latin typeface="Courier"/>
              </a:rPr>
              <a:t>    </a:t>
            </a:r>
            <a:r>
              <a:rPr lang="en-GB" b="1" dirty="0" err="1" smtClean="0">
                <a:solidFill>
                  <a:schemeClr val="accent2"/>
                </a:solidFill>
                <a:latin typeface="Courier"/>
              </a:rPr>
              <a:t>int</a:t>
            </a:r>
            <a:r>
              <a:rPr lang="en-GB" b="1" dirty="0" smtClean="0">
                <a:solidFill>
                  <a:schemeClr val="accent2"/>
                </a:solidFill>
                <a:latin typeface="Courier"/>
              </a:rPr>
              <a:t> </a:t>
            </a:r>
            <a:r>
              <a:rPr lang="en-GB" b="1" dirty="0" err="1" smtClean="0">
                <a:latin typeface="Courier"/>
              </a:rPr>
              <a:t>i</a:t>
            </a:r>
            <a:r>
              <a:rPr lang="en-GB" b="1" dirty="0" smtClean="0">
                <a:latin typeface="Courier"/>
              </a:rPr>
              <a:t>, j, k;</a:t>
            </a:r>
          </a:p>
          <a:p>
            <a:pPr marL="0" indent="0">
              <a:buNone/>
            </a:pPr>
            <a:r>
              <a:rPr lang="en-GB" b="1" dirty="0">
                <a:latin typeface="Courier"/>
              </a:rPr>
              <a:t> </a:t>
            </a:r>
            <a:r>
              <a:rPr lang="en-GB" b="1" dirty="0" smtClean="0">
                <a:latin typeface="Courier"/>
              </a:rPr>
              <a:t>   </a:t>
            </a:r>
            <a:r>
              <a:rPr lang="en-GB" b="1" dirty="0" smtClean="0">
                <a:solidFill>
                  <a:schemeClr val="accent1"/>
                </a:solidFill>
                <a:latin typeface="Courier"/>
              </a:rPr>
              <a:t>for</a:t>
            </a:r>
            <a:r>
              <a:rPr lang="en-GB" b="1" dirty="0" smtClean="0">
                <a:latin typeface="Courier"/>
              </a:rPr>
              <a:t> (i = 0; i &lt; Order; i++) {</a:t>
            </a:r>
          </a:p>
          <a:p>
            <a:pPr marL="0" indent="0">
              <a:buNone/>
            </a:pPr>
            <a:r>
              <a:rPr lang="en-GB" b="1" dirty="0" smtClean="0">
                <a:latin typeface="Courier"/>
              </a:rPr>
              <a:t>        </a:t>
            </a:r>
            <a:r>
              <a:rPr lang="en-GB" b="1" dirty="0" smtClean="0">
                <a:solidFill>
                  <a:schemeClr val="accent1"/>
                </a:solidFill>
                <a:latin typeface="Courier"/>
              </a:rPr>
              <a:t>for</a:t>
            </a:r>
            <a:r>
              <a:rPr lang="en-GB" b="1" dirty="0" smtClean="0">
                <a:latin typeface="Courier"/>
              </a:rPr>
              <a:t> (j = 0; j &lt; Order; j++) {</a:t>
            </a:r>
          </a:p>
          <a:p>
            <a:pPr marL="0" indent="0">
              <a:buNone/>
            </a:pPr>
            <a:r>
              <a:rPr lang="en-GB" b="1" dirty="0">
                <a:latin typeface="Courier"/>
              </a:rPr>
              <a:t> </a:t>
            </a:r>
            <a:r>
              <a:rPr lang="en-GB" b="1" dirty="0" smtClean="0">
                <a:latin typeface="Courier"/>
              </a:rPr>
              <a:t>           </a:t>
            </a:r>
            <a:r>
              <a:rPr lang="en-GB" b="1" dirty="0" smtClean="0">
                <a:solidFill>
                  <a:schemeClr val="accent1"/>
                </a:solidFill>
                <a:latin typeface="Courier"/>
              </a:rPr>
              <a:t>for</a:t>
            </a:r>
            <a:r>
              <a:rPr lang="en-GB" b="1" dirty="0" smtClean="0">
                <a:latin typeface="Courier"/>
              </a:rPr>
              <a:t> (k = 0; k &lt; Order; k++) { </a:t>
            </a:r>
          </a:p>
          <a:p>
            <a:pPr marL="0" indent="0">
              <a:buNone/>
            </a:pPr>
            <a:r>
              <a:rPr lang="en-GB" b="1" dirty="0">
                <a:solidFill>
                  <a:schemeClr val="tx1">
                    <a:lumMod val="85000"/>
                  </a:schemeClr>
                </a:solidFill>
                <a:latin typeface="Courier"/>
              </a:rPr>
              <a:t> </a:t>
            </a:r>
            <a:r>
              <a:rPr lang="en-GB" b="1" dirty="0" smtClean="0">
                <a:solidFill>
                  <a:schemeClr val="tx1">
                    <a:lumMod val="85000"/>
                  </a:schemeClr>
                </a:solidFill>
                <a:latin typeface="Courier"/>
              </a:rPr>
              <a:t>               // C(</a:t>
            </a:r>
            <a:r>
              <a:rPr lang="en-GB" b="1" dirty="0" err="1" smtClean="0">
                <a:solidFill>
                  <a:schemeClr val="tx1">
                    <a:lumMod val="85000"/>
                  </a:schemeClr>
                </a:solidFill>
                <a:latin typeface="Courier"/>
              </a:rPr>
              <a:t>i</a:t>
            </a:r>
            <a:r>
              <a:rPr lang="en-GB" b="1" dirty="0" smtClean="0">
                <a:solidFill>
                  <a:schemeClr val="tx1">
                    <a:lumMod val="85000"/>
                  </a:schemeClr>
                </a:solidFill>
                <a:latin typeface="Courier"/>
              </a:rPr>
              <a:t>, j) = sum(over k) A(</a:t>
            </a:r>
            <a:r>
              <a:rPr lang="en-GB" b="1" dirty="0" err="1">
                <a:solidFill>
                  <a:schemeClr val="tx1">
                    <a:lumMod val="85000"/>
                  </a:schemeClr>
                </a:solidFill>
                <a:latin typeface="Courier"/>
              </a:rPr>
              <a:t>i</a:t>
            </a:r>
            <a:r>
              <a:rPr lang="en-GB" b="1" dirty="0" err="1" smtClean="0">
                <a:solidFill>
                  <a:schemeClr val="tx1">
                    <a:lumMod val="85000"/>
                  </a:schemeClr>
                </a:solidFill>
                <a:latin typeface="Courier"/>
              </a:rPr>
              <a:t>,k</a:t>
            </a:r>
            <a:r>
              <a:rPr lang="en-GB" b="1" dirty="0" smtClean="0">
                <a:solidFill>
                  <a:schemeClr val="tx1">
                    <a:lumMod val="85000"/>
                  </a:schemeClr>
                </a:solidFill>
                <a:latin typeface="Courier"/>
              </a:rPr>
              <a:t>) * B(</a:t>
            </a:r>
            <a:r>
              <a:rPr lang="en-GB" b="1" dirty="0" err="1" smtClean="0">
                <a:solidFill>
                  <a:schemeClr val="tx1">
                    <a:lumMod val="85000"/>
                  </a:schemeClr>
                </a:solidFill>
                <a:latin typeface="Courier"/>
              </a:rPr>
              <a:t>k,j</a:t>
            </a:r>
            <a:r>
              <a:rPr lang="en-GB" b="1" dirty="0" smtClean="0">
                <a:solidFill>
                  <a:schemeClr val="tx1">
                    <a:lumMod val="85000"/>
                  </a:schemeClr>
                </a:solidFill>
                <a:latin typeface="Courier"/>
              </a:rPr>
              <a:t>)</a:t>
            </a:r>
          </a:p>
          <a:p>
            <a:pPr marL="0" indent="0">
              <a:buNone/>
            </a:pPr>
            <a:r>
              <a:rPr lang="en-GB" b="1" dirty="0">
                <a:latin typeface="Courier"/>
              </a:rPr>
              <a:t> </a:t>
            </a:r>
            <a:r>
              <a:rPr lang="en-GB" b="1" dirty="0" smtClean="0">
                <a:latin typeface="Courier"/>
              </a:rPr>
              <a:t>               C[i*</a:t>
            </a:r>
            <a:r>
              <a:rPr lang="en-GB" b="1" dirty="0" err="1" smtClean="0">
                <a:latin typeface="Courier"/>
              </a:rPr>
              <a:t>Order+j</a:t>
            </a:r>
            <a:r>
              <a:rPr lang="en-GB" b="1" dirty="0" smtClean="0">
                <a:latin typeface="Courier"/>
              </a:rPr>
              <a:t>] += A[i*</a:t>
            </a:r>
            <a:r>
              <a:rPr lang="en-GB" b="1" dirty="0" err="1" smtClean="0">
                <a:latin typeface="Courier"/>
              </a:rPr>
              <a:t>Order+k</a:t>
            </a:r>
            <a:r>
              <a:rPr lang="en-GB" b="1" dirty="0" smtClean="0">
                <a:latin typeface="Courier"/>
              </a:rPr>
              <a:t>] * B[k*</a:t>
            </a:r>
            <a:r>
              <a:rPr lang="en-GB" b="1" dirty="0" err="1" smtClean="0">
                <a:latin typeface="Courier"/>
              </a:rPr>
              <a:t>Order+j</a:t>
            </a:r>
            <a:r>
              <a:rPr lang="en-GB" b="1" dirty="0" smtClean="0">
                <a:latin typeface="Courier"/>
              </a:rPr>
              <a:t>];</a:t>
            </a:r>
          </a:p>
          <a:p>
            <a:pPr marL="0" indent="0">
              <a:buNone/>
            </a:pPr>
            <a:r>
              <a:rPr lang="en-GB" b="1" dirty="0" smtClean="0">
                <a:latin typeface="Courier"/>
              </a:rPr>
              <a:t>            }</a:t>
            </a:r>
          </a:p>
          <a:p>
            <a:pPr marL="0" indent="0">
              <a:buNone/>
            </a:pPr>
            <a:r>
              <a:rPr lang="en-GB" b="1" dirty="0" smtClean="0">
                <a:latin typeface="Courier"/>
              </a:rPr>
              <a:t>        }</a:t>
            </a:r>
          </a:p>
          <a:p>
            <a:pPr marL="0" indent="0">
              <a:buNone/>
            </a:pPr>
            <a:r>
              <a:rPr lang="en-GB" b="1" dirty="0" smtClean="0">
                <a:latin typeface="Courier"/>
              </a:rPr>
              <a:t>    }</a:t>
            </a:r>
          </a:p>
          <a:p>
            <a:pPr marL="0" indent="0">
              <a:buNone/>
            </a:pPr>
            <a:r>
              <a:rPr lang="en-GB" b="1" dirty="0">
                <a:latin typeface="Courier"/>
              </a:rPr>
              <a:t>}</a:t>
            </a:r>
          </a:p>
        </p:txBody>
      </p:sp>
      <p:sp>
        <p:nvSpPr>
          <p:cNvPr id="4" name="TextBox 3"/>
          <p:cNvSpPr txBox="1"/>
          <p:nvPr/>
        </p:nvSpPr>
        <p:spPr>
          <a:xfrm>
            <a:off x="533860" y="940078"/>
            <a:ext cx="7809189" cy="400110"/>
          </a:xfrm>
          <a:prstGeom prst="rect">
            <a:avLst/>
          </a:prstGeom>
          <a:noFill/>
        </p:spPr>
        <p:txBody>
          <a:bodyPr wrap="none" rtlCol="0">
            <a:spAutoFit/>
          </a:bodyPr>
          <a:lstStyle/>
          <a:p>
            <a:pPr fontAlgn="auto">
              <a:spcBef>
                <a:spcPts val="0"/>
              </a:spcBef>
              <a:spcAft>
                <a:spcPts val="0"/>
              </a:spcAft>
            </a:pPr>
            <a:r>
              <a:rPr lang="en-GB" sz="2000" b="1" dirty="0" smtClean="0">
                <a:solidFill>
                  <a:srgbClr val="002060"/>
                </a:solidFill>
                <a:latin typeface="Trebuchet MS"/>
                <a:ea typeface="+mn-ea"/>
              </a:rPr>
              <a:t>We calculate C=AB, </a:t>
            </a:r>
            <a:r>
              <a:rPr lang="en-GB" sz="2000" b="1" dirty="0" err="1" smtClean="0">
                <a:solidFill>
                  <a:srgbClr val="002060"/>
                </a:solidFill>
                <a:latin typeface="Trebuchet MS"/>
                <a:ea typeface="+mn-ea"/>
              </a:rPr>
              <a:t>dimA</a:t>
            </a:r>
            <a:r>
              <a:rPr lang="en-GB" sz="2000" b="1" dirty="0" smtClean="0">
                <a:solidFill>
                  <a:srgbClr val="002060"/>
                </a:solidFill>
                <a:latin typeface="Trebuchet MS"/>
                <a:ea typeface="+mn-ea"/>
              </a:rPr>
              <a:t> = (N x N), </a:t>
            </a:r>
            <a:r>
              <a:rPr lang="en-GB" sz="2000" b="1" dirty="0" err="1" smtClean="0">
                <a:solidFill>
                  <a:srgbClr val="002060"/>
                </a:solidFill>
                <a:latin typeface="Trebuchet MS"/>
                <a:ea typeface="+mn-ea"/>
              </a:rPr>
              <a:t>dimB</a:t>
            </a:r>
            <a:r>
              <a:rPr lang="en-GB" sz="2000" b="1" dirty="0" smtClean="0">
                <a:solidFill>
                  <a:srgbClr val="002060"/>
                </a:solidFill>
                <a:latin typeface="Trebuchet MS"/>
                <a:ea typeface="+mn-ea"/>
              </a:rPr>
              <a:t>=(N x N), </a:t>
            </a:r>
            <a:r>
              <a:rPr lang="en-GB" sz="2000" b="1" dirty="0" err="1" smtClean="0">
                <a:solidFill>
                  <a:srgbClr val="002060"/>
                </a:solidFill>
                <a:latin typeface="Trebuchet MS"/>
                <a:ea typeface="+mn-ea"/>
              </a:rPr>
              <a:t>dimC</a:t>
            </a:r>
            <a:r>
              <a:rPr lang="en-GB" sz="2000" b="1" dirty="0" smtClean="0">
                <a:solidFill>
                  <a:srgbClr val="002060"/>
                </a:solidFill>
                <a:latin typeface="Trebuchet MS"/>
                <a:ea typeface="+mn-ea"/>
              </a:rPr>
              <a:t>=(N x N)</a:t>
            </a:r>
            <a:endParaRPr lang="en-GB" sz="2000" b="1" dirty="0">
              <a:solidFill>
                <a:srgbClr val="002060"/>
              </a:solidFill>
              <a:latin typeface="Trebuchet MS"/>
              <a:ea typeface="+mn-ea"/>
            </a:endParaRPr>
          </a:p>
        </p:txBody>
      </p:sp>
      <p:sp>
        <p:nvSpPr>
          <p:cNvPr id="21" name="Rectangle 4"/>
          <p:cNvSpPr>
            <a:spLocks noChangeArrowheads="1"/>
          </p:cNvSpPr>
          <p:nvPr/>
        </p:nvSpPr>
        <p:spPr bwMode="auto">
          <a:xfrm>
            <a:off x="3881651" y="4930736"/>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2" name="Rectangle 5"/>
          <p:cNvSpPr>
            <a:spLocks noChangeArrowheads="1"/>
          </p:cNvSpPr>
          <p:nvPr/>
        </p:nvSpPr>
        <p:spPr bwMode="auto">
          <a:xfrm>
            <a:off x="5507251" y="4930736"/>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216025" y="5273278"/>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24" name="Text Box 7"/>
          <p:cNvSpPr txBox="1">
            <a:spLocks noChangeArrowheads="1"/>
          </p:cNvSpPr>
          <p:nvPr/>
        </p:nvSpPr>
        <p:spPr bwMode="auto">
          <a:xfrm>
            <a:off x="5100872" y="5273278"/>
            <a:ext cx="271463"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25" name="Text Box 8"/>
          <p:cNvSpPr txBox="1">
            <a:spLocks noChangeArrowheads="1"/>
          </p:cNvSpPr>
          <p:nvPr/>
        </p:nvSpPr>
        <p:spPr bwMode="auto">
          <a:xfrm>
            <a:off x="6722492" y="5273278"/>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26" name="Rectangle 9"/>
          <p:cNvSpPr>
            <a:spLocks noChangeArrowheads="1"/>
          </p:cNvSpPr>
          <p:nvPr/>
        </p:nvSpPr>
        <p:spPr bwMode="auto">
          <a:xfrm>
            <a:off x="4219791" y="5375236"/>
            <a:ext cx="136525"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7" name="Rectangle 10"/>
          <p:cNvSpPr>
            <a:spLocks noChangeArrowheads="1"/>
          </p:cNvSpPr>
          <p:nvPr/>
        </p:nvSpPr>
        <p:spPr bwMode="auto">
          <a:xfrm>
            <a:off x="5507251" y="5375236"/>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8" name="Text Box 11"/>
          <p:cNvSpPr txBox="1">
            <a:spLocks noChangeArrowheads="1"/>
          </p:cNvSpPr>
          <p:nvPr/>
        </p:nvSpPr>
        <p:spPr bwMode="auto">
          <a:xfrm>
            <a:off x="3949916" y="5121250"/>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C(i,j)</a:t>
            </a:r>
          </a:p>
        </p:txBody>
      </p:sp>
      <p:sp>
        <p:nvSpPr>
          <p:cNvPr id="29" name="Text Box 12"/>
          <p:cNvSpPr txBox="1">
            <a:spLocks noChangeArrowheads="1"/>
          </p:cNvSpPr>
          <p:nvPr/>
        </p:nvSpPr>
        <p:spPr bwMode="auto">
          <a:xfrm>
            <a:off x="5575543" y="5057750"/>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30" name="Rectangle 13"/>
          <p:cNvSpPr>
            <a:spLocks noChangeArrowheads="1"/>
          </p:cNvSpPr>
          <p:nvPr/>
        </p:nvSpPr>
        <p:spPr bwMode="auto">
          <a:xfrm>
            <a:off x="7056654" y="4930736"/>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7285251" y="4930736"/>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7470989" y="5311750"/>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33" name="Rectangle 16"/>
          <p:cNvSpPr>
            <a:spLocks noChangeArrowheads="1"/>
          </p:cNvSpPr>
          <p:nvPr/>
        </p:nvSpPr>
        <p:spPr bwMode="auto">
          <a:xfrm>
            <a:off x="1798851" y="4930736"/>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256051" y="5375236"/>
            <a:ext cx="134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1984589" y="5121250"/>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36" name="TextBox 35"/>
          <p:cNvSpPr txBox="1"/>
          <p:nvPr/>
        </p:nvSpPr>
        <p:spPr>
          <a:xfrm>
            <a:off x="1519073" y="6111645"/>
            <a:ext cx="6987653"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Dot product of a row of A and a column of B for each element of C</a:t>
            </a:r>
            <a:endParaRPr lang="en-US" sz="2000" b="1" dirty="0">
              <a:solidFill>
                <a:prstClr val="black"/>
              </a:solidFill>
              <a:latin typeface="Trebuchet MS"/>
              <a:ea typeface="ヒラギノ角ゴ ProN W3" charset="-128"/>
              <a:cs typeface="Arial"/>
              <a:sym typeface="Myriad Set Text" charset="0"/>
            </a:endParaRPr>
          </a:p>
        </p:txBody>
      </p:sp>
      <p:sp>
        <p:nvSpPr>
          <p:cNvPr id="5" name="TextBox 4"/>
          <p:cNvSpPr txBox="1"/>
          <p:nvPr/>
        </p:nvSpPr>
        <p:spPr>
          <a:xfrm>
            <a:off x="5372335" y="2333296"/>
            <a:ext cx="3530704" cy="1200329"/>
          </a:xfrm>
          <a:prstGeom prst="rect">
            <a:avLst/>
          </a:prstGeom>
          <a:solidFill>
            <a:srgbClr val="FAF7FF"/>
          </a:solidFill>
          <a:ln w="25400">
            <a:solidFill>
              <a:srgbClr val="002060"/>
            </a:solidFill>
          </a:ln>
        </p:spPr>
        <p:txBody>
          <a:bodyPr wrap="square" rtlCol="0">
            <a:spAutoFit/>
          </a:bodyPr>
          <a:lstStyle/>
          <a:p>
            <a:pPr algn="ctr"/>
            <a:r>
              <a:rPr lang="en-US" dirty="0" smtClean="0"/>
              <a:t>Let’s make it easier and specialize to square matrices</a:t>
            </a:r>
            <a:endParaRPr lang="en-US" dirty="0"/>
          </a:p>
        </p:txBody>
      </p:sp>
    </p:spTree>
    <p:extLst>
      <p:ext uri="{BB962C8B-B14F-4D97-AF65-F5344CB8AC3E}">
        <p14:creationId xmlns:p14="http://schemas.microsoft.com/office/powerpoint/2010/main" val="2556388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445224"/>
            <a:ext cx="8784976" cy="1512168"/>
          </a:xfrm>
        </p:spPr>
        <p:txBody>
          <a:bodyPr>
            <a:normAutofit fontScale="62500" lnSpcReduction="20000"/>
          </a:bodyPr>
          <a:lstStyle/>
          <a:p>
            <a:pPr algn="ctr">
              <a:buNone/>
            </a:pPr>
            <a:r>
              <a:rPr lang="en-GB" sz="4600" dirty="0" smtClean="0">
                <a:solidFill>
                  <a:schemeClr val="accent4">
                    <a:lumMod val="50000"/>
                  </a:schemeClr>
                </a:solidFill>
              </a:rPr>
              <a:t>OpenCL – Open Computing Language</a:t>
            </a:r>
          </a:p>
          <a:p>
            <a:pPr algn="ctr">
              <a:buNone/>
            </a:pPr>
            <a:r>
              <a:rPr lang="en-GB" dirty="0" smtClean="0"/>
              <a:t/>
            </a:r>
            <a:br>
              <a:rPr lang="en-GB" dirty="0" smtClean="0"/>
            </a:br>
            <a:r>
              <a:rPr lang="en-GB" dirty="0" smtClean="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597528"/>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fontAlgn="auto">
              <a:lnSpc>
                <a:spcPct val="90000"/>
              </a:lnSpc>
              <a:spcBef>
                <a:spcPts val="0"/>
              </a:spcBef>
              <a:spcAft>
                <a:spcPts val="0"/>
              </a:spcAft>
            </a:pPr>
            <a:endParaRPr lang="en-US" sz="1300" b="1">
              <a:solidFill>
                <a:prstClr val="black"/>
              </a:solidFill>
              <a:latin typeface="Arial Narrow" pitchFamily="34" charset="0"/>
              <a:ea typeface="MS PGothic" pitchFamily="34" charset="-128"/>
            </a:endParaRPr>
          </a:p>
        </p:txBody>
      </p:sp>
      <p:sp>
        <p:nvSpPr>
          <p:cNvPr id="6" name="Oval 7"/>
          <p:cNvSpPr>
            <a:spLocks/>
          </p:cNvSpPr>
          <p:nvPr/>
        </p:nvSpPr>
        <p:spPr bwMode="auto">
          <a:xfrm>
            <a:off x="831622" y="1597528"/>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fontAlgn="auto">
              <a:lnSpc>
                <a:spcPct val="90000"/>
              </a:lnSpc>
              <a:spcBef>
                <a:spcPts val="0"/>
              </a:spcBef>
              <a:spcAft>
                <a:spcPts val="0"/>
              </a:spcAft>
            </a:pPr>
            <a:endParaRPr lang="en-US" sz="1300" b="1">
              <a:solidFill>
                <a:prstClr val="black"/>
              </a:solidFill>
              <a:latin typeface="Arial Narrow" pitchFamily="34" charset="0"/>
              <a:ea typeface="MS PGothic" pitchFamily="34" charset="-128"/>
            </a:endParaRPr>
          </a:p>
        </p:txBody>
      </p:sp>
      <p:sp>
        <p:nvSpPr>
          <p:cNvPr id="8" name="Text Box 8"/>
          <p:cNvSpPr txBox="1">
            <a:spLocks/>
          </p:cNvSpPr>
          <p:nvPr/>
        </p:nvSpPr>
        <p:spPr bwMode="auto">
          <a:xfrm>
            <a:off x="1403648" y="2060848"/>
            <a:ext cx="2143125" cy="729695"/>
          </a:xfrm>
          <a:prstGeom prst="rect">
            <a:avLst/>
          </a:prstGeom>
          <a:noFill/>
          <a:ln w="3175">
            <a:noFill/>
            <a:miter lim="800000"/>
            <a:headEnd/>
            <a:tailEnd/>
          </a:ln>
        </p:spPr>
        <p:txBody>
          <a:bodyPr lIns="64270" tIns="32135" rIns="64270" bIns="32135">
            <a:spAutoFit/>
          </a:bodyPr>
          <a:lstStyle/>
          <a:p>
            <a:pPr algn="ctr" defTabSz="642938" fontAlgn="auto">
              <a:lnSpc>
                <a:spcPct val="90000"/>
              </a:lnSpc>
              <a:spcBef>
                <a:spcPts val="0"/>
              </a:spcBef>
              <a:spcAft>
                <a:spcPts val="0"/>
              </a:spcAft>
            </a:pPr>
            <a:r>
              <a:rPr lang="en-US" sz="2200" b="1" dirty="0">
                <a:solidFill>
                  <a:prstClr val="black"/>
                </a:solidFill>
                <a:latin typeface="Trebuchet MS"/>
                <a:ea typeface="MS PGothic" pitchFamily="34" charset="-128"/>
              </a:rPr>
              <a:t>CPUs</a:t>
            </a:r>
          </a:p>
          <a:p>
            <a:pPr algn="ctr" defTabSz="642938" fontAlgn="auto">
              <a:lnSpc>
                <a:spcPct val="90000"/>
              </a:lnSpc>
              <a:spcBef>
                <a:spcPts val="0"/>
              </a:spcBef>
              <a:spcAft>
                <a:spcPts val="0"/>
              </a:spcAft>
            </a:pPr>
            <a:r>
              <a:rPr lang="en-US" sz="1300" b="1" dirty="0">
                <a:solidFill>
                  <a:prstClr val="black"/>
                </a:solidFill>
                <a:latin typeface="Trebuchet MS"/>
                <a:ea typeface="MS PGothic" pitchFamily="34" charset="-128"/>
              </a:rPr>
              <a:t>Multiple cores driving performance increases</a:t>
            </a:r>
          </a:p>
        </p:txBody>
      </p:sp>
      <p:sp>
        <p:nvSpPr>
          <p:cNvPr id="9" name="Text Box 10"/>
          <p:cNvSpPr txBox="1">
            <a:spLocks/>
          </p:cNvSpPr>
          <p:nvPr/>
        </p:nvSpPr>
        <p:spPr bwMode="auto">
          <a:xfrm>
            <a:off x="5292080" y="1916832"/>
            <a:ext cx="2143125" cy="909744"/>
          </a:xfrm>
          <a:prstGeom prst="rect">
            <a:avLst/>
          </a:prstGeom>
          <a:noFill/>
          <a:ln w="3175">
            <a:noFill/>
            <a:miter lim="800000"/>
            <a:headEnd/>
            <a:tailEnd/>
          </a:ln>
        </p:spPr>
        <p:txBody>
          <a:bodyPr lIns="64270" tIns="32135" rIns="64270" bIns="32135">
            <a:spAutoFit/>
          </a:bodyPr>
          <a:lstStyle/>
          <a:p>
            <a:pPr algn="ctr" defTabSz="642938" fontAlgn="auto">
              <a:lnSpc>
                <a:spcPct val="90000"/>
              </a:lnSpc>
              <a:spcBef>
                <a:spcPts val="0"/>
              </a:spcBef>
              <a:spcAft>
                <a:spcPts val="0"/>
              </a:spcAft>
            </a:pPr>
            <a:r>
              <a:rPr lang="en-US" sz="2200" b="1" dirty="0">
                <a:solidFill>
                  <a:prstClr val="black"/>
                </a:solidFill>
                <a:latin typeface="Trebuchet MS"/>
                <a:ea typeface="MS PGothic" pitchFamily="34" charset="-128"/>
              </a:rPr>
              <a:t>GPUs</a:t>
            </a:r>
          </a:p>
          <a:p>
            <a:pPr algn="ctr" defTabSz="642938" fontAlgn="auto">
              <a:lnSpc>
                <a:spcPct val="90000"/>
              </a:lnSpc>
              <a:spcBef>
                <a:spcPts val="0"/>
              </a:spcBef>
              <a:spcAft>
                <a:spcPts val="0"/>
              </a:spcAft>
            </a:pPr>
            <a:r>
              <a:rPr lang="en-US" sz="1300" b="1" dirty="0">
                <a:solidFill>
                  <a:prstClr val="black"/>
                </a:solidFill>
                <a:latin typeface="Trebuchet MS"/>
                <a:ea typeface="MS PGothic" pitchFamily="34" charset="-128"/>
              </a:rPr>
              <a:t>Increasingly general purpose data-parallel </a:t>
            </a:r>
            <a:r>
              <a:rPr lang="en-US" sz="1300" b="1" dirty="0" smtClean="0">
                <a:solidFill>
                  <a:prstClr val="black"/>
                </a:solidFill>
                <a:latin typeface="Trebuchet MS"/>
                <a:ea typeface="MS PGothic" pitchFamily="34" charset="-128"/>
              </a:rPr>
              <a:t>computing</a:t>
            </a:r>
            <a:endParaRPr lang="en-US" sz="1300" b="1" dirty="0">
              <a:solidFill>
                <a:prstClr val="black"/>
              </a:solidFill>
              <a:latin typeface="Trebuchet MS"/>
              <a:ea typeface="MS PGothic" pitchFamily="34" charset="-128"/>
            </a:endParaRPr>
          </a:p>
        </p:txBody>
      </p:sp>
      <p:sp>
        <p:nvSpPr>
          <p:cNvPr id="10" name="Text Box 12"/>
          <p:cNvSpPr txBox="1">
            <a:spLocks/>
          </p:cNvSpPr>
          <p:nvPr/>
        </p:nvSpPr>
        <p:spPr bwMode="auto">
          <a:xfrm>
            <a:off x="5940152" y="3645024"/>
            <a:ext cx="1404937" cy="1006694"/>
          </a:xfrm>
          <a:prstGeom prst="rect">
            <a:avLst/>
          </a:prstGeom>
          <a:noFill/>
          <a:ln w="3175">
            <a:noFill/>
            <a:miter lim="800000"/>
            <a:headEnd/>
            <a:tailEnd/>
          </a:ln>
        </p:spPr>
        <p:txBody>
          <a:bodyPr lIns="64270" tIns="32135" rIns="64270" bIns="32135">
            <a:spAutoFit/>
          </a:bodyPr>
          <a:lstStyle/>
          <a:p>
            <a:pPr algn="ctr" defTabSz="642938" fontAlgn="auto">
              <a:lnSpc>
                <a:spcPct val="90000"/>
              </a:lnSpc>
              <a:spcBef>
                <a:spcPts val="0"/>
              </a:spcBef>
              <a:spcAft>
                <a:spcPts val="0"/>
              </a:spcAft>
            </a:pPr>
            <a:r>
              <a:rPr lang="en-US" sz="1700" b="1" dirty="0">
                <a:solidFill>
                  <a:prstClr val="black"/>
                </a:solidFill>
                <a:latin typeface="Trebuchet MS"/>
                <a:ea typeface="MS PGothic" pitchFamily="34" charset="-128"/>
              </a:rPr>
              <a:t>Graphics APIs and Shading Languages</a:t>
            </a:r>
          </a:p>
        </p:txBody>
      </p:sp>
      <p:sp>
        <p:nvSpPr>
          <p:cNvPr id="11" name="Text Box 13"/>
          <p:cNvSpPr txBox="1">
            <a:spLocks/>
          </p:cNvSpPr>
          <p:nvPr/>
        </p:nvSpPr>
        <p:spPr bwMode="auto">
          <a:xfrm>
            <a:off x="1547664" y="3789040"/>
            <a:ext cx="1671638" cy="1006694"/>
          </a:xfrm>
          <a:prstGeom prst="rect">
            <a:avLst/>
          </a:prstGeom>
          <a:noFill/>
          <a:ln w="3175">
            <a:noFill/>
            <a:miter lim="800000"/>
            <a:headEnd/>
            <a:tailEnd/>
          </a:ln>
        </p:spPr>
        <p:txBody>
          <a:bodyPr lIns="64270" tIns="32135" rIns="64270" bIns="32135">
            <a:spAutoFit/>
          </a:bodyPr>
          <a:lstStyle/>
          <a:p>
            <a:pPr algn="ctr" defTabSz="642938" fontAlgn="auto">
              <a:lnSpc>
                <a:spcPct val="90000"/>
              </a:lnSpc>
              <a:spcBef>
                <a:spcPts val="0"/>
              </a:spcBef>
              <a:spcAft>
                <a:spcPts val="0"/>
              </a:spcAft>
            </a:pPr>
            <a:r>
              <a:rPr lang="en-US" sz="1700" b="1" dirty="0">
                <a:solidFill>
                  <a:prstClr val="black"/>
                </a:solidFill>
                <a:latin typeface="Trebuchet MS"/>
                <a:ea typeface="MS PGothic" pitchFamily="34" charset="-128"/>
              </a:rPr>
              <a:t>Multi-processor programming – e.g. </a:t>
            </a:r>
            <a:r>
              <a:rPr lang="en-US" sz="1700" b="1" dirty="0" err="1">
                <a:solidFill>
                  <a:prstClr val="black"/>
                </a:solidFill>
                <a:latin typeface="Trebuchet MS"/>
                <a:ea typeface="MS PGothic" pitchFamily="34" charset="-128"/>
              </a:rPr>
              <a:t>OpenMP</a:t>
            </a:r>
            <a:endParaRPr lang="en-US" sz="1700" b="1" dirty="0">
              <a:solidFill>
                <a:prstClr val="black"/>
              </a:solidFill>
              <a:latin typeface="Trebuchet MS"/>
              <a:ea typeface="MS PGothic" pitchFamily="34" charset="-128"/>
            </a:endParaRPr>
          </a:p>
        </p:txBody>
      </p:sp>
      <p:sp>
        <p:nvSpPr>
          <p:cNvPr id="12" name="Text Box 16"/>
          <p:cNvSpPr txBox="1">
            <a:spLocks/>
          </p:cNvSpPr>
          <p:nvPr/>
        </p:nvSpPr>
        <p:spPr bwMode="auto">
          <a:xfrm>
            <a:off x="3784968" y="2186227"/>
            <a:ext cx="1359299" cy="535796"/>
          </a:xfrm>
          <a:prstGeom prst="rect">
            <a:avLst/>
          </a:prstGeom>
          <a:noFill/>
          <a:ln w="3175">
            <a:noFill/>
            <a:miter lim="800000"/>
            <a:headEnd/>
            <a:tailEnd/>
          </a:ln>
        </p:spPr>
        <p:txBody>
          <a:bodyPr wrap="none" lIns="64270" tIns="32135" rIns="64270" bIns="32135">
            <a:spAutoFit/>
          </a:bodyPr>
          <a:lstStyle/>
          <a:p>
            <a:pPr algn="ctr" defTabSz="642938" fontAlgn="auto">
              <a:lnSpc>
                <a:spcPct val="90000"/>
              </a:lnSpc>
              <a:spcBef>
                <a:spcPts val="0"/>
              </a:spcBef>
              <a:spcAft>
                <a:spcPts val="0"/>
              </a:spcAft>
            </a:pPr>
            <a:r>
              <a:rPr lang="en-US" sz="1700" b="1" dirty="0">
                <a:solidFill>
                  <a:prstClr val="black"/>
                </a:solidFill>
                <a:latin typeface="Trebuchet MS"/>
                <a:ea typeface="MS PGothic" pitchFamily="34" charset="-128"/>
              </a:rPr>
              <a:t>Emerging</a:t>
            </a:r>
            <a:br>
              <a:rPr lang="en-US" sz="1700" b="1" dirty="0">
                <a:solidFill>
                  <a:prstClr val="black"/>
                </a:solidFill>
                <a:latin typeface="Trebuchet MS"/>
                <a:ea typeface="MS PGothic" pitchFamily="34" charset="-128"/>
              </a:rPr>
            </a:br>
            <a:r>
              <a:rPr lang="en-US" sz="1700" b="1" dirty="0">
                <a:solidFill>
                  <a:prstClr val="black"/>
                </a:solidFill>
                <a:latin typeface="Trebuchet MS"/>
                <a:ea typeface="MS PGothic" pitchFamily="34" charset="-128"/>
              </a:rPr>
              <a:t>Intersection</a:t>
            </a:r>
          </a:p>
        </p:txBody>
      </p:sp>
      <p:sp>
        <p:nvSpPr>
          <p:cNvPr id="13" name="Text Box 17"/>
          <p:cNvSpPr txBox="1">
            <a:spLocks/>
          </p:cNvSpPr>
          <p:nvPr/>
        </p:nvSpPr>
        <p:spPr bwMode="auto">
          <a:xfrm>
            <a:off x="3497236" y="3861048"/>
            <a:ext cx="1937984" cy="618895"/>
          </a:xfrm>
          <a:prstGeom prst="rect">
            <a:avLst/>
          </a:prstGeom>
          <a:noFill/>
          <a:ln w="3175">
            <a:noFill/>
            <a:miter lim="800000"/>
            <a:headEnd/>
            <a:tailEnd/>
          </a:ln>
        </p:spPr>
        <p:txBody>
          <a:bodyPr wrap="none" lIns="64270" tIns="32135" rIns="64270" bIns="32135">
            <a:spAutoFit/>
          </a:bodyPr>
          <a:lstStyle/>
          <a:p>
            <a:pPr algn="ctr" defTabSz="642938" fontAlgn="auto">
              <a:lnSpc>
                <a:spcPct val="90000"/>
              </a:lnSpc>
              <a:spcBef>
                <a:spcPts val="0"/>
              </a:spcBef>
              <a:spcAft>
                <a:spcPts val="0"/>
              </a:spcAft>
            </a:pPr>
            <a:r>
              <a:rPr lang="en-US" sz="2000" b="1" dirty="0">
                <a:solidFill>
                  <a:prstClr val="black"/>
                </a:solidFill>
                <a:latin typeface="Trebuchet MS"/>
                <a:ea typeface="MS PGothic" pitchFamily="34" charset="-128"/>
              </a:rPr>
              <a:t>Heterogeneous</a:t>
            </a:r>
            <a:br>
              <a:rPr lang="en-US" sz="2000" b="1" dirty="0">
                <a:solidFill>
                  <a:prstClr val="black"/>
                </a:solidFill>
                <a:latin typeface="Trebuchet MS"/>
                <a:ea typeface="MS PGothic" pitchFamily="34" charset="-128"/>
              </a:rPr>
            </a:br>
            <a:r>
              <a:rPr lang="en-US" sz="2000" b="1" dirty="0">
                <a:solidFill>
                  <a:prstClr val="black"/>
                </a:solidFill>
                <a:latin typeface="Trebuchet MS"/>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708920"/>
            <a:ext cx="1727200" cy="1194593"/>
          </a:xfrm>
          <a:prstGeom prst="rect">
            <a:avLst/>
          </a:prstGeom>
          <a:noFill/>
          <a:ln w="9525">
            <a:noFill/>
            <a:miter lim="800000"/>
            <a:headEnd/>
            <a:tailEnd/>
          </a:ln>
        </p:spPr>
      </p:pic>
      <p:sp>
        <p:nvSpPr>
          <p:cNvPr id="15" name="AutoShape 14"/>
          <p:cNvSpPr>
            <a:spLocks/>
          </p:cNvSpPr>
          <p:nvPr/>
        </p:nvSpPr>
        <p:spPr bwMode="auto">
          <a:xfrm>
            <a:off x="402997" y="2892677"/>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fontAlgn="auto">
              <a:lnSpc>
                <a:spcPct val="90000"/>
              </a:lnSpc>
              <a:spcBef>
                <a:spcPts val="0"/>
              </a:spcBef>
              <a:spcAft>
                <a:spcPts val="0"/>
              </a:spcAft>
            </a:pPr>
            <a:endParaRPr lang="en-US" sz="1300" b="1">
              <a:solidFill>
                <a:srgbClr val="1F497D"/>
              </a:solidFill>
              <a:latin typeface="Arial Narrow" pitchFamily="34" charset="0"/>
              <a:ea typeface="MS PGothic" pitchFamily="34" charset="-128"/>
            </a:endParaRPr>
          </a:p>
        </p:txBody>
      </p:sp>
      <p:sp>
        <p:nvSpPr>
          <p:cNvPr id="16" name="AutoShape 15"/>
          <p:cNvSpPr>
            <a:spLocks/>
          </p:cNvSpPr>
          <p:nvPr/>
        </p:nvSpPr>
        <p:spPr bwMode="auto">
          <a:xfrm flipH="1">
            <a:off x="5279815" y="2892677"/>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fontAlgn="auto">
              <a:lnSpc>
                <a:spcPct val="90000"/>
              </a:lnSpc>
              <a:spcBef>
                <a:spcPts val="0"/>
              </a:spcBef>
              <a:spcAft>
                <a:spcPts val="0"/>
              </a:spcAft>
            </a:pPr>
            <a:endParaRPr lang="en-US" sz="1300" b="1">
              <a:solidFill>
                <a:srgbClr val="1F497D"/>
              </a:solidFill>
              <a:latin typeface="Arial Narrow" pitchFamily="34" charset="0"/>
              <a:ea typeface="MS PGothic" pitchFamily="34" charset="-128"/>
            </a:endParaRPr>
          </a:p>
        </p:txBody>
      </p:sp>
    </p:spTree>
    <p:extLst>
      <p:ext uri="{BB962C8B-B14F-4D97-AF65-F5344CB8AC3E}">
        <p14:creationId xmlns:p14="http://schemas.microsoft.com/office/powerpoint/2010/main" val="18723651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lstStyle/>
          <a:p>
            <a:r>
              <a:rPr lang="en-GB" dirty="0" smtClean="0"/>
              <a:t>Serial C code on CPU (single core).</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7483864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no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pPr fontAlgn="auto">
              <a:spcBef>
                <a:spcPts val="0"/>
              </a:spcBef>
              <a:spcAft>
                <a:spcPts val="0"/>
              </a:spcAft>
            </a:pPr>
            <a:r>
              <a:rPr lang="en-GB" sz="2000" dirty="0" smtClean="0">
                <a:solidFill>
                  <a:prstClr val="black"/>
                </a:solidFill>
                <a:latin typeface="Trebuchet MS"/>
                <a:ea typeface="+mn-ea"/>
              </a:rPr>
              <a:t>Device is Intel® Xeon® CPU, E5649 @ 2.53GHz using the </a:t>
            </a:r>
            <a:r>
              <a:rPr lang="en-GB" sz="2000" dirty="0" err="1" smtClean="0">
                <a:solidFill>
                  <a:prstClr val="black"/>
                </a:solidFill>
                <a:latin typeface="Trebuchet MS"/>
                <a:ea typeface="+mn-ea"/>
              </a:rPr>
              <a:t>gcc</a:t>
            </a:r>
            <a:r>
              <a:rPr lang="en-GB" sz="2000" dirty="0" smtClean="0">
                <a:solidFill>
                  <a:prstClr val="black"/>
                </a:solidFill>
                <a:latin typeface="Trebuchet MS"/>
                <a:ea typeface="+mn-ea"/>
              </a:rPr>
              <a:t> compiler.</a:t>
            </a:r>
            <a:endParaRPr lang="en-GB" sz="2000" dirty="0">
              <a:solidFill>
                <a:prstClr val="black"/>
              </a:solidFill>
              <a:latin typeface="Trebuchet MS"/>
              <a:ea typeface="+mn-ea"/>
            </a:endParaRP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
        <p:nvSpPr>
          <p:cNvPr id="8" name="TextBox 7"/>
          <p:cNvSpPr txBox="1"/>
          <p:nvPr/>
        </p:nvSpPr>
        <p:spPr>
          <a:xfrm>
            <a:off x="3672114" y="5510932"/>
            <a:ext cx="5399316" cy="1200329"/>
          </a:xfrm>
          <a:prstGeom prst="rect">
            <a:avLst/>
          </a:prstGeom>
          <a:noFill/>
        </p:spPr>
        <p:txBody>
          <a:bodyPr wrap="square" rtlCol="0">
            <a:spAutoFit/>
          </a:bodyPr>
          <a:lstStyle/>
          <a:p>
            <a:pPr fontAlgn="auto">
              <a:spcBef>
                <a:spcPts val="0"/>
              </a:spcBef>
              <a:spcAft>
                <a:spcPts val="0"/>
              </a:spcAft>
            </a:pPr>
            <a:r>
              <a:rPr lang="en-GB" sz="1800" b="1" dirty="0">
                <a:solidFill>
                  <a:srgbClr val="002060"/>
                </a:solidFill>
                <a:latin typeface="Trebuchet MS"/>
                <a:ea typeface="+mn-ea"/>
              </a:rPr>
              <a:t>These  are not official benchmark results.  You may observe completely different results should you run these tests on your own system.</a:t>
            </a:r>
          </a:p>
          <a:p>
            <a:pPr fontAlgn="auto">
              <a:spcBef>
                <a:spcPts val="0"/>
              </a:spcBef>
              <a:spcAft>
                <a:spcPts val="0"/>
              </a:spcAft>
            </a:pPr>
            <a:endParaRPr lang="en-GB" sz="1800" dirty="0">
              <a:solidFill>
                <a:srgbClr val="4F81BD"/>
              </a:solidFill>
              <a:latin typeface="Trebuchet MS"/>
              <a:ea typeface="+mn-ea"/>
            </a:endParaRPr>
          </a:p>
        </p:txBody>
      </p:sp>
    </p:spTree>
    <p:extLst>
      <p:ext uri="{BB962C8B-B14F-4D97-AF65-F5344CB8AC3E}">
        <p14:creationId xmlns:p14="http://schemas.microsoft.com/office/powerpoint/2010/main" val="3881596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107504" y="1700808"/>
            <a:ext cx="8928992" cy="4425355"/>
          </a:xfrm>
        </p:spPr>
        <p:txBody>
          <a:bodyPr>
            <a:normAutofit fontScale="70000" lnSpcReduction="20000"/>
          </a:bodyPr>
          <a:lstStyle/>
          <a:p>
            <a:pPr marL="0" indent="0">
              <a:buNone/>
            </a:pPr>
            <a:r>
              <a:rPr lang="en-GB" b="1" dirty="0" smtClean="0">
                <a:solidFill>
                  <a:schemeClr val="accent2"/>
                </a:solidFill>
                <a:latin typeface="Courier"/>
              </a:rPr>
              <a:t>void</a:t>
            </a:r>
            <a:r>
              <a:rPr lang="en-GB" b="1" dirty="0" smtClean="0">
                <a:latin typeface="Courier"/>
              </a:rPr>
              <a:t> </a:t>
            </a:r>
            <a:r>
              <a:rPr lang="en-GB" b="1" dirty="0" err="1" smtClean="0">
                <a:solidFill>
                  <a:schemeClr val="tx2">
                    <a:lumMod val="75000"/>
                  </a:schemeClr>
                </a:solidFill>
                <a:latin typeface="Courier"/>
              </a:rPr>
              <a:t>mat_mul</a:t>
            </a:r>
            <a:r>
              <a:rPr lang="en-GB" b="1" dirty="0" smtClean="0">
                <a:latin typeface="Courier"/>
              </a:rPr>
              <a:t>(</a:t>
            </a:r>
            <a:r>
              <a:rPr lang="en-GB" b="1" dirty="0" err="1" smtClean="0">
                <a:solidFill>
                  <a:schemeClr val="accent2"/>
                </a:solidFill>
                <a:latin typeface="Courier"/>
              </a:rPr>
              <a:t>int</a:t>
            </a:r>
            <a:r>
              <a:rPr lang="en-GB" b="1" dirty="0" smtClean="0">
                <a:latin typeface="Courier"/>
              </a:rPr>
              <a:t> Order, </a:t>
            </a:r>
            <a:r>
              <a:rPr lang="en-GB" b="1" dirty="0" smtClean="0">
                <a:solidFill>
                  <a:schemeClr val="accent2"/>
                </a:solidFill>
                <a:latin typeface="Courier"/>
              </a:rPr>
              <a:t>float</a:t>
            </a:r>
            <a:r>
              <a:rPr lang="en-GB" b="1" dirty="0" smtClean="0">
                <a:latin typeface="Courier"/>
              </a:rPr>
              <a:t> *A, </a:t>
            </a:r>
            <a:r>
              <a:rPr lang="en-GB" b="1" dirty="0" smtClean="0">
                <a:solidFill>
                  <a:schemeClr val="accent2"/>
                </a:solidFill>
                <a:latin typeface="Courier"/>
              </a:rPr>
              <a:t>float</a:t>
            </a:r>
            <a:r>
              <a:rPr lang="en-GB" b="1" dirty="0" smtClean="0">
                <a:latin typeface="Courier"/>
              </a:rPr>
              <a:t> *B, </a:t>
            </a:r>
            <a:r>
              <a:rPr lang="en-GB" b="1" dirty="0" smtClean="0">
                <a:solidFill>
                  <a:schemeClr val="accent2"/>
                </a:solidFill>
                <a:latin typeface="Courier"/>
              </a:rPr>
              <a:t>float</a:t>
            </a:r>
            <a:r>
              <a:rPr lang="en-GB" b="1" dirty="0" smtClean="0">
                <a:latin typeface="Courier"/>
              </a:rPr>
              <a:t> *C)</a:t>
            </a:r>
          </a:p>
          <a:p>
            <a:pPr marL="0" indent="0">
              <a:buNone/>
            </a:pPr>
            <a:r>
              <a:rPr lang="en-GB" b="1" dirty="0" smtClean="0">
                <a:latin typeface="Courier"/>
              </a:rPr>
              <a:t>{</a:t>
            </a:r>
          </a:p>
          <a:p>
            <a:pPr marL="0" indent="0">
              <a:buNone/>
            </a:pPr>
            <a:r>
              <a:rPr lang="en-GB" b="1" dirty="0" smtClean="0">
                <a:latin typeface="Courier"/>
              </a:rPr>
              <a:t>    </a:t>
            </a:r>
            <a:r>
              <a:rPr lang="en-GB" b="1" dirty="0" err="1" smtClean="0">
                <a:solidFill>
                  <a:schemeClr val="accent2"/>
                </a:solidFill>
                <a:latin typeface="Courier"/>
              </a:rPr>
              <a:t>int</a:t>
            </a:r>
            <a:r>
              <a:rPr lang="en-GB" b="1" dirty="0" smtClean="0">
                <a:solidFill>
                  <a:schemeClr val="accent2"/>
                </a:solidFill>
                <a:latin typeface="Courier"/>
              </a:rPr>
              <a:t> </a:t>
            </a:r>
            <a:r>
              <a:rPr lang="en-GB" b="1" dirty="0" err="1" smtClean="0">
                <a:latin typeface="Courier"/>
              </a:rPr>
              <a:t>i</a:t>
            </a:r>
            <a:r>
              <a:rPr lang="en-GB" b="1" dirty="0" smtClean="0">
                <a:latin typeface="Courier"/>
              </a:rPr>
              <a:t>, j, k;</a:t>
            </a:r>
          </a:p>
          <a:p>
            <a:pPr marL="0" indent="0">
              <a:buNone/>
            </a:pPr>
            <a:r>
              <a:rPr lang="en-GB" b="1" dirty="0">
                <a:latin typeface="Courier"/>
              </a:rPr>
              <a:t> </a:t>
            </a:r>
            <a:r>
              <a:rPr lang="en-GB" b="1" dirty="0" smtClean="0">
                <a:latin typeface="Courier"/>
              </a:rPr>
              <a:t>   </a:t>
            </a:r>
            <a:r>
              <a:rPr lang="en-GB" b="1" dirty="0" smtClean="0">
                <a:solidFill>
                  <a:schemeClr val="accent1"/>
                </a:solidFill>
                <a:latin typeface="Courier"/>
              </a:rPr>
              <a:t>for</a:t>
            </a:r>
            <a:r>
              <a:rPr lang="en-GB" b="1" dirty="0" smtClean="0">
                <a:latin typeface="Courier"/>
              </a:rPr>
              <a:t> (i = 0; i &lt; Order; i++) {</a:t>
            </a:r>
          </a:p>
          <a:p>
            <a:pPr marL="0" indent="0">
              <a:buNone/>
            </a:pPr>
            <a:r>
              <a:rPr lang="en-GB" b="1" dirty="0" smtClean="0">
                <a:latin typeface="Courier"/>
              </a:rPr>
              <a:t>        </a:t>
            </a:r>
            <a:r>
              <a:rPr lang="en-GB" b="1" dirty="0" smtClean="0">
                <a:solidFill>
                  <a:schemeClr val="accent1"/>
                </a:solidFill>
                <a:latin typeface="Courier"/>
              </a:rPr>
              <a:t>for</a:t>
            </a:r>
            <a:r>
              <a:rPr lang="en-GB" b="1" dirty="0" smtClean="0">
                <a:latin typeface="Courier"/>
              </a:rPr>
              <a:t> (j = 0; j &lt; Order; j++) {</a:t>
            </a:r>
          </a:p>
          <a:p>
            <a:pPr marL="0" indent="0">
              <a:buNone/>
            </a:pPr>
            <a:r>
              <a:rPr lang="en-GB" b="1" dirty="0">
                <a:latin typeface="Courier"/>
              </a:rPr>
              <a:t> </a:t>
            </a:r>
            <a:r>
              <a:rPr lang="en-GB" b="1" dirty="0" smtClean="0">
                <a:latin typeface="Courier"/>
              </a:rPr>
              <a:t>           </a:t>
            </a:r>
            <a:r>
              <a:rPr lang="en-GB" b="1" dirty="0" smtClean="0">
                <a:solidFill>
                  <a:schemeClr val="accent1"/>
                </a:solidFill>
                <a:latin typeface="Courier"/>
              </a:rPr>
              <a:t>for</a:t>
            </a:r>
            <a:r>
              <a:rPr lang="en-GB" b="1" dirty="0" smtClean="0">
                <a:latin typeface="Courier"/>
              </a:rPr>
              <a:t> (k = 0; k &lt; Order; k++) { </a:t>
            </a:r>
          </a:p>
          <a:p>
            <a:pPr marL="0" indent="0">
              <a:buNone/>
            </a:pPr>
            <a:r>
              <a:rPr lang="en-GB" b="1" dirty="0">
                <a:solidFill>
                  <a:schemeClr val="tx1">
                    <a:lumMod val="85000"/>
                  </a:schemeClr>
                </a:solidFill>
                <a:latin typeface="Courier"/>
              </a:rPr>
              <a:t> </a:t>
            </a:r>
            <a:r>
              <a:rPr lang="en-GB" b="1" dirty="0" smtClean="0">
                <a:solidFill>
                  <a:schemeClr val="tx1">
                    <a:lumMod val="85000"/>
                  </a:schemeClr>
                </a:solidFill>
                <a:latin typeface="Courier"/>
              </a:rPr>
              <a:t>               // C(</a:t>
            </a:r>
            <a:r>
              <a:rPr lang="en-GB" b="1" dirty="0" err="1" smtClean="0">
                <a:solidFill>
                  <a:schemeClr val="tx1">
                    <a:lumMod val="85000"/>
                  </a:schemeClr>
                </a:solidFill>
                <a:latin typeface="Courier"/>
              </a:rPr>
              <a:t>i</a:t>
            </a:r>
            <a:r>
              <a:rPr lang="en-GB" b="1" dirty="0" smtClean="0">
                <a:solidFill>
                  <a:schemeClr val="tx1">
                    <a:lumMod val="85000"/>
                  </a:schemeClr>
                </a:solidFill>
                <a:latin typeface="Courier"/>
              </a:rPr>
              <a:t>, j) = sum(over k) A(</a:t>
            </a:r>
            <a:r>
              <a:rPr lang="en-GB" b="1" dirty="0" err="1">
                <a:solidFill>
                  <a:schemeClr val="tx1">
                    <a:lumMod val="85000"/>
                  </a:schemeClr>
                </a:solidFill>
                <a:latin typeface="Courier"/>
              </a:rPr>
              <a:t>i</a:t>
            </a:r>
            <a:r>
              <a:rPr lang="en-GB" b="1" dirty="0" err="1" smtClean="0">
                <a:solidFill>
                  <a:schemeClr val="tx1">
                    <a:lumMod val="85000"/>
                  </a:schemeClr>
                </a:solidFill>
                <a:latin typeface="Courier"/>
              </a:rPr>
              <a:t>,k</a:t>
            </a:r>
            <a:r>
              <a:rPr lang="en-GB" b="1" dirty="0" smtClean="0">
                <a:solidFill>
                  <a:schemeClr val="tx1">
                    <a:lumMod val="85000"/>
                  </a:schemeClr>
                </a:solidFill>
                <a:latin typeface="Courier"/>
              </a:rPr>
              <a:t>) * B(</a:t>
            </a:r>
            <a:r>
              <a:rPr lang="en-GB" b="1" dirty="0" err="1" smtClean="0">
                <a:solidFill>
                  <a:schemeClr val="tx1">
                    <a:lumMod val="85000"/>
                  </a:schemeClr>
                </a:solidFill>
                <a:latin typeface="Courier"/>
              </a:rPr>
              <a:t>k,j</a:t>
            </a:r>
            <a:r>
              <a:rPr lang="en-GB" b="1" dirty="0" smtClean="0">
                <a:solidFill>
                  <a:schemeClr val="tx1">
                    <a:lumMod val="85000"/>
                  </a:schemeClr>
                </a:solidFill>
                <a:latin typeface="Courier"/>
              </a:rPr>
              <a:t>)</a:t>
            </a:r>
          </a:p>
          <a:p>
            <a:pPr marL="0" indent="0">
              <a:buNone/>
            </a:pPr>
            <a:r>
              <a:rPr lang="en-GB" b="1" dirty="0">
                <a:latin typeface="Courier"/>
              </a:rPr>
              <a:t> </a:t>
            </a:r>
            <a:r>
              <a:rPr lang="en-GB" b="1" dirty="0" smtClean="0">
                <a:latin typeface="Courier"/>
              </a:rPr>
              <a:t>               C[i</a:t>
            </a:r>
            <a:r>
              <a:rPr lang="en-GB" b="1" dirty="0">
                <a:latin typeface="Courier"/>
              </a:rPr>
              <a:t>* </a:t>
            </a:r>
            <a:r>
              <a:rPr lang="en-GB" b="1" dirty="0" smtClean="0">
                <a:latin typeface="Courier"/>
              </a:rPr>
              <a:t>Order + j] += A[i</a:t>
            </a:r>
            <a:r>
              <a:rPr lang="en-GB" b="1" dirty="0">
                <a:latin typeface="Courier"/>
              </a:rPr>
              <a:t>* Order </a:t>
            </a:r>
            <a:r>
              <a:rPr lang="en-GB" b="1" dirty="0" smtClean="0">
                <a:latin typeface="Courier"/>
              </a:rPr>
              <a:t>+ k] * B[k</a:t>
            </a:r>
            <a:r>
              <a:rPr lang="en-GB" b="1" dirty="0">
                <a:latin typeface="Courier"/>
              </a:rPr>
              <a:t>* Order </a:t>
            </a:r>
            <a:r>
              <a:rPr lang="en-GB" b="1" dirty="0" smtClean="0">
                <a:latin typeface="Courier"/>
              </a:rPr>
              <a:t>+ j];</a:t>
            </a:r>
          </a:p>
          <a:p>
            <a:pPr marL="0" indent="0">
              <a:buNone/>
            </a:pPr>
            <a:r>
              <a:rPr lang="en-GB" b="1" dirty="0" smtClean="0">
                <a:latin typeface="Courier"/>
              </a:rPr>
              <a:t>            }</a:t>
            </a:r>
          </a:p>
          <a:p>
            <a:pPr marL="0" indent="0">
              <a:buNone/>
            </a:pPr>
            <a:r>
              <a:rPr lang="en-GB" b="1" dirty="0" smtClean="0">
                <a:latin typeface="Courier"/>
              </a:rPr>
              <a:t>        }</a:t>
            </a:r>
          </a:p>
          <a:p>
            <a:pPr marL="0" indent="0">
              <a:buNone/>
            </a:pPr>
            <a:r>
              <a:rPr lang="en-GB" b="1" dirty="0" smtClean="0">
                <a:latin typeface="Courier"/>
              </a:rPr>
              <a:t>    }</a:t>
            </a:r>
          </a:p>
          <a:p>
            <a:pPr marL="0" indent="0">
              <a:buNone/>
            </a:pPr>
            <a:r>
              <a:rPr lang="en-GB" b="1" dirty="0">
                <a:latin typeface="Courier"/>
              </a:rPr>
              <a:t>}</a:t>
            </a:r>
          </a:p>
        </p:txBody>
      </p:sp>
    </p:spTree>
    <p:extLst>
      <p:ext uri="{BB962C8B-B14F-4D97-AF65-F5344CB8AC3E}">
        <p14:creationId xmlns:p14="http://schemas.microsoft.com/office/powerpoint/2010/main" val="41883772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4: Write a matrix multiply kernel</a:t>
            </a:r>
            <a:endParaRPr lang="en-GB" sz="3600" dirty="0"/>
          </a:p>
        </p:txBody>
      </p:sp>
      <p:sp>
        <p:nvSpPr>
          <p:cNvPr id="8" name="Content Placeholder 7"/>
          <p:cNvSpPr>
            <a:spLocks noGrp="1"/>
          </p:cNvSpPr>
          <p:nvPr>
            <p:ph idx="1"/>
          </p:nvPr>
        </p:nvSpPr>
        <p:spPr>
          <a:xfrm>
            <a:off x="179512" y="1127502"/>
            <a:ext cx="8784976" cy="3517069"/>
          </a:xfrm>
        </p:spPr>
        <p:txBody>
          <a:bodyPr>
            <a:normAutofit fontScale="70000" lnSpcReduction="2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a:t>To verify that you understand how to </a:t>
            </a:r>
            <a:r>
              <a:rPr lang="en-US" dirty="0" smtClean="0"/>
              <a:t>convert an array based serial code into an </a:t>
            </a:r>
            <a:r>
              <a:rPr lang="en-US" dirty="0" err="1" smtClean="0"/>
              <a:t>OpenCL</a:t>
            </a:r>
            <a:r>
              <a:rPr lang="en-US" dirty="0" smtClean="0"/>
              <a:t> kernel.</a:t>
            </a:r>
            <a:endParaRPr lang="en-US" dirty="0"/>
          </a:p>
          <a:p>
            <a:r>
              <a:rPr lang="en-GB" dirty="0" smtClean="0">
                <a:solidFill>
                  <a:schemeClr val="accent2"/>
                </a:solidFill>
              </a:rPr>
              <a:t>Procedure</a:t>
            </a:r>
            <a:r>
              <a:rPr lang="en-GB" dirty="0">
                <a:solidFill>
                  <a:schemeClr val="accent2"/>
                </a:solidFill>
              </a:rPr>
              <a:t>: </a:t>
            </a:r>
          </a:p>
          <a:p>
            <a:pPr lvl="1"/>
            <a:r>
              <a:rPr lang="en-GB" dirty="0" smtClean="0"/>
              <a:t>Start with the provided serial matrix multiply code.</a:t>
            </a:r>
          </a:p>
          <a:p>
            <a:pPr lvl="1"/>
            <a:r>
              <a:rPr lang="en-GB" dirty="0" smtClean="0"/>
              <a:t>Copy it into a file (mmul.cl) and convert it into a kernel callable from </a:t>
            </a:r>
            <a:r>
              <a:rPr lang="en-GB" dirty="0" err="1" smtClean="0"/>
              <a:t>OpenCL</a:t>
            </a:r>
            <a:r>
              <a:rPr lang="en-GB" dirty="0" smtClean="0"/>
              <a:t> where each work-item computes an element of the result matrix</a:t>
            </a:r>
            <a:endParaRPr lang="en-GB" dirty="0"/>
          </a:p>
          <a:p>
            <a:r>
              <a:rPr lang="en-GB" dirty="0" smtClean="0">
                <a:solidFill>
                  <a:schemeClr val="accent2"/>
                </a:solidFill>
              </a:rPr>
              <a:t>Expected </a:t>
            </a:r>
            <a:r>
              <a:rPr lang="en-GB" dirty="0">
                <a:solidFill>
                  <a:schemeClr val="accent2"/>
                </a:solidFill>
              </a:rPr>
              <a:t>output:</a:t>
            </a:r>
          </a:p>
          <a:p>
            <a:pPr lvl="1"/>
            <a:r>
              <a:rPr lang="en-GB" dirty="0" smtClean="0"/>
              <a:t>None … we just want you to write the code and we’ll discuss the results as a group.</a:t>
            </a:r>
            <a:endParaRPr lang="en-GB" dirty="0"/>
          </a:p>
        </p:txBody>
      </p:sp>
      <p:sp>
        <p:nvSpPr>
          <p:cNvPr id="4" name="TextBox 3"/>
          <p:cNvSpPr txBox="1"/>
          <p:nvPr/>
        </p:nvSpPr>
        <p:spPr>
          <a:xfrm>
            <a:off x="145144" y="4987836"/>
            <a:ext cx="8810170" cy="1569660"/>
          </a:xfrm>
          <a:prstGeom prst="rect">
            <a:avLst/>
          </a:prstGeom>
          <a:solidFill>
            <a:srgbClr val="F8E7FF"/>
          </a:solidFill>
          <a:ln>
            <a:solidFill>
              <a:schemeClr val="accent1"/>
            </a:solidFill>
          </a:ln>
        </p:spPr>
        <p:txBody>
          <a:bodyPr wrap="square" rtlCol="0">
            <a:spAutoFit/>
          </a:bodyPr>
          <a:lstStyle/>
          <a:p>
            <a:r>
              <a:rPr lang="en-US" dirty="0" smtClean="0"/>
              <a:t>Hints:</a:t>
            </a:r>
          </a:p>
          <a:p>
            <a:r>
              <a:rPr lang="en-US" dirty="0" smtClean="0"/>
              <a:t>__kernel to mark your kernel which much be a void function</a:t>
            </a:r>
          </a:p>
          <a:p>
            <a:r>
              <a:rPr lang="en-US" dirty="0" smtClean="0"/>
              <a:t>__global to mark global memory objects</a:t>
            </a:r>
          </a:p>
          <a:p>
            <a:r>
              <a:rPr lang="en-GB" spc="-150" dirty="0" err="1">
                <a:solidFill>
                  <a:schemeClr val="accent2"/>
                </a:solidFill>
                <a:latin typeface="Courier"/>
                <a:cs typeface="Courier New" pitchFamily="49" charset="0"/>
              </a:rPr>
              <a:t>int</a:t>
            </a:r>
            <a:r>
              <a:rPr lang="en-GB" spc="-150" dirty="0">
                <a:latin typeface="Courier"/>
                <a:cs typeface="Courier New" pitchFamily="49" charset="0"/>
              </a:rPr>
              <a:t> </a:t>
            </a:r>
            <a:r>
              <a:rPr lang="en-GB" spc="-150" dirty="0" err="1">
                <a:latin typeface="Courier"/>
                <a:cs typeface="Courier New" pitchFamily="49" charset="0"/>
              </a:rPr>
              <a:t>gid</a:t>
            </a:r>
            <a:r>
              <a:rPr lang="en-GB" spc="-150" dirty="0">
                <a:latin typeface="Courier"/>
                <a:cs typeface="Courier New" pitchFamily="49" charset="0"/>
              </a:rPr>
              <a:t> = </a:t>
            </a:r>
            <a:r>
              <a:rPr lang="en-GB" spc="-150" dirty="0" err="1" smtClean="0">
                <a:solidFill>
                  <a:schemeClr val="tx2">
                    <a:lumMod val="75000"/>
                  </a:schemeClr>
                </a:solidFill>
                <a:latin typeface="Courier"/>
                <a:cs typeface="Courier New" pitchFamily="49" charset="0"/>
              </a:rPr>
              <a:t>get_global_id</a:t>
            </a:r>
            <a:r>
              <a:rPr lang="en-GB" spc="-150" dirty="0" smtClean="0">
                <a:latin typeface="Courier"/>
                <a:cs typeface="Courier New" pitchFamily="49" charset="0"/>
              </a:rPr>
              <a:t>(DIM);  //DIM is 0, 1 or 2 for dimension in </a:t>
            </a:r>
            <a:r>
              <a:rPr lang="en-GB" spc="-150" dirty="0" err="1" smtClean="0">
                <a:latin typeface="Courier"/>
                <a:cs typeface="Courier New" pitchFamily="49" charset="0"/>
              </a:rPr>
              <a:t>NDRange</a:t>
            </a:r>
            <a:endParaRPr lang="en-GB" spc="-150" dirty="0">
              <a:latin typeface="Courier"/>
              <a:cs typeface="Courier New" pitchFamily="49" charset="0"/>
            </a:endParaRPr>
          </a:p>
        </p:txBody>
      </p:sp>
    </p:spTree>
    <p:extLst>
      <p:ext uri="{BB962C8B-B14F-4D97-AF65-F5344CB8AC3E}">
        <p14:creationId xmlns:p14="http://schemas.microsoft.com/office/powerpoint/2010/main" val="9229019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(1/2)</a:t>
            </a:r>
            <a:endParaRPr lang="en-GB" sz="3200" dirty="0"/>
          </a:p>
        </p:txBody>
      </p:sp>
      <p:sp>
        <p:nvSpPr>
          <p:cNvPr id="3" name="Content Placeholder 2"/>
          <p:cNvSpPr>
            <a:spLocks noGrp="1"/>
          </p:cNvSpPr>
          <p:nvPr>
            <p:ph idx="1"/>
          </p:nvPr>
        </p:nvSpPr>
        <p:spPr>
          <a:xfrm>
            <a:off x="107504" y="1700808"/>
            <a:ext cx="8928992" cy="4425355"/>
          </a:xfrm>
        </p:spPr>
        <p:txBody>
          <a:bodyPr>
            <a:normAutofit fontScale="70000" lnSpcReduction="20000"/>
          </a:bodyPr>
          <a:lstStyle/>
          <a:p>
            <a:pPr marL="0" indent="0">
              <a:buNone/>
            </a:pPr>
            <a:r>
              <a:rPr lang="en-GB" b="1" dirty="0" smtClean="0">
                <a:solidFill>
                  <a:schemeClr val="accent2"/>
                </a:solidFill>
                <a:latin typeface="Courier"/>
              </a:rPr>
              <a:t>void</a:t>
            </a:r>
            <a:r>
              <a:rPr lang="en-GB" b="1" dirty="0" smtClean="0">
                <a:latin typeface="Courier"/>
              </a:rPr>
              <a:t> </a:t>
            </a:r>
            <a:r>
              <a:rPr lang="en-GB" b="1" dirty="0" err="1" smtClean="0">
                <a:solidFill>
                  <a:schemeClr val="tx2">
                    <a:lumMod val="75000"/>
                  </a:schemeClr>
                </a:solidFill>
                <a:latin typeface="Courier"/>
              </a:rPr>
              <a:t>mat_mul</a:t>
            </a:r>
            <a:r>
              <a:rPr lang="en-GB" b="1" dirty="0" smtClean="0">
                <a:latin typeface="Courier"/>
              </a:rPr>
              <a:t>(</a:t>
            </a:r>
            <a:r>
              <a:rPr lang="en-GB" b="1" dirty="0" err="1" smtClean="0">
                <a:solidFill>
                  <a:schemeClr val="accent2"/>
                </a:solidFill>
                <a:latin typeface="Courier"/>
              </a:rPr>
              <a:t>int</a:t>
            </a:r>
            <a:r>
              <a:rPr lang="en-GB" b="1" dirty="0" smtClean="0">
                <a:latin typeface="Courier"/>
              </a:rPr>
              <a:t> </a:t>
            </a:r>
            <a:r>
              <a:rPr lang="en-GB" b="1" dirty="0" err="1" smtClean="0">
                <a:latin typeface="Courier"/>
              </a:rPr>
              <a:t>Mdim</a:t>
            </a:r>
            <a:r>
              <a:rPr lang="en-GB" b="1" dirty="0" smtClean="0">
                <a:latin typeface="Courier"/>
              </a:rPr>
              <a:t>, </a:t>
            </a:r>
            <a:r>
              <a:rPr lang="en-GB" b="1" dirty="0" err="1" smtClean="0">
                <a:solidFill>
                  <a:schemeClr val="accent2"/>
                </a:solidFill>
                <a:latin typeface="Courier"/>
              </a:rPr>
              <a:t>int</a:t>
            </a:r>
            <a:r>
              <a:rPr lang="en-GB" b="1" dirty="0" smtClean="0">
                <a:solidFill>
                  <a:schemeClr val="accent2"/>
                </a:solidFill>
                <a:latin typeface="Courier"/>
              </a:rPr>
              <a:t> </a:t>
            </a:r>
            <a:r>
              <a:rPr lang="en-GB" b="1" dirty="0" err="1" smtClean="0">
                <a:latin typeface="Courier"/>
              </a:rPr>
              <a:t>Ndim</a:t>
            </a:r>
            <a:r>
              <a:rPr lang="en-GB" b="1" dirty="0" smtClean="0">
                <a:latin typeface="Courier"/>
              </a:rPr>
              <a:t>, </a:t>
            </a:r>
            <a:r>
              <a:rPr lang="en-GB" b="1" dirty="0" err="1" smtClean="0">
                <a:solidFill>
                  <a:schemeClr val="accent2"/>
                </a:solidFill>
                <a:latin typeface="Courier"/>
              </a:rPr>
              <a:t>int</a:t>
            </a:r>
            <a:r>
              <a:rPr lang="en-GB" b="1" dirty="0" smtClean="0">
                <a:solidFill>
                  <a:schemeClr val="accent2"/>
                </a:solidFill>
                <a:latin typeface="Courier"/>
              </a:rPr>
              <a:t> </a:t>
            </a:r>
            <a:r>
              <a:rPr lang="en-GB" b="1" dirty="0" err="1" smtClean="0">
                <a:latin typeface="Courier"/>
              </a:rPr>
              <a:t>Pdim</a:t>
            </a:r>
            <a:r>
              <a:rPr lang="en-GB" b="1" dirty="0" smtClean="0">
                <a:latin typeface="Courier"/>
              </a:rPr>
              <a:t>,</a:t>
            </a:r>
          </a:p>
          <a:p>
            <a:pPr marL="0" indent="0">
              <a:buNone/>
            </a:pPr>
            <a:r>
              <a:rPr lang="en-GB" b="1" dirty="0">
                <a:solidFill>
                  <a:schemeClr val="accent2"/>
                </a:solidFill>
                <a:latin typeface="Courier"/>
              </a:rPr>
              <a:t> </a:t>
            </a:r>
            <a:r>
              <a:rPr lang="en-GB" b="1" dirty="0" smtClean="0">
                <a:solidFill>
                  <a:schemeClr val="accent2"/>
                </a:solidFill>
                <a:latin typeface="Courier"/>
              </a:rPr>
              <a:t>                        float</a:t>
            </a:r>
            <a:r>
              <a:rPr lang="en-GB" b="1" dirty="0" smtClean="0">
                <a:latin typeface="Courier"/>
              </a:rPr>
              <a:t> *A, </a:t>
            </a:r>
            <a:r>
              <a:rPr lang="en-GB" b="1" dirty="0" smtClean="0">
                <a:solidFill>
                  <a:schemeClr val="accent2"/>
                </a:solidFill>
                <a:latin typeface="Courier"/>
              </a:rPr>
              <a:t>float</a:t>
            </a:r>
            <a:r>
              <a:rPr lang="en-GB" b="1" dirty="0" smtClean="0">
                <a:latin typeface="Courier"/>
              </a:rPr>
              <a:t> *B, </a:t>
            </a:r>
            <a:r>
              <a:rPr lang="en-GB" b="1" dirty="0" smtClean="0">
                <a:solidFill>
                  <a:schemeClr val="accent2"/>
                </a:solidFill>
                <a:latin typeface="Courier"/>
              </a:rPr>
              <a:t>float</a:t>
            </a:r>
            <a:r>
              <a:rPr lang="en-GB" b="1" dirty="0" smtClean="0">
                <a:latin typeface="Courier"/>
              </a:rPr>
              <a:t> *C)</a:t>
            </a:r>
          </a:p>
          <a:p>
            <a:pPr marL="0" indent="0">
              <a:buNone/>
            </a:pPr>
            <a:r>
              <a:rPr lang="en-GB" b="1" dirty="0" smtClean="0">
                <a:latin typeface="Courier"/>
              </a:rPr>
              <a:t>{</a:t>
            </a:r>
          </a:p>
          <a:p>
            <a:pPr marL="0" indent="0">
              <a:buNone/>
            </a:pPr>
            <a:r>
              <a:rPr lang="en-GB" b="1" dirty="0" smtClean="0">
                <a:latin typeface="Courier"/>
              </a:rPr>
              <a:t>    </a:t>
            </a:r>
            <a:r>
              <a:rPr lang="en-GB" b="1" dirty="0" err="1" smtClean="0">
                <a:solidFill>
                  <a:schemeClr val="accent2"/>
                </a:solidFill>
                <a:latin typeface="Courier"/>
              </a:rPr>
              <a:t>int</a:t>
            </a:r>
            <a:r>
              <a:rPr lang="en-GB" b="1" dirty="0" smtClean="0">
                <a:solidFill>
                  <a:schemeClr val="accent2"/>
                </a:solidFill>
                <a:latin typeface="Courier"/>
              </a:rPr>
              <a:t> </a:t>
            </a:r>
            <a:r>
              <a:rPr lang="en-GB" b="1" dirty="0" err="1" smtClean="0">
                <a:latin typeface="Courier"/>
              </a:rPr>
              <a:t>i</a:t>
            </a:r>
            <a:r>
              <a:rPr lang="en-GB" b="1" dirty="0" smtClean="0">
                <a:latin typeface="Courier"/>
              </a:rPr>
              <a:t>, j, k;</a:t>
            </a:r>
          </a:p>
          <a:p>
            <a:pPr marL="0" indent="0">
              <a:buNone/>
            </a:pPr>
            <a:r>
              <a:rPr lang="en-GB" b="1" dirty="0">
                <a:latin typeface="Courier"/>
              </a:rPr>
              <a:t> </a:t>
            </a:r>
            <a:r>
              <a:rPr lang="en-GB" b="1" dirty="0" smtClean="0">
                <a:latin typeface="Courier"/>
              </a:rPr>
              <a:t>   </a:t>
            </a:r>
            <a:r>
              <a:rPr lang="en-GB" b="1" dirty="0" smtClean="0">
                <a:solidFill>
                  <a:schemeClr val="accent1"/>
                </a:solidFill>
                <a:latin typeface="Courier"/>
              </a:rPr>
              <a:t>for</a:t>
            </a:r>
            <a:r>
              <a:rPr lang="en-GB" b="1" dirty="0" smtClean="0">
                <a:latin typeface="Courier"/>
              </a:rPr>
              <a:t> (i = 0; i &lt; Order; i++) {</a:t>
            </a:r>
          </a:p>
          <a:p>
            <a:pPr marL="0" indent="0">
              <a:buNone/>
            </a:pPr>
            <a:r>
              <a:rPr lang="en-GB" b="1" dirty="0" smtClean="0">
                <a:latin typeface="Courier"/>
              </a:rPr>
              <a:t>        </a:t>
            </a:r>
            <a:r>
              <a:rPr lang="en-GB" b="1" dirty="0" smtClean="0">
                <a:solidFill>
                  <a:schemeClr val="accent1"/>
                </a:solidFill>
                <a:latin typeface="Courier"/>
              </a:rPr>
              <a:t>for</a:t>
            </a:r>
            <a:r>
              <a:rPr lang="en-GB" b="1" dirty="0" smtClean="0">
                <a:latin typeface="Courier"/>
              </a:rPr>
              <a:t> (j = 0; j &lt; Order; j++) {</a:t>
            </a:r>
          </a:p>
          <a:p>
            <a:pPr marL="0" indent="0">
              <a:buNone/>
            </a:pPr>
            <a:r>
              <a:rPr lang="en-GB" b="1" dirty="0">
                <a:latin typeface="Courier"/>
              </a:rPr>
              <a:t> </a:t>
            </a:r>
            <a:r>
              <a:rPr lang="en-GB" b="1" dirty="0" smtClean="0">
                <a:latin typeface="Courier"/>
              </a:rPr>
              <a:t>           </a:t>
            </a:r>
            <a:r>
              <a:rPr lang="en-GB" b="1" dirty="0">
                <a:solidFill>
                  <a:schemeClr val="tx1">
                    <a:lumMod val="85000"/>
                  </a:schemeClr>
                </a:solidFill>
                <a:latin typeface="Courier"/>
              </a:rPr>
              <a:t>// C(</a:t>
            </a:r>
            <a:r>
              <a:rPr lang="en-GB" b="1" dirty="0" err="1">
                <a:solidFill>
                  <a:schemeClr val="tx1">
                    <a:lumMod val="85000"/>
                  </a:schemeClr>
                </a:solidFill>
                <a:latin typeface="Courier"/>
              </a:rPr>
              <a:t>i</a:t>
            </a:r>
            <a:r>
              <a:rPr lang="en-GB" b="1" dirty="0">
                <a:solidFill>
                  <a:schemeClr val="tx1">
                    <a:lumMod val="85000"/>
                  </a:schemeClr>
                </a:solidFill>
                <a:latin typeface="Courier"/>
              </a:rPr>
              <a:t>, j) = sum(over k) A(</a:t>
            </a:r>
            <a:r>
              <a:rPr lang="en-GB" b="1" dirty="0" err="1">
                <a:solidFill>
                  <a:schemeClr val="tx1">
                    <a:lumMod val="85000"/>
                  </a:schemeClr>
                </a:solidFill>
                <a:latin typeface="Courier"/>
              </a:rPr>
              <a:t>i,k</a:t>
            </a:r>
            <a:r>
              <a:rPr lang="en-GB" b="1" dirty="0">
                <a:solidFill>
                  <a:schemeClr val="tx1">
                    <a:lumMod val="85000"/>
                  </a:schemeClr>
                </a:solidFill>
                <a:latin typeface="Courier"/>
              </a:rPr>
              <a:t>) * B(</a:t>
            </a:r>
            <a:r>
              <a:rPr lang="en-GB" b="1" dirty="0" err="1">
                <a:solidFill>
                  <a:schemeClr val="tx1">
                    <a:lumMod val="85000"/>
                  </a:schemeClr>
                </a:solidFill>
                <a:latin typeface="Courier"/>
              </a:rPr>
              <a:t>k,j</a:t>
            </a:r>
            <a:r>
              <a:rPr lang="en-GB" b="1" dirty="0">
                <a:solidFill>
                  <a:schemeClr val="tx1">
                    <a:lumMod val="85000"/>
                  </a:schemeClr>
                </a:solidFill>
                <a:latin typeface="Courier"/>
              </a:rPr>
              <a:t>)</a:t>
            </a:r>
            <a:endParaRPr lang="en-GB" b="1" dirty="0" smtClean="0">
              <a:latin typeface="Courier"/>
            </a:endParaRPr>
          </a:p>
          <a:p>
            <a:pPr marL="0" indent="0">
              <a:buNone/>
            </a:pPr>
            <a:r>
              <a:rPr lang="en-GB" b="1" dirty="0">
                <a:latin typeface="Courier"/>
              </a:rPr>
              <a:t> </a:t>
            </a:r>
            <a:r>
              <a:rPr lang="en-GB" b="1" dirty="0" smtClean="0">
                <a:latin typeface="Courier"/>
              </a:rPr>
              <a:t>           </a:t>
            </a:r>
            <a:r>
              <a:rPr lang="en-GB" b="1" dirty="0" smtClean="0">
                <a:solidFill>
                  <a:schemeClr val="accent1"/>
                </a:solidFill>
                <a:latin typeface="Courier"/>
              </a:rPr>
              <a:t>for</a:t>
            </a:r>
            <a:r>
              <a:rPr lang="en-GB" b="1" dirty="0" smtClean="0">
                <a:latin typeface="Courier"/>
              </a:rPr>
              <a:t> (k = 0; k &lt; Order; k++) {  </a:t>
            </a:r>
            <a:endParaRPr lang="en-GB" b="1" dirty="0" smtClean="0">
              <a:solidFill>
                <a:schemeClr val="tx1">
                  <a:lumMod val="85000"/>
                </a:schemeClr>
              </a:solidFill>
              <a:latin typeface="Courier"/>
            </a:endParaRPr>
          </a:p>
          <a:p>
            <a:pPr marL="0" indent="0">
              <a:buNone/>
            </a:pPr>
            <a:r>
              <a:rPr lang="en-GB" b="1" dirty="0">
                <a:latin typeface="Courier"/>
              </a:rPr>
              <a:t> </a:t>
            </a:r>
            <a:r>
              <a:rPr lang="en-GB" b="1" dirty="0" smtClean="0">
                <a:latin typeface="Courier"/>
              </a:rPr>
              <a:t>               C[i*</a:t>
            </a:r>
            <a:r>
              <a:rPr lang="en-GB" b="1" dirty="0" err="1" smtClean="0">
                <a:latin typeface="Courier"/>
              </a:rPr>
              <a:t>Order+j</a:t>
            </a:r>
            <a:r>
              <a:rPr lang="en-GB" b="1" dirty="0" smtClean="0">
                <a:latin typeface="Courier"/>
              </a:rPr>
              <a:t>] += A[i*</a:t>
            </a:r>
            <a:r>
              <a:rPr lang="en-GB" b="1" dirty="0" err="1" smtClean="0">
                <a:latin typeface="Courier"/>
              </a:rPr>
              <a:t>Order+k</a:t>
            </a:r>
            <a:r>
              <a:rPr lang="en-GB" b="1" dirty="0" smtClean="0">
                <a:latin typeface="Courier"/>
              </a:rPr>
              <a:t>] * B[k*</a:t>
            </a:r>
            <a:r>
              <a:rPr lang="en-GB" b="1" dirty="0" err="1" smtClean="0">
                <a:latin typeface="Courier"/>
              </a:rPr>
              <a:t>Order+j</a:t>
            </a:r>
            <a:r>
              <a:rPr lang="en-GB" b="1" dirty="0" smtClean="0">
                <a:latin typeface="Courier"/>
              </a:rPr>
              <a:t>];</a:t>
            </a:r>
          </a:p>
          <a:p>
            <a:pPr marL="0" indent="0">
              <a:buNone/>
            </a:pPr>
            <a:r>
              <a:rPr lang="en-GB" b="1" dirty="0" smtClean="0">
                <a:latin typeface="Courier"/>
              </a:rPr>
              <a:t>            }</a:t>
            </a:r>
          </a:p>
          <a:p>
            <a:pPr marL="0" indent="0">
              <a:buNone/>
            </a:pPr>
            <a:r>
              <a:rPr lang="en-GB" b="1" dirty="0" smtClean="0">
                <a:latin typeface="Courier"/>
              </a:rPr>
              <a:t>        }</a:t>
            </a:r>
          </a:p>
          <a:p>
            <a:pPr marL="0" indent="0">
              <a:buNone/>
            </a:pPr>
            <a:r>
              <a:rPr lang="en-GB" b="1" dirty="0" smtClean="0">
                <a:latin typeface="Courier"/>
              </a:rPr>
              <a:t>    }</a:t>
            </a:r>
          </a:p>
          <a:p>
            <a:pPr marL="0" indent="0">
              <a:buNone/>
            </a:pPr>
            <a:r>
              <a:rPr lang="en-GB" b="1" dirty="0">
                <a:latin typeface="Courier"/>
              </a:rPr>
              <a:t>}</a:t>
            </a:r>
          </a:p>
        </p:txBody>
      </p:sp>
      <p:sp>
        <p:nvSpPr>
          <p:cNvPr id="6" name="TextBox 5"/>
          <p:cNvSpPr txBox="1"/>
          <p:nvPr/>
        </p:nvSpPr>
        <p:spPr>
          <a:xfrm>
            <a:off x="107504" y="1333217"/>
            <a:ext cx="8964488" cy="1015663"/>
          </a:xfrm>
          <a:prstGeom prst="rect">
            <a:avLst/>
          </a:prstGeom>
          <a:solidFill>
            <a:schemeClr val="bg1"/>
          </a:solidFill>
          <a:ln>
            <a:solidFill>
              <a:schemeClr val="accent4"/>
            </a:solidFill>
          </a:ln>
        </p:spPr>
        <p:txBody>
          <a:bodyPr wrap="square" rtlCol="0">
            <a:spAutoFit/>
          </a:bodyPr>
          <a:lstStyle/>
          <a:p>
            <a:pPr fontAlgn="auto">
              <a:spcBef>
                <a:spcPts val="0"/>
              </a:spcBef>
              <a:spcAft>
                <a:spcPts val="0"/>
              </a:spcAft>
            </a:pPr>
            <a:r>
              <a:rPr lang="en-GB" sz="2000" b="1" dirty="0" smtClean="0">
                <a:solidFill>
                  <a:srgbClr val="8064A2"/>
                </a:solidFill>
                <a:latin typeface="Courier"/>
                <a:ea typeface="+mn-ea"/>
              </a:rPr>
              <a:t>__kernel </a:t>
            </a:r>
            <a:r>
              <a:rPr lang="en-GB" sz="2000" b="1" dirty="0" smtClean="0">
                <a:solidFill>
                  <a:srgbClr val="C0504D"/>
                </a:solidFill>
                <a:latin typeface="Courier"/>
                <a:ea typeface="+mn-ea"/>
              </a:rPr>
              <a:t>void</a:t>
            </a:r>
            <a:r>
              <a:rPr lang="en-GB" sz="2000" b="1" dirty="0" smtClean="0">
                <a:solidFill>
                  <a:prstClr val="black"/>
                </a:solidFill>
                <a:latin typeface="Courier"/>
                <a:ea typeface="+mn-ea"/>
              </a:rPr>
              <a:t> </a:t>
            </a:r>
            <a:r>
              <a:rPr lang="en-GB" sz="2000" b="1" dirty="0" err="1" smtClean="0">
                <a:solidFill>
                  <a:srgbClr val="1F497D">
                    <a:lumMod val="75000"/>
                  </a:srgbClr>
                </a:solidFill>
                <a:latin typeface="Courier"/>
                <a:ea typeface="+mn-ea"/>
              </a:rPr>
              <a:t>mat_mul</a:t>
            </a:r>
            <a:r>
              <a:rPr lang="en-GB" sz="2000" b="1" dirty="0" smtClean="0">
                <a:solidFill>
                  <a:prstClr val="black"/>
                </a:solidFill>
                <a:latin typeface="Courier"/>
                <a:ea typeface="+mn-ea"/>
              </a:rPr>
              <a:t>(</a:t>
            </a:r>
          </a:p>
          <a:p>
            <a:pPr fontAlgn="auto">
              <a:spcBef>
                <a:spcPts val="0"/>
              </a:spcBef>
              <a:spcAft>
                <a:spcPts val="0"/>
              </a:spcAft>
            </a:pPr>
            <a:r>
              <a:rPr lang="en-GB" sz="2000" b="1" dirty="0" smtClean="0">
                <a:solidFill>
                  <a:srgbClr val="C0504D"/>
                </a:solidFill>
                <a:latin typeface="Courier"/>
                <a:ea typeface="+mn-ea"/>
              </a:rPr>
              <a:t>                  </a:t>
            </a:r>
            <a:r>
              <a:rPr lang="en-GB" sz="2000" b="1" dirty="0" err="1" smtClean="0">
                <a:solidFill>
                  <a:srgbClr val="C0504D"/>
                </a:solidFill>
                <a:latin typeface="Courier"/>
                <a:ea typeface="+mn-ea"/>
              </a:rPr>
              <a:t>const</a:t>
            </a:r>
            <a:r>
              <a:rPr lang="en-GB" sz="2000" b="1" dirty="0" smtClean="0">
                <a:solidFill>
                  <a:srgbClr val="C0504D"/>
                </a:solidFill>
                <a:latin typeface="Courier"/>
                <a:ea typeface="+mn-ea"/>
              </a:rPr>
              <a:t> </a:t>
            </a:r>
            <a:r>
              <a:rPr lang="en-GB" sz="2000" b="1" dirty="0" err="1" smtClean="0">
                <a:solidFill>
                  <a:srgbClr val="C0504D"/>
                </a:solidFill>
                <a:latin typeface="Courier"/>
                <a:ea typeface="+mn-ea"/>
              </a:rPr>
              <a:t>int</a:t>
            </a:r>
            <a:r>
              <a:rPr lang="en-GB" sz="2000" b="1" dirty="0" smtClean="0">
                <a:solidFill>
                  <a:srgbClr val="C0504D"/>
                </a:solidFill>
                <a:latin typeface="Courier"/>
                <a:ea typeface="+mn-ea"/>
              </a:rPr>
              <a:t> </a:t>
            </a:r>
            <a:r>
              <a:rPr lang="en-GB" sz="2000" b="1" dirty="0" smtClean="0">
                <a:solidFill>
                  <a:prstClr val="black"/>
                </a:solidFill>
                <a:latin typeface="Courier"/>
                <a:ea typeface="+mn-ea"/>
              </a:rPr>
              <a:t>Order,</a:t>
            </a:r>
          </a:p>
          <a:p>
            <a:pPr fontAlgn="auto">
              <a:spcBef>
                <a:spcPts val="0"/>
              </a:spcBef>
              <a:spcAft>
                <a:spcPts val="0"/>
              </a:spcAft>
            </a:pPr>
            <a:r>
              <a:rPr lang="en-GB" sz="2000" b="1" dirty="0" smtClean="0">
                <a:solidFill>
                  <a:srgbClr val="8064A2"/>
                </a:solidFill>
                <a:latin typeface="Courier"/>
                <a:ea typeface="+mn-ea"/>
              </a:rPr>
              <a:t>                  __global </a:t>
            </a:r>
            <a:r>
              <a:rPr lang="en-GB" sz="2000" b="1" dirty="0" smtClean="0">
                <a:solidFill>
                  <a:srgbClr val="C0504D"/>
                </a:solidFill>
                <a:latin typeface="Courier"/>
                <a:ea typeface="+mn-ea"/>
              </a:rPr>
              <a:t>float</a:t>
            </a:r>
            <a:r>
              <a:rPr lang="en-GB" sz="2000" b="1" dirty="0" smtClean="0">
                <a:solidFill>
                  <a:prstClr val="black"/>
                </a:solidFill>
                <a:latin typeface="Courier"/>
                <a:ea typeface="+mn-ea"/>
              </a:rPr>
              <a:t> *A, </a:t>
            </a:r>
            <a:r>
              <a:rPr lang="en-GB" sz="2000" b="1" dirty="0" smtClean="0">
                <a:solidFill>
                  <a:srgbClr val="8064A2"/>
                </a:solidFill>
                <a:latin typeface="Courier"/>
                <a:ea typeface="+mn-ea"/>
              </a:rPr>
              <a:t>__global </a:t>
            </a:r>
            <a:r>
              <a:rPr lang="en-GB" sz="2000" b="1" dirty="0" smtClean="0">
                <a:solidFill>
                  <a:srgbClr val="C0504D"/>
                </a:solidFill>
                <a:latin typeface="Courier"/>
                <a:ea typeface="+mn-ea"/>
              </a:rPr>
              <a:t>float</a:t>
            </a:r>
            <a:r>
              <a:rPr lang="en-GB" sz="2000" b="1" dirty="0" smtClean="0">
                <a:solidFill>
                  <a:prstClr val="black"/>
                </a:solidFill>
                <a:latin typeface="Courier"/>
                <a:ea typeface="+mn-ea"/>
              </a:rPr>
              <a:t> *B, </a:t>
            </a:r>
            <a:r>
              <a:rPr lang="en-GB" sz="2000" b="1" dirty="0" smtClean="0">
                <a:solidFill>
                  <a:srgbClr val="8064A2"/>
                </a:solidFill>
                <a:latin typeface="Courier"/>
                <a:ea typeface="+mn-ea"/>
              </a:rPr>
              <a:t>__global </a:t>
            </a:r>
            <a:r>
              <a:rPr lang="en-GB" sz="2000" b="1" dirty="0" smtClean="0">
                <a:solidFill>
                  <a:srgbClr val="C0504D"/>
                </a:solidFill>
                <a:latin typeface="Courier"/>
                <a:ea typeface="+mn-ea"/>
              </a:rPr>
              <a:t>float</a:t>
            </a:r>
            <a:r>
              <a:rPr lang="en-GB" sz="2000" b="1" dirty="0" smtClean="0">
                <a:solidFill>
                  <a:prstClr val="black"/>
                </a:solidFill>
                <a:latin typeface="Courier"/>
                <a:ea typeface="+mn-ea"/>
              </a:rPr>
              <a:t> *C)</a:t>
            </a:r>
            <a:endParaRPr lang="en-GB" sz="2000" b="1" dirty="0">
              <a:solidFill>
                <a:prstClr val="black"/>
              </a:solidFill>
              <a:latin typeface="Courier"/>
              <a:ea typeface="+mn-ea"/>
            </a:endParaRPr>
          </a:p>
        </p:txBody>
      </p:sp>
      <p:sp>
        <p:nvSpPr>
          <p:cNvPr id="10" name="TextBox 9"/>
          <p:cNvSpPr txBox="1"/>
          <p:nvPr/>
        </p:nvSpPr>
        <p:spPr>
          <a:xfrm>
            <a:off x="4355976" y="5085184"/>
            <a:ext cx="3930606" cy="707886"/>
          </a:xfrm>
          <a:prstGeom prst="rect">
            <a:avLst/>
          </a:prstGeom>
          <a:noFill/>
        </p:spPr>
        <p:txBody>
          <a:bodyPr wrap="square" rtlCol="0">
            <a:spAutoFit/>
          </a:bodyPr>
          <a:lstStyle/>
          <a:p>
            <a:pPr fontAlgn="auto">
              <a:spcBef>
                <a:spcPts val="0"/>
              </a:spcBef>
              <a:spcAft>
                <a:spcPts val="0"/>
              </a:spcAft>
            </a:pPr>
            <a:r>
              <a:rPr lang="en-GB" sz="2000" b="1" dirty="0" smtClean="0">
                <a:solidFill>
                  <a:srgbClr val="C0504D"/>
                </a:solidFill>
                <a:latin typeface="Trebuchet MS"/>
                <a:ea typeface="+mn-ea"/>
              </a:rPr>
              <a:t>Mark as a kernel function and specify memory qualifiers</a:t>
            </a:r>
            <a:endParaRPr lang="en-GB" sz="2000" b="1" dirty="0">
              <a:solidFill>
                <a:srgbClr val="C0504D"/>
              </a:solidFill>
              <a:latin typeface="Trebuchet MS"/>
              <a:ea typeface="+mn-ea"/>
            </a:endParaRPr>
          </a:p>
        </p:txBody>
      </p:sp>
    </p:spTree>
    <p:extLst>
      <p:ext uri="{BB962C8B-B14F-4D97-AF65-F5344CB8AC3E}">
        <p14:creationId xmlns:p14="http://schemas.microsoft.com/office/powerpoint/2010/main" val="59040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4" y="1194454"/>
            <a:ext cx="9144000" cy="5114866"/>
          </a:xfrm>
        </p:spPr>
        <p:txBody>
          <a:bodyPr>
            <a:noAutofit/>
          </a:bodyPr>
          <a:lstStyle/>
          <a:p>
            <a:pPr marL="0" indent="0">
              <a:buNone/>
            </a:pPr>
            <a:r>
              <a:rPr lang="en-GB" sz="2000" b="1" dirty="0">
                <a:solidFill>
                  <a:schemeClr val="accent4"/>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mat_mul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Order,</a:t>
            </a:r>
            <a:endParaRPr lang="en-GB" sz="2000" b="1" dirty="0">
              <a:latin typeface="Courier"/>
            </a:endParaRPr>
          </a:p>
          <a:p>
            <a:pPr marL="0" indent="0">
              <a:buNone/>
            </a:pPr>
            <a:r>
              <a:rPr lang="en-GB" sz="2000" b="1" dirty="0">
                <a:solidFill>
                  <a:schemeClr val="accent4"/>
                </a:solidFill>
                <a:latin typeface="Courier"/>
              </a:rPr>
              <a:t> </a:t>
            </a:r>
            <a:r>
              <a:rPr lang="en-GB" sz="2000" b="1" dirty="0" smtClean="0">
                <a:solidFill>
                  <a:schemeClr val="accent4"/>
                </a:solidFill>
                <a:latin typeface="Courier"/>
              </a:rPr>
              <a:t>               __global </a:t>
            </a:r>
            <a:r>
              <a:rPr lang="en-GB" sz="2000" b="1" dirty="0">
                <a:solidFill>
                  <a:schemeClr val="accent2"/>
                </a:solidFill>
                <a:latin typeface="Courier"/>
              </a:rPr>
              <a:t>float</a:t>
            </a:r>
            <a:r>
              <a:rPr lang="en-GB" sz="2000" b="1" dirty="0">
                <a:latin typeface="Courier"/>
              </a:rPr>
              <a:t> *A, </a:t>
            </a:r>
            <a:r>
              <a:rPr lang="en-GB" sz="2000" b="1" dirty="0">
                <a:solidFill>
                  <a:schemeClr val="accent4"/>
                </a:solidFill>
                <a:latin typeface="Courier"/>
              </a:rPr>
              <a:t>__global </a:t>
            </a:r>
            <a:r>
              <a:rPr lang="en-GB" sz="2000" b="1" dirty="0">
                <a:solidFill>
                  <a:schemeClr val="accent2"/>
                </a:solidFill>
                <a:latin typeface="Courier"/>
              </a:rPr>
              <a:t>float</a:t>
            </a:r>
            <a:r>
              <a:rPr lang="en-GB" sz="2000" b="1" dirty="0">
                <a:latin typeface="Courier"/>
              </a:rPr>
              <a:t> *B, </a:t>
            </a:r>
            <a:r>
              <a:rPr lang="en-GB" sz="2000" b="1" dirty="0">
                <a:solidFill>
                  <a:schemeClr val="accent4"/>
                </a:solidFill>
                <a:latin typeface="Courier"/>
              </a:rPr>
              <a:t>__global </a:t>
            </a:r>
            <a:r>
              <a:rPr lang="en-GB" sz="2000" b="1" dirty="0">
                <a:solidFill>
                  <a:schemeClr val="accent2"/>
                </a:solidFill>
                <a:latin typeface="Courier"/>
              </a:rPr>
              <a:t>float</a:t>
            </a:r>
            <a:r>
              <a:rPr lang="en-GB" sz="2000" b="1" dirty="0">
                <a:latin typeface="Courier"/>
              </a:rPr>
              <a:t> *C)</a:t>
            </a:r>
          </a:p>
          <a:p>
            <a:pPr marL="0" indent="0">
              <a:buNone/>
            </a:pPr>
            <a:r>
              <a:rPr lang="en-GB" sz="2000" b="1" dirty="0" smtClean="0">
                <a:latin typeface="Courier"/>
              </a:rPr>
              <a:t>{           </a:t>
            </a:r>
          </a:p>
          <a:p>
            <a:pPr marL="0" indent="0">
              <a:buNone/>
            </a:pPr>
            <a:r>
              <a:rPr lang="en-GB" sz="2000" b="1" dirty="0" smtClean="0">
                <a:latin typeface="Courier"/>
              </a:rPr>
              <a:t>    </a:t>
            </a:r>
            <a:r>
              <a:rPr lang="en-GB" sz="2000" b="1" dirty="0" err="1" smtClean="0">
                <a:solidFill>
                  <a:schemeClr val="accent2"/>
                </a:solidFill>
                <a:latin typeface="Courier"/>
              </a:rPr>
              <a:t>int</a:t>
            </a:r>
            <a:r>
              <a:rPr lang="en-GB" sz="2000" b="1" dirty="0" smtClean="0">
                <a:solidFill>
                  <a:schemeClr val="accent2"/>
                </a:solidFill>
                <a:latin typeface="Courier"/>
              </a:rPr>
              <a:t> </a:t>
            </a:r>
            <a:r>
              <a:rPr lang="en-GB" sz="2000" b="1" dirty="0" err="1" smtClean="0">
                <a:latin typeface="Courier"/>
              </a:rPr>
              <a:t>i</a:t>
            </a:r>
            <a:r>
              <a:rPr lang="en-GB" sz="2000" b="1" dirty="0" smtClean="0">
                <a:latin typeface="Courier"/>
              </a:rPr>
              <a:t>, j, k;</a:t>
            </a:r>
          </a:p>
          <a:p>
            <a:pPr marL="0" indent="0">
              <a:buNone/>
            </a:pPr>
            <a:r>
              <a:rPr lang="en-GB" sz="2000" b="1" dirty="0">
                <a:latin typeface="Courier"/>
              </a:rPr>
              <a:t> </a:t>
            </a:r>
            <a:r>
              <a:rPr lang="en-GB" sz="2000" b="1" dirty="0" smtClean="0">
                <a:latin typeface="Courier"/>
              </a:rPr>
              <a:t>   </a:t>
            </a:r>
            <a:r>
              <a:rPr lang="en-GB" sz="2000" b="1" dirty="0" smtClean="0">
                <a:solidFill>
                  <a:schemeClr val="accent1"/>
                </a:solidFill>
                <a:latin typeface="Courier"/>
              </a:rPr>
              <a:t>for</a:t>
            </a:r>
            <a:r>
              <a:rPr lang="en-GB" sz="2000" b="1" dirty="0" smtClean="0">
                <a:latin typeface="Courier"/>
              </a:rPr>
              <a:t> (i = 0; i &lt; Order; i++) {</a:t>
            </a:r>
          </a:p>
          <a:p>
            <a:pPr marL="0" indent="0">
              <a:buNone/>
            </a:pPr>
            <a:r>
              <a:rPr lang="en-GB" sz="2000" b="1" dirty="0" smtClean="0">
                <a:latin typeface="Courier"/>
              </a:rPr>
              <a:t>        </a:t>
            </a:r>
            <a:r>
              <a:rPr lang="en-GB" sz="2000" b="1" dirty="0" smtClean="0">
                <a:solidFill>
                  <a:schemeClr val="accent1"/>
                </a:solidFill>
                <a:latin typeface="Courier"/>
              </a:rPr>
              <a:t>for</a:t>
            </a:r>
            <a:r>
              <a:rPr lang="en-GB" sz="2000" b="1" dirty="0" smtClean="0">
                <a:latin typeface="Courier"/>
              </a:rPr>
              <a:t> (j = 0; j &lt; Order; j++) {</a:t>
            </a:r>
          </a:p>
          <a:p>
            <a:pPr marL="0" indent="0">
              <a:buNone/>
            </a:pPr>
            <a:r>
              <a:rPr lang="en-GB" sz="2000" b="1" dirty="0">
                <a:latin typeface="Courier"/>
              </a:rPr>
              <a:t> </a:t>
            </a:r>
            <a:r>
              <a:rPr lang="en-GB" sz="2000" b="1" dirty="0" smtClean="0">
                <a:latin typeface="Courier"/>
              </a:rPr>
              <a:t>           </a:t>
            </a:r>
            <a:r>
              <a:rPr lang="en-GB" sz="2000" b="1" dirty="0" smtClean="0">
                <a:solidFill>
                  <a:schemeClr val="accent1"/>
                </a:solidFill>
                <a:latin typeface="Courier"/>
              </a:rPr>
              <a:t>for</a:t>
            </a:r>
            <a:r>
              <a:rPr lang="en-GB" sz="2000" b="1" dirty="0" smtClean="0">
                <a:latin typeface="Courier"/>
              </a:rPr>
              <a:t> (k = 0; k &lt; Order; k++) { </a:t>
            </a:r>
          </a:p>
          <a:p>
            <a:pPr marL="0" indent="0">
              <a:buNone/>
            </a:pPr>
            <a:r>
              <a:rPr lang="en-GB" sz="2000" b="1" dirty="0">
                <a:solidFill>
                  <a:schemeClr val="tx1">
                    <a:lumMod val="85000"/>
                  </a:schemeClr>
                </a:solidFill>
                <a:latin typeface="Courier"/>
              </a:rPr>
              <a:t> </a:t>
            </a:r>
            <a:r>
              <a:rPr lang="en-GB" sz="2000" b="1" dirty="0" smtClean="0">
                <a:solidFill>
                  <a:schemeClr val="tx1">
                    <a:lumMod val="85000"/>
                  </a:schemeClr>
                </a:solidFill>
                <a:latin typeface="Courier"/>
              </a:rPr>
              <a:t>               // C(</a:t>
            </a:r>
            <a:r>
              <a:rPr lang="en-GB" sz="2000" b="1" dirty="0" err="1" smtClean="0">
                <a:solidFill>
                  <a:schemeClr val="tx1">
                    <a:lumMod val="85000"/>
                  </a:schemeClr>
                </a:solidFill>
                <a:latin typeface="Courier"/>
              </a:rPr>
              <a:t>i</a:t>
            </a:r>
            <a:r>
              <a:rPr lang="en-GB" sz="2000" b="1" dirty="0" smtClean="0">
                <a:solidFill>
                  <a:schemeClr val="tx1">
                    <a:lumMod val="85000"/>
                  </a:schemeClr>
                </a:solidFill>
                <a:latin typeface="Courier"/>
              </a:rPr>
              <a:t>, j) = sum(over k) A(</a:t>
            </a:r>
            <a:r>
              <a:rPr lang="en-GB" sz="2000" b="1" dirty="0" err="1">
                <a:solidFill>
                  <a:schemeClr val="tx1">
                    <a:lumMod val="85000"/>
                  </a:schemeClr>
                </a:solidFill>
                <a:latin typeface="Courier"/>
              </a:rPr>
              <a:t>i</a:t>
            </a:r>
            <a:r>
              <a:rPr lang="en-GB" sz="2000" b="1" dirty="0" err="1" smtClean="0">
                <a:solidFill>
                  <a:schemeClr val="tx1">
                    <a:lumMod val="85000"/>
                  </a:schemeClr>
                </a:solidFill>
                <a:latin typeface="Courier"/>
              </a:rPr>
              <a:t>,k</a:t>
            </a:r>
            <a:r>
              <a:rPr lang="en-GB" sz="2000" b="1" dirty="0" smtClean="0">
                <a:solidFill>
                  <a:schemeClr val="tx1">
                    <a:lumMod val="85000"/>
                  </a:schemeClr>
                </a:solidFill>
                <a:latin typeface="Courier"/>
              </a:rPr>
              <a:t>) * B(</a:t>
            </a:r>
            <a:r>
              <a:rPr lang="en-GB" sz="2000" b="1" dirty="0" err="1" smtClean="0">
                <a:solidFill>
                  <a:schemeClr val="tx1">
                    <a:lumMod val="85000"/>
                  </a:schemeClr>
                </a:solidFill>
                <a:latin typeface="Courier"/>
              </a:rPr>
              <a:t>k,j</a:t>
            </a:r>
            <a:r>
              <a:rPr lang="en-GB" sz="2000" b="1" dirty="0" smtClean="0">
                <a:solidFill>
                  <a:schemeClr val="tx1">
                    <a:lumMod val="85000"/>
                  </a:schemeClr>
                </a:solidFill>
                <a:latin typeface="Courier"/>
              </a:rPr>
              <a:t>)</a:t>
            </a:r>
          </a:p>
          <a:p>
            <a:pPr marL="0" indent="0">
              <a:buNone/>
            </a:pPr>
            <a:r>
              <a:rPr lang="en-GB" sz="2000" b="1" dirty="0">
                <a:latin typeface="Courier"/>
              </a:rPr>
              <a:t> </a:t>
            </a:r>
            <a:r>
              <a:rPr lang="en-GB" sz="2000" b="1" dirty="0" smtClean="0">
                <a:latin typeface="Courier"/>
              </a:rPr>
              <a:t>               C[i*</a:t>
            </a:r>
            <a:r>
              <a:rPr lang="en-GB" sz="2000" b="1" dirty="0" err="1" smtClean="0">
                <a:latin typeface="Courier"/>
              </a:rPr>
              <a:t>Order+j</a:t>
            </a:r>
            <a:r>
              <a:rPr lang="en-GB" sz="2000" b="1" dirty="0" smtClean="0">
                <a:latin typeface="Courier"/>
              </a:rPr>
              <a:t>] += A[i*</a:t>
            </a:r>
            <a:r>
              <a:rPr lang="en-GB" sz="2000" b="1" dirty="0" err="1" smtClean="0">
                <a:latin typeface="Courier"/>
              </a:rPr>
              <a:t>Order+k</a:t>
            </a:r>
            <a:r>
              <a:rPr lang="en-GB" sz="2000" b="1" dirty="0" smtClean="0">
                <a:latin typeface="Courier"/>
              </a:rPr>
              <a:t>] * B[k*</a:t>
            </a:r>
            <a:r>
              <a:rPr lang="en-GB" sz="2000" b="1" dirty="0" err="1" smtClean="0">
                <a:latin typeface="Courier"/>
              </a:rPr>
              <a:t>Order+j</a:t>
            </a:r>
            <a:r>
              <a:rPr lang="en-GB" sz="2000" b="1"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p>
          <a:p>
            <a:pPr marL="0" indent="0">
              <a:buNone/>
            </a:pPr>
            <a:r>
              <a:rPr lang="en-GB" sz="2000" b="1" dirty="0" smtClean="0">
                <a:latin typeface="Courier"/>
              </a:rPr>
              <a:t>    }</a:t>
            </a:r>
          </a:p>
          <a:p>
            <a:pPr marL="0" indent="0">
              <a:buNone/>
            </a:pPr>
            <a:r>
              <a:rPr lang="en-GB" sz="2000" b="1" dirty="0">
                <a:latin typeface="Courier"/>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(2/2)</a:t>
            </a:r>
            <a:endParaRPr lang="en-GB" sz="3200" dirty="0"/>
          </a:p>
        </p:txBody>
      </p:sp>
      <p:sp>
        <p:nvSpPr>
          <p:cNvPr id="6" name="TextBox 5"/>
          <p:cNvSpPr txBox="1"/>
          <p:nvPr/>
        </p:nvSpPr>
        <p:spPr>
          <a:xfrm>
            <a:off x="316850" y="3039366"/>
            <a:ext cx="4896544" cy="707886"/>
          </a:xfrm>
          <a:prstGeom prst="rect">
            <a:avLst/>
          </a:prstGeom>
          <a:solidFill>
            <a:schemeClr val="bg1"/>
          </a:solidFill>
          <a:ln>
            <a:solidFill>
              <a:schemeClr val="accent4"/>
            </a:solidFill>
          </a:ln>
        </p:spPr>
        <p:txBody>
          <a:bodyPr wrap="square" rtlCol="0">
            <a:spAutoFit/>
          </a:bodyPr>
          <a:lstStyle/>
          <a:p>
            <a:pPr fontAlgn="auto">
              <a:spcBef>
                <a:spcPts val="0"/>
              </a:spcBef>
              <a:spcAft>
                <a:spcPts val="0"/>
              </a:spcAft>
            </a:pPr>
            <a:r>
              <a:rPr lang="en-GB" sz="2000" b="1" dirty="0">
                <a:solidFill>
                  <a:prstClr val="black"/>
                </a:solidFill>
                <a:latin typeface="Courier"/>
                <a:ea typeface="+mn-ea"/>
              </a:rPr>
              <a:t>i</a:t>
            </a:r>
            <a:r>
              <a:rPr lang="en-GB" sz="2000" b="1" dirty="0" smtClean="0">
                <a:solidFill>
                  <a:prstClr val="black"/>
                </a:solidFill>
                <a:latin typeface="Courier"/>
                <a:ea typeface="+mn-ea"/>
              </a:rPr>
              <a:t> = </a:t>
            </a:r>
            <a:r>
              <a:rPr lang="en-GB" sz="2000" b="1" dirty="0" err="1" smtClean="0">
                <a:solidFill>
                  <a:srgbClr val="1F497D">
                    <a:lumMod val="75000"/>
                  </a:srgbClr>
                </a:solidFill>
                <a:latin typeface="Courier"/>
                <a:ea typeface="+mn-ea"/>
              </a:rPr>
              <a:t>get_global_id</a:t>
            </a:r>
            <a:r>
              <a:rPr lang="en-GB" sz="2000" b="1" dirty="0" smtClean="0">
                <a:solidFill>
                  <a:prstClr val="black"/>
                </a:solidFill>
                <a:latin typeface="Courier"/>
                <a:ea typeface="+mn-ea"/>
              </a:rPr>
              <a:t>(0);</a:t>
            </a:r>
          </a:p>
          <a:p>
            <a:pPr fontAlgn="auto">
              <a:spcBef>
                <a:spcPts val="0"/>
              </a:spcBef>
              <a:spcAft>
                <a:spcPts val="0"/>
              </a:spcAft>
            </a:pPr>
            <a:r>
              <a:rPr lang="en-GB" sz="2000" b="1" dirty="0">
                <a:solidFill>
                  <a:prstClr val="black"/>
                </a:solidFill>
                <a:latin typeface="Courier"/>
                <a:ea typeface="+mn-ea"/>
              </a:rPr>
              <a:t>j</a:t>
            </a:r>
            <a:r>
              <a:rPr lang="en-GB" sz="2000" b="1" dirty="0" smtClean="0">
                <a:solidFill>
                  <a:prstClr val="black"/>
                </a:solidFill>
                <a:latin typeface="Courier"/>
                <a:ea typeface="+mn-ea"/>
              </a:rPr>
              <a:t> = </a:t>
            </a:r>
            <a:r>
              <a:rPr lang="en-GB" sz="2000" b="1" dirty="0" err="1" smtClean="0">
                <a:solidFill>
                  <a:srgbClr val="1F497D">
                    <a:lumMod val="75000"/>
                  </a:srgbClr>
                </a:solidFill>
                <a:latin typeface="Courier"/>
                <a:ea typeface="+mn-ea"/>
              </a:rPr>
              <a:t>get_global_id</a:t>
            </a:r>
            <a:r>
              <a:rPr lang="en-GB" sz="2000" b="1" dirty="0" smtClean="0">
                <a:solidFill>
                  <a:prstClr val="black"/>
                </a:solidFill>
                <a:latin typeface="Courier"/>
                <a:ea typeface="+mn-ea"/>
              </a:rPr>
              <a:t>(1);</a:t>
            </a:r>
            <a:endParaRPr lang="en-GB" sz="2000" b="1" dirty="0">
              <a:solidFill>
                <a:prstClr val="black"/>
              </a:solidFill>
              <a:latin typeface="Courier"/>
              <a:ea typeface="+mn-ea"/>
            </a:endParaRPr>
          </a:p>
        </p:txBody>
      </p:sp>
      <p:sp>
        <p:nvSpPr>
          <p:cNvPr id="10" name="TextBox 9"/>
          <p:cNvSpPr txBox="1"/>
          <p:nvPr/>
        </p:nvSpPr>
        <p:spPr>
          <a:xfrm>
            <a:off x="5213394" y="5455120"/>
            <a:ext cx="3930606" cy="707886"/>
          </a:xfrm>
          <a:prstGeom prst="rect">
            <a:avLst/>
          </a:prstGeom>
          <a:noFill/>
        </p:spPr>
        <p:txBody>
          <a:bodyPr wrap="square" rtlCol="0">
            <a:spAutoFit/>
          </a:bodyPr>
          <a:lstStyle/>
          <a:p>
            <a:pPr fontAlgn="auto">
              <a:spcBef>
                <a:spcPts val="0"/>
              </a:spcBef>
              <a:spcAft>
                <a:spcPts val="0"/>
              </a:spcAft>
            </a:pPr>
            <a:r>
              <a:rPr lang="en-GB" sz="2000" b="1" dirty="0" smtClean="0">
                <a:solidFill>
                  <a:srgbClr val="C0504D"/>
                </a:solidFill>
                <a:latin typeface="Trebuchet MS"/>
                <a:ea typeface="+mn-ea"/>
              </a:rPr>
              <a:t>Remove outer loops and set work-item co-ordinates</a:t>
            </a:r>
            <a:endParaRPr lang="en-GB" sz="2000" b="1" dirty="0">
              <a:solidFill>
                <a:srgbClr val="C0504D"/>
              </a:solidFill>
              <a:latin typeface="Trebuchet MS"/>
              <a:ea typeface="+mn-ea"/>
            </a:endParaRPr>
          </a:p>
        </p:txBody>
      </p:sp>
      <p:sp>
        <p:nvSpPr>
          <p:cNvPr id="7" name="TextBox 6"/>
          <p:cNvSpPr txBox="1"/>
          <p:nvPr/>
        </p:nvSpPr>
        <p:spPr>
          <a:xfrm>
            <a:off x="467544" y="5298910"/>
            <a:ext cx="1656184" cy="707886"/>
          </a:xfrm>
          <a:prstGeom prst="rect">
            <a:avLst/>
          </a:prstGeom>
          <a:solidFill>
            <a:schemeClr val="bg1"/>
          </a:solidFill>
          <a:ln>
            <a:noFill/>
          </a:ln>
        </p:spPr>
        <p:txBody>
          <a:bodyPr wrap="square" rtlCol="0">
            <a:spAutoFit/>
          </a:bodyPr>
          <a:lstStyle/>
          <a:p>
            <a:pPr fontAlgn="auto">
              <a:spcBef>
                <a:spcPts val="0"/>
              </a:spcBef>
              <a:spcAft>
                <a:spcPts val="0"/>
              </a:spcAft>
            </a:pPr>
            <a:endParaRPr lang="en-GB" sz="2000" b="1" dirty="0" smtClean="0">
              <a:solidFill>
                <a:prstClr val="black"/>
              </a:solidFill>
              <a:latin typeface="Courier"/>
              <a:ea typeface="+mn-ea"/>
            </a:endParaRPr>
          </a:p>
          <a:p>
            <a:pPr fontAlgn="auto">
              <a:spcBef>
                <a:spcPts val="0"/>
              </a:spcBef>
              <a:spcAft>
                <a:spcPts val="0"/>
              </a:spcAft>
            </a:pPr>
            <a:endParaRPr lang="en-GB" sz="2000" b="1" dirty="0">
              <a:solidFill>
                <a:prstClr val="black"/>
              </a:solidFill>
              <a:latin typeface="Courier"/>
              <a:ea typeface="+mn-ea"/>
            </a:endParaRPr>
          </a:p>
        </p:txBody>
      </p:sp>
    </p:spTree>
    <p:extLst>
      <p:ext uri="{BB962C8B-B14F-4D97-AF65-F5344CB8AC3E}">
        <p14:creationId xmlns:p14="http://schemas.microsoft.com/office/powerpoint/2010/main" val="40065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41277"/>
            <a:ext cx="3491880" cy="3744416"/>
          </a:xfrm>
        </p:spPr>
        <p:txBody>
          <a:bodyPr>
            <a:normAutofit/>
          </a:bodyPr>
          <a:lstStyle/>
          <a:p>
            <a:pPr marL="0" indent="0">
              <a:buNone/>
            </a:pPr>
            <a:r>
              <a:rPr lang="en-GB" sz="2000" b="1" dirty="0">
                <a:solidFill>
                  <a:schemeClr val="accent4"/>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Order,</a:t>
            </a:r>
            <a:endParaRPr lang="en-GB" sz="2000" b="1" dirty="0">
              <a:latin typeface="Courier"/>
            </a:endParaRPr>
          </a:p>
          <a:p>
            <a:pPr marL="0" indent="0">
              <a:buNone/>
            </a:pPr>
            <a:r>
              <a:rPr lang="en-GB" sz="2000" b="1" dirty="0">
                <a:latin typeface="Courier"/>
              </a:rPr>
              <a:t>   </a:t>
            </a:r>
            <a:r>
              <a:rPr lang="en-GB" sz="2000" b="1" dirty="0" smtClean="0">
                <a:solidFill>
                  <a:schemeClr val="accent4"/>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smtClean="0">
                <a:solidFill>
                  <a:schemeClr val="accent4"/>
                </a:solidFill>
                <a:latin typeface="Courier"/>
              </a:rPr>
              <a:t>__</a:t>
            </a:r>
            <a:r>
              <a:rPr lang="en-GB" sz="2000" b="1" dirty="0">
                <a:solidFill>
                  <a:schemeClr val="accent4"/>
                </a:solidFill>
                <a:latin typeface="Courier"/>
              </a:rPr>
              <a:t>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chemeClr val="accent4"/>
                </a:solidFill>
                <a:latin typeface="Courier"/>
              </a:rPr>
              <a:t>   __</a:t>
            </a:r>
            <a:r>
              <a:rPr lang="en-GB" sz="2000" b="1" dirty="0">
                <a:solidFill>
                  <a:schemeClr val="accent4"/>
                </a:solidFill>
                <a:latin typeface="Courier"/>
              </a:rPr>
              <a:t>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 improved</a:t>
            </a:r>
            <a:endParaRPr lang="en-GB" sz="3200" dirty="0"/>
          </a:p>
        </p:txBody>
      </p:sp>
      <p:sp>
        <p:nvSpPr>
          <p:cNvPr id="4" name="Content Placeholder 2"/>
          <p:cNvSpPr txBox="1">
            <a:spLocks/>
          </p:cNvSpPr>
          <p:nvPr/>
        </p:nvSpPr>
        <p:spPr>
          <a:xfrm>
            <a:off x="3563888" y="1700808"/>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smtClean="0">
                <a:solidFill>
                  <a:prstClr val="black"/>
                </a:solidFill>
                <a:latin typeface="Courier"/>
              </a:rPr>
              <a:t>k;</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err="1" smtClean="0">
                <a:solidFill>
                  <a:prstClr val="black"/>
                </a:solidFill>
                <a:latin typeface="Courier"/>
              </a:rPr>
              <a:t>i</a:t>
            </a:r>
            <a:r>
              <a:rPr lang="en-GB" sz="2000" b="1" dirty="0" smtClean="0">
                <a:solidFill>
                  <a:prstClr val="black"/>
                </a:solidFill>
                <a:latin typeface="Courier"/>
              </a:rPr>
              <a:t> =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smtClean="0">
                <a:solidFill>
                  <a:prstClr val="black"/>
                </a:solidFill>
                <a:latin typeface="Courier"/>
              </a:rPr>
              <a:t>j =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(1);</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smtClean="0">
                <a:solidFill>
                  <a:srgbClr val="C0504D"/>
                </a:solidFill>
                <a:latin typeface="Courier"/>
              </a:rPr>
              <a:t>float</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0.0f;</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smtClean="0">
                <a:solidFill>
                  <a:srgbClr val="4F81BD"/>
                </a:solidFill>
                <a:latin typeface="Courier"/>
              </a:rPr>
              <a:t>for</a:t>
            </a:r>
            <a:r>
              <a:rPr lang="en-GB" sz="2000" b="1" dirty="0" smtClean="0">
                <a:solidFill>
                  <a:prstClr val="black"/>
                </a:solidFill>
                <a:latin typeface="Courier"/>
              </a:rPr>
              <a:t> (k = 0; k &lt; Order;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A[i*</a:t>
            </a:r>
            <a:r>
              <a:rPr lang="en-GB" sz="2000" b="1" dirty="0" err="1" smtClean="0">
                <a:solidFill>
                  <a:prstClr val="black"/>
                </a:solidFill>
                <a:latin typeface="Courier"/>
              </a:rPr>
              <a:t>Order+k</a:t>
            </a:r>
            <a:r>
              <a:rPr lang="en-GB" sz="2000" b="1" dirty="0" smtClean="0">
                <a:solidFill>
                  <a:prstClr val="black"/>
                </a:solidFill>
                <a:latin typeface="Courier"/>
              </a:rPr>
              <a:t>]*B[k*</a:t>
            </a:r>
            <a:r>
              <a:rPr lang="en-GB" sz="2000" b="1" dirty="0" err="1" smtClean="0">
                <a:solidFill>
                  <a:prstClr val="black"/>
                </a:solidFill>
                <a:latin typeface="Courier"/>
              </a:rPr>
              <a:t>Order+j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C[i*</a:t>
            </a:r>
            <a:r>
              <a:rPr lang="en-GB" sz="2000" b="1" dirty="0" err="1" smtClean="0">
                <a:solidFill>
                  <a:prstClr val="black"/>
                </a:solidFill>
                <a:latin typeface="Courier"/>
              </a:rPr>
              <a:t>Order+j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sp>
        <p:nvSpPr>
          <p:cNvPr id="7" name="Rectangle 6"/>
          <p:cNvSpPr/>
          <p:nvPr/>
        </p:nvSpPr>
        <p:spPr>
          <a:xfrm>
            <a:off x="1187624" y="908720"/>
            <a:ext cx="7488832" cy="646331"/>
          </a:xfrm>
          <a:prstGeom prst="rect">
            <a:avLst/>
          </a:prstGeom>
        </p:spPr>
        <p:txBody>
          <a:bodyPr wrap="square">
            <a:spAutoFit/>
          </a:bodyPr>
          <a:lstStyle/>
          <a:p>
            <a:pPr fontAlgn="auto">
              <a:spcBef>
                <a:spcPts val="0"/>
              </a:spcBef>
              <a:spcAft>
                <a:spcPts val="0"/>
              </a:spcAft>
            </a:pPr>
            <a:r>
              <a:rPr lang="en-GB" sz="1800" dirty="0">
                <a:solidFill>
                  <a:srgbClr val="4F81BD"/>
                </a:solidFill>
                <a:latin typeface="Trebuchet MS"/>
                <a:ea typeface="+mn-ea"/>
              </a:rPr>
              <a:t>Rearrange a bit and use a local scalar for intermediate C element values (a common optimization in Matrix Multiplication functions) </a:t>
            </a:r>
          </a:p>
        </p:txBody>
      </p:sp>
    </p:spTree>
    <p:extLst>
      <p:ext uri="{BB962C8B-B14F-4D97-AF65-F5344CB8AC3E}">
        <p14:creationId xmlns:p14="http://schemas.microsoft.com/office/powerpoint/2010/main" val="20242035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smtClean="0"/>
              <a:t>Building programs</a:t>
            </a:r>
            <a:endParaRPr lang="en-US" sz="4000" dirty="0"/>
          </a:p>
        </p:txBody>
      </p:sp>
      <p:sp>
        <p:nvSpPr>
          <p:cNvPr id="3" name="Content Placeholder 2"/>
          <p:cNvSpPr>
            <a:spLocks noGrp="1"/>
          </p:cNvSpPr>
          <p:nvPr>
            <p:ph idx="1"/>
          </p:nvPr>
        </p:nvSpPr>
        <p:spPr>
          <a:xfrm>
            <a:off x="141890" y="1024755"/>
            <a:ext cx="9002109" cy="4761186"/>
          </a:xfrm>
        </p:spPr>
        <p:txBody>
          <a:bodyPr>
            <a:normAutofit/>
          </a:bodyPr>
          <a:lstStyle/>
          <a:p>
            <a:r>
              <a:rPr lang="en-US" dirty="0" smtClean="0"/>
              <a:t>To use a kernel, you must:</a:t>
            </a:r>
          </a:p>
          <a:p>
            <a:pPr marL="971550" lvl="1" indent="-514350">
              <a:buFont typeface="+mj-lt"/>
              <a:buAutoNum type="arabicPeriod"/>
            </a:pPr>
            <a:r>
              <a:rPr lang="en-US" dirty="0" smtClean="0"/>
              <a:t>build the program object containing the kernel</a:t>
            </a:r>
          </a:p>
          <a:p>
            <a:pPr marL="1371600" lvl="2" indent="-514350"/>
            <a:r>
              <a:rPr lang="en-US" dirty="0" smtClean="0"/>
              <a:t>Specify the kernel source in the program object constructor.</a:t>
            </a:r>
          </a:p>
          <a:p>
            <a:pPr marL="1371600" lvl="2" indent="-514350"/>
            <a:r>
              <a:rPr lang="en-US" dirty="0" smtClean="0"/>
              <a:t>We provide a utility function to load the source from a file (or you can specify the source as a string)</a:t>
            </a:r>
          </a:p>
          <a:p>
            <a:pPr marL="857250" lvl="2" indent="0">
              <a:buNone/>
            </a:pPr>
            <a:r>
              <a:rPr lang="pt-BR" sz="2000" b="1" dirty="0" smtClean="0">
                <a:solidFill>
                  <a:srgbClr val="C00000"/>
                </a:solidFill>
              </a:rPr>
              <a:t>cl</a:t>
            </a:r>
            <a:r>
              <a:rPr lang="pt-BR" sz="2000" b="1" dirty="0">
                <a:solidFill>
                  <a:srgbClr val="C00000"/>
                </a:solidFill>
              </a:rPr>
              <a:t>::Program program(context, </a:t>
            </a:r>
            <a:r>
              <a:rPr lang="pt-BR" sz="2000" b="1" dirty="0" smtClean="0">
                <a:solidFill>
                  <a:srgbClr val="C00000"/>
                </a:solidFill>
              </a:rPr>
              <a:t>util::loadProgram("matmul1.cl"));</a:t>
            </a:r>
            <a:endParaRPr lang="en-US" sz="2000" b="1" dirty="0" smtClean="0">
              <a:solidFill>
                <a:srgbClr val="C00000"/>
              </a:solidFill>
            </a:endParaRPr>
          </a:p>
          <a:p>
            <a:pPr marL="971550" lvl="1" indent="-514350">
              <a:buFont typeface="+mj-lt"/>
              <a:buAutoNum type="arabicPeriod"/>
            </a:pPr>
            <a:r>
              <a:rPr lang="en-US" dirty="0" smtClean="0"/>
              <a:t>Compile the program object</a:t>
            </a:r>
          </a:p>
          <a:p>
            <a:pPr marL="1371600" lvl="2" indent="-514350"/>
            <a:r>
              <a:rPr lang="en-US" dirty="0" smtClean="0"/>
              <a:t>You can compile the program with the constructor by specifying the last argument as “true”:</a:t>
            </a:r>
          </a:p>
          <a:p>
            <a:pPr marL="1314450" lvl="3" indent="0">
              <a:buNone/>
            </a:pPr>
            <a:r>
              <a:rPr lang="pt-BR" sz="1800" b="1" dirty="0">
                <a:solidFill>
                  <a:srgbClr val="C00000"/>
                </a:solidFill>
              </a:rPr>
              <a:t>cl::Program </a:t>
            </a:r>
            <a:r>
              <a:rPr lang="pt-BR" sz="1800" b="1" dirty="0" smtClean="0">
                <a:solidFill>
                  <a:srgbClr val="C00000"/>
                </a:solidFill>
              </a:rPr>
              <a:t>program(context, util</a:t>
            </a:r>
            <a:r>
              <a:rPr lang="pt-BR" sz="1800" b="1" dirty="0">
                <a:solidFill>
                  <a:srgbClr val="C00000"/>
                </a:solidFill>
              </a:rPr>
              <a:t>::loadProgram("matmul1.cl"),true);</a:t>
            </a:r>
            <a:endParaRPr lang="en-US" sz="1800" b="1" dirty="0">
              <a:solidFill>
                <a:srgbClr val="C00000"/>
              </a:solidFill>
            </a:endParaRPr>
          </a:p>
        </p:txBody>
      </p:sp>
      <p:sp>
        <p:nvSpPr>
          <p:cNvPr id="4" name="TextBox 3"/>
          <p:cNvSpPr txBox="1"/>
          <p:nvPr/>
        </p:nvSpPr>
        <p:spPr>
          <a:xfrm>
            <a:off x="725213" y="5910479"/>
            <a:ext cx="7914289" cy="830997"/>
          </a:xfrm>
          <a:prstGeom prst="rect">
            <a:avLst/>
          </a:prstGeom>
          <a:solidFill>
            <a:srgbClr val="FAF7FF"/>
          </a:solidFill>
          <a:ln w="34925">
            <a:solidFill>
              <a:srgbClr val="002060"/>
            </a:solidFill>
          </a:ln>
        </p:spPr>
        <p:txBody>
          <a:bodyPr wrap="square" rtlCol="0">
            <a:spAutoFit/>
          </a:bodyPr>
          <a:lstStyle/>
          <a:p>
            <a:pPr algn="ctr"/>
            <a:r>
              <a:rPr lang="en-US" dirty="0" smtClean="0"/>
              <a:t>How do you recover compiler messages should there be compile-time errors in your kernel?</a:t>
            </a:r>
            <a:endParaRPr lang="en-US" dirty="0"/>
          </a:p>
        </p:txBody>
      </p:sp>
    </p:spTree>
    <p:extLst>
      <p:ext uri="{BB962C8B-B14F-4D97-AF65-F5344CB8AC3E}">
        <p14:creationId xmlns:p14="http://schemas.microsoft.com/office/powerpoint/2010/main" val="20217620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smtClean="0"/>
              <a:t>Compiler error messages (1/2)</a:t>
            </a:r>
            <a:endParaRPr lang="en-US" sz="4000" dirty="0"/>
          </a:p>
        </p:txBody>
      </p:sp>
      <p:sp>
        <p:nvSpPr>
          <p:cNvPr id="3" name="Content Placeholder 2"/>
          <p:cNvSpPr>
            <a:spLocks noGrp="1"/>
          </p:cNvSpPr>
          <p:nvPr>
            <p:ph idx="1"/>
          </p:nvPr>
        </p:nvSpPr>
        <p:spPr>
          <a:xfrm>
            <a:off x="141890" y="1024755"/>
            <a:ext cx="9002109" cy="5486404"/>
          </a:xfrm>
        </p:spPr>
        <p:txBody>
          <a:bodyPr>
            <a:normAutofit fontScale="92500" lnSpcReduction="20000"/>
          </a:bodyPr>
          <a:lstStyle/>
          <a:p>
            <a:r>
              <a:rPr lang="en-US" sz="2000" dirty="0" smtClean="0"/>
              <a:t>You need to use an explicit build step so you can recover the error and query the system to fetch the compiler messages.</a:t>
            </a:r>
          </a:p>
          <a:p>
            <a:pPr marL="971550" lvl="1" indent="-514350">
              <a:buFont typeface="+mj-lt"/>
              <a:buAutoNum type="arabicPeriod"/>
            </a:pPr>
            <a:r>
              <a:rPr lang="en-US" sz="2000" dirty="0" smtClean="0"/>
              <a:t>Do NOT build the program with the constructor (i.e. do not set the last argument in the program constructor to true).</a:t>
            </a:r>
          </a:p>
          <a:p>
            <a:pPr marL="1314450" lvl="3" indent="0">
              <a:buNone/>
            </a:pPr>
            <a:r>
              <a:rPr lang="pt-BR" b="1" dirty="0" smtClean="0">
                <a:solidFill>
                  <a:srgbClr val="C00000"/>
                </a:solidFill>
              </a:rPr>
              <a:t>cl</a:t>
            </a:r>
            <a:r>
              <a:rPr lang="pt-BR" b="1" dirty="0">
                <a:solidFill>
                  <a:srgbClr val="C00000"/>
                </a:solidFill>
              </a:rPr>
              <a:t>::Program program(context, </a:t>
            </a:r>
            <a:r>
              <a:rPr lang="pt-BR" b="1" dirty="0" smtClean="0">
                <a:solidFill>
                  <a:srgbClr val="C00000"/>
                </a:solidFill>
              </a:rPr>
              <a:t>util::loadProgram("matmul1.cl"));</a:t>
            </a:r>
            <a:endParaRPr lang="en-US" dirty="0" smtClean="0">
              <a:solidFill>
                <a:srgbClr val="C00000"/>
              </a:solidFill>
            </a:endParaRPr>
          </a:p>
          <a:p>
            <a:pPr marL="971550" lvl="1" indent="-514350">
              <a:buFont typeface="+mj-lt"/>
              <a:buAutoNum type="arabicPeriod"/>
            </a:pPr>
            <a:r>
              <a:rPr lang="en-US" sz="2000" dirty="0" smtClean="0"/>
              <a:t>Explicitly build the program within a try block to catch the error exception:</a:t>
            </a:r>
          </a:p>
          <a:p>
            <a:pPr marL="971550" lvl="1" indent="-514350">
              <a:buFont typeface="+mj-lt"/>
              <a:buAutoNum type="arabicPeriod"/>
            </a:pPr>
            <a:endParaRPr lang="en-US" sz="2000" dirty="0" smtClean="0"/>
          </a:p>
          <a:p>
            <a:pPr marL="1314450" lvl="3" indent="0">
              <a:buNone/>
            </a:pPr>
            <a:r>
              <a:rPr lang="pt-BR" sz="1800" b="1" dirty="0" smtClean="0">
                <a:solidFill>
                  <a:srgbClr val="C00000"/>
                </a:solidFill>
              </a:rPr>
              <a:t> try</a:t>
            </a:r>
            <a:endParaRPr lang="pt-BR" sz="1800" b="1" dirty="0">
              <a:solidFill>
                <a:srgbClr val="C00000"/>
              </a:solidFill>
            </a:endParaRPr>
          </a:p>
          <a:p>
            <a:pPr marL="1314450" lvl="3" indent="0">
              <a:buNone/>
            </a:pPr>
            <a:r>
              <a:rPr lang="pt-BR" sz="1800" b="1" dirty="0">
                <a:solidFill>
                  <a:srgbClr val="C00000"/>
                </a:solidFill>
              </a:rPr>
              <a:t>       {</a:t>
            </a:r>
          </a:p>
          <a:p>
            <a:pPr marL="1314450" lvl="3" indent="0">
              <a:buNone/>
            </a:pPr>
            <a:r>
              <a:rPr lang="pt-BR" sz="1800" b="1" dirty="0">
                <a:solidFill>
                  <a:srgbClr val="C00000"/>
                </a:solidFill>
              </a:rPr>
              <a:t>           program.build();</a:t>
            </a:r>
          </a:p>
          <a:p>
            <a:pPr marL="1314450" lvl="3" indent="0">
              <a:buNone/>
            </a:pPr>
            <a:r>
              <a:rPr lang="pt-BR" sz="1800" b="1" dirty="0">
                <a:solidFill>
                  <a:srgbClr val="C00000"/>
                </a:solidFill>
              </a:rPr>
              <a:t>       }</a:t>
            </a:r>
          </a:p>
          <a:p>
            <a:pPr marL="1314450" lvl="3" indent="0">
              <a:buNone/>
            </a:pPr>
            <a:r>
              <a:rPr lang="pt-BR" sz="1800" b="1" dirty="0">
                <a:solidFill>
                  <a:srgbClr val="C00000"/>
                </a:solidFill>
              </a:rPr>
              <a:t>       catch (cl::Error error)</a:t>
            </a:r>
          </a:p>
          <a:p>
            <a:pPr marL="1314450" lvl="3" indent="0">
              <a:buNone/>
            </a:pPr>
            <a:r>
              <a:rPr lang="pt-BR" sz="1800" b="1" dirty="0">
                <a:solidFill>
                  <a:srgbClr val="C00000"/>
                </a:solidFill>
              </a:rPr>
              <a:t>       {</a:t>
            </a:r>
          </a:p>
          <a:p>
            <a:pPr marL="1314450" lvl="3" indent="0">
              <a:buNone/>
            </a:pPr>
            <a:r>
              <a:rPr lang="pt-BR" sz="1800" b="1" dirty="0">
                <a:solidFill>
                  <a:srgbClr val="C00000"/>
                </a:solidFill>
              </a:rPr>
              <a:t>          // If it was a build error then show the error</a:t>
            </a:r>
          </a:p>
          <a:p>
            <a:pPr marL="1314450" lvl="3" indent="0">
              <a:buNone/>
            </a:pPr>
            <a:r>
              <a:rPr lang="pt-BR" sz="1800" b="1" dirty="0">
                <a:solidFill>
                  <a:srgbClr val="C00000"/>
                </a:solidFill>
              </a:rPr>
              <a:t>          if (error.err() == CL_BUILD_PROGRAM_FAILURE)</a:t>
            </a:r>
          </a:p>
          <a:p>
            <a:pPr marL="1314450" lvl="3" indent="0">
              <a:buNone/>
            </a:pPr>
            <a:r>
              <a:rPr lang="pt-BR" sz="1800" b="1" dirty="0">
                <a:solidFill>
                  <a:srgbClr val="C00000"/>
                </a:solidFill>
              </a:rPr>
              <a:t>           {</a:t>
            </a:r>
          </a:p>
          <a:p>
            <a:pPr marL="1314450" lvl="3" indent="0">
              <a:buNone/>
            </a:pPr>
            <a:r>
              <a:rPr lang="pt-BR" sz="1800" b="1" dirty="0">
                <a:solidFill>
                  <a:srgbClr val="C00000"/>
                </a:solidFill>
              </a:rPr>
              <a:t>               </a:t>
            </a:r>
            <a:r>
              <a:rPr lang="pt-BR" sz="1800" b="1" dirty="0" smtClean="0">
                <a:solidFill>
                  <a:srgbClr val="C00000"/>
                </a:solidFill>
              </a:rPr>
              <a:t>///   recover compiler message (see the next slide)</a:t>
            </a:r>
            <a:endParaRPr lang="pt-BR" sz="1800" b="1" dirty="0">
              <a:solidFill>
                <a:srgbClr val="C00000"/>
              </a:solidFill>
            </a:endParaRPr>
          </a:p>
          <a:p>
            <a:pPr marL="1314450" lvl="3" indent="0">
              <a:buNone/>
            </a:pPr>
            <a:r>
              <a:rPr lang="pt-BR" sz="1800" b="1" dirty="0">
                <a:solidFill>
                  <a:srgbClr val="C00000"/>
                </a:solidFill>
              </a:rPr>
              <a:t>           }</a:t>
            </a:r>
          </a:p>
          <a:p>
            <a:pPr marL="1314450" lvl="3" indent="0">
              <a:buNone/>
            </a:pPr>
            <a:r>
              <a:rPr lang="pt-BR" sz="1800" b="1" dirty="0">
                <a:solidFill>
                  <a:srgbClr val="C00000"/>
                </a:solidFill>
              </a:rPr>
              <a:t>           throw error;</a:t>
            </a:r>
          </a:p>
          <a:p>
            <a:pPr marL="1314450" lvl="3" indent="0">
              <a:buNone/>
            </a:pPr>
            <a:r>
              <a:rPr lang="pt-BR" sz="1800" b="1" dirty="0">
                <a:solidFill>
                  <a:srgbClr val="C00000"/>
                </a:solidFill>
              </a:rPr>
              <a:t>       }</a:t>
            </a:r>
            <a:endParaRPr lang="en-US" sz="1800" b="1" dirty="0">
              <a:solidFill>
                <a:srgbClr val="C00000"/>
              </a:solidFill>
            </a:endParaRPr>
          </a:p>
        </p:txBody>
      </p:sp>
    </p:spTree>
    <p:extLst>
      <p:ext uri="{BB962C8B-B14F-4D97-AF65-F5344CB8AC3E}">
        <p14:creationId xmlns:p14="http://schemas.microsoft.com/office/powerpoint/2010/main" val="36333956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smtClean="0"/>
              <a:t>Compiler error messages (2/2)</a:t>
            </a:r>
            <a:endParaRPr lang="en-US" sz="4000" dirty="0"/>
          </a:p>
        </p:txBody>
      </p:sp>
      <p:sp>
        <p:nvSpPr>
          <p:cNvPr id="3" name="Content Placeholder 2"/>
          <p:cNvSpPr>
            <a:spLocks noGrp="1"/>
          </p:cNvSpPr>
          <p:nvPr>
            <p:ph idx="1"/>
          </p:nvPr>
        </p:nvSpPr>
        <p:spPr>
          <a:xfrm>
            <a:off x="141890" y="1024755"/>
            <a:ext cx="9002109" cy="5486404"/>
          </a:xfrm>
        </p:spPr>
        <p:txBody>
          <a:bodyPr>
            <a:normAutofit/>
          </a:bodyPr>
          <a:lstStyle/>
          <a:p>
            <a:r>
              <a:rPr lang="en-US" sz="2400" dirty="0" smtClean="0"/>
              <a:t>Compiled code is connected to the device … so we need a handle to reference the device</a:t>
            </a:r>
          </a:p>
          <a:p>
            <a:pPr marL="57150" indent="0">
              <a:buNone/>
            </a:pPr>
            <a:r>
              <a:rPr lang="pt-BR" sz="2400" b="1" dirty="0" smtClean="0">
                <a:solidFill>
                  <a:srgbClr val="C00000"/>
                </a:solidFill>
              </a:rPr>
              <a:t>       std</a:t>
            </a:r>
            <a:r>
              <a:rPr lang="pt-BR" sz="2400" b="1" dirty="0">
                <a:solidFill>
                  <a:srgbClr val="C00000"/>
                </a:solidFill>
              </a:rPr>
              <a:t>::vector&lt;cl::Device&gt; devices;</a:t>
            </a:r>
          </a:p>
          <a:p>
            <a:pPr marL="57150" indent="0">
              <a:buNone/>
            </a:pPr>
            <a:r>
              <a:rPr lang="pt-BR" sz="2400" b="1" dirty="0">
                <a:solidFill>
                  <a:srgbClr val="C00000"/>
                </a:solidFill>
              </a:rPr>
              <a:t>       </a:t>
            </a:r>
            <a:r>
              <a:rPr lang="pt-BR" sz="2400" b="1" dirty="0" smtClean="0">
                <a:solidFill>
                  <a:srgbClr val="C00000"/>
                </a:solidFill>
              </a:rPr>
              <a:t>devices </a:t>
            </a:r>
            <a:r>
              <a:rPr lang="pt-BR" sz="2400" b="1" dirty="0">
                <a:solidFill>
                  <a:srgbClr val="C00000"/>
                </a:solidFill>
              </a:rPr>
              <a:t>= </a:t>
            </a:r>
            <a:r>
              <a:rPr lang="pt-BR" sz="2400" b="1" dirty="0" smtClean="0">
                <a:solidFill>
                  <a:srgbClr val="C00000"/>
                </a:solidFill>
              </a:rPr>
              <a:t>context.getInfo&lt;CL_CONTEXT_DEVICES</a:t>
            </a:r>
            <a:r>
              <a:rPr lang="pt-BR" sz="2400" b="1" dirty="0">
                <a:solidFill>
                  <a:srgbClr val="C00000"/>
                </a:solidFill>
              </a:rPr>
              <a:t>&gt;();</a:t>
            </a:r>
            <a:endParaRPr lang="en-US" sz="2400" dirty="0"/>
          </a:p>
          <a:p>
            <a:r>
              <a:rPr lang="en-US" sz="2400" dirty="0" smtClean="0"/>
              <a:t>In our programming, we’ve been using the default device which is the first one (devices[0]).</a:t>
            </a:r>
          </a:p>
          <a:p>
            <a:r>
              <a:rPr lang="en-US" sz="2400" dirty="0" smtClean="0"/>
              <a:t>We need to query the program object to get the “</a:t>
            </a:r>
            <a:r>
              <a:rPr lang="en-US" sz="2400" dirty="0" err="1" smtClean="0"/>
              <a:t>BuildInfo</a:t>
            </a:r>
            <a:r>
              <a:rPr lang="en-US" sz="2400" dirty="0" smtClean="0"/>
              <a:t>”</a:t>
            </a:r>
          </a:p>
          <a:p>
            <a:pPr marL="57150" lvl="1" indent="0">
              <a:buNone/>
            </a:pPr>
            <a:r>
              <a:rPr lang="pt-BR" sz="2400" b="1" dirty="0" smtClean="0">
                <a:solidFill>
                  <a:srgbClr val="C00000"/>
                </a:solidFill>
              </a:rPr>
              <a:t>       std</a:t>
            </a:r>
            <a:r>
              <a:rPr lang="pt-BR" sz="2400" b="1" dirty="0">
                <a:solidFill>
                  <a:srgbClr val="C00000"/>
                </a:solidFill>
              </a:rPr>
              <a:t>::string built =  program.getBuildInfo     </a:t>
            </a:r>
            <a:r>
              <a:rPr lang="pt-BR" sz="2400" b="1" dirty="0" smtClean="0">
                <a:solidFill>
                  <a:srgbClr val="C00000"/>
                </a:solidFill>
              </a:rPr>
              <a:t> </a:t>
            </a:r>
            <a:br>
              <a:rPr lang="pt-BR" sz="2400" b="1" dirty="0" smtClean="0">
                <a:solidFill>
                  <a:srgbClr val="C00000"/>
                </a:solidFill>
              </a:rPr>
            </a:br>
            <a:r>
              <a:rPr lang="pt-BR" sz="2400" b="1" dirty="0" smtClean="0">
                <a:solidFill>
                  <a:srgbClr val="C00000"/>
                </a:solidFill>
              </a:rPr>
              <a:t>                     </a:t>
            </a:r>
            <a:r>
              <a:rPr lang="pt-BR" sz="2400" b="1" dirty="0">
                <a:solidFill>
                  <a:srgbClr val="C00000"/>
                </a:solidFill>
              </a:rPr>
              <a:t>&lt;CL_PROGRAM_BUILD_LOG&gt;(devices[0]);</a:t>
            </a:r>
            <a:endParaRPr lang="en-US" sz="2400" b="1" dirty="0">
              <a:solidFill>
                <a:srgbClr val="C00000"/>
              </a:solidFill>
            </a:endParaRPr>
          </a:p>
          <a:p>
            <a:r>
              <a:rPr lang="en-US" sz="2400" dirty="0" smtClean="0"/>
              <a:t>Now we can output the error compiler message </a:t>
            </a:r>
          </a:p>
          <a:p>
            <a:pPr marL="0" indent="0">
              <a:buNone/>
            </a:pPr>
            <a:r>
              <a:rPr lang="pt-BR" sz="2400" b="1" dirty="0" smtClean="0">
                <a:solidFill>
                  <a:srgbClr val="C00000"/>
                </a:solidFill>
              </a:rPr>
              <a:t>         std</a:t>
            </a:r>
            <a:r>
              <a:rPr lang="pt-BR" sz="2400" b="1" dirty="0">
                <a:solidFill>
                  <a:srgbClr val="C00000"/>
                </a:solidFill>
              </a:rPr>
              <a:t>::cerr &lt;&lt; built &lt;&lt; "\n</a:t>
            </a:r>
            <a:r>
              <a:rPr lang="pt-BR" sz="2400" b="1" dirty="0" smtClean="0">
                <a:solidFill>
                  <a:srgbClr val="C00000"/>
                </a:solidFill>
              </a:rPr>
              <a:t>";</a:t>
            </a:r>
          </a:p>
        </p:txBody>
      </p:sp>
    </p:spTree>
    <p:extLst>
      <p:ext uri="{BB962C8B-B14F-4D97-AF65-F5344CB8AC3E}">
        <p14:creationId xmlns:p14="http://schemas.microsoft.com/office/powerpoint/2010/main" val="18550744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smtClean="0"/>
              <a:t>Compiler error messages: Complete Example</a:t>
            </a:r>
            <a:endParaRPr lang="en-US" sz="3200" dirty="0"/>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smtClean="0"/>
              <a:t>      cl</a:t>
            </a:r>
            <a:r>
              <a:rPr lang="pt-BR" sz="1800" b="1" dirty="0"/>
              <a:t>::Program program(context, util::loadProgram("matmul1.cl"));</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 If it was a build error then show the error</a:t>
            </a:r>
          </a:p>
          <a:p>
            <a:pPr marL="57150" indent="0">
              <a:buNone/>
            </a:pPr>
            <a:r>
              <a:rPr lang="pt-BR" sz="1800" b="1" dirty="0"/>
              <a:t>          if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a:t>
            </a:r>
            <a:r>
              <a:rPr lang="pt-BR" sz="1800" b="1" dirty="0" smtClean="0"/>
              <a:t> program.getBuildInfo    </a:t>
            </a:r>
            <a:br>
              <a:rPr lang="pt-BR" sz="1800" b="1" dirty="0" smtClean="0"/>
            </a:br>
            <a:r>
              <a:rPr lang="pt-BR" sz="1800" b="1" dirty="0" smtClean="0"/>
              <a:t>                                        &lt;CL_PROGRAM_BUILD_LOG</a:t>
            </a:r>
            <a:r>
              <a:rPr lang="pt-BR" sz="1800" b="1" dirty="0"/>
              <a:t>&gt;(devices[0]);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3633395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smtClean="0"/>
              <a:t>The origins of OpenCL</a:t>
            </a:r>
            <a:endParaRPr lang="en-GB" dirty="0"/>
          </a:p>
        </p:txBody>
      </p:sp>
      <p:sp>
        <p:nvSpPr>
          <p:cNvPr id="5" name="TextBox 4"/>
          <p:cNvSpPr txBox="1"/>
          <p:nvPr/>
        </p:nvSpPr>
        <p:spPr>
          <a:xfrm>
            <a:off x="35496" y="1082987"/>
            <a:ext cx="864096" cy="461665"/>
          </a:xfrm>
          <a:prstGeom prst="rect">
            <a:avLst/>
          </a:prstGeom>
          <a:noFill/>
        </p:spPr>
        <p:txBody>
          <a:bodyPr wrap="square" rtlCol="0">
            <a:spAutoFit/>
          </a:bodyPr>
          <a:lstStyle/>
          <a:p>
            <a:pPr fontAlgn="auto">
              <a:spcBef>
                <a:spcPts val="0"/>
              </a:spcBef>
              <a:spcAft>
                <a:spcPts val="0"/>
              </a:spcAft>
            </a:pPr>
            <a:r>
              <a:rPr lang="en-GB" b="1" dirty="0" smtClean="0">
                <a:solidFill>
                  <a:srgbClr val="1F497D"/>
                </a:solidFill>
                <a:latin typeface="Trebuchet MS"/>
                <a:ea typeface="+mn-ea"/>
              </a:rPr>
              <a:t>AMD</a:t>
            </a:r>
            <a:endParaRPr lang="en-GB" b="1" dirty="0">
              <a:solidFill>
                <a:srgbClr val="1F497D"/>
              </a:solidFill>
              <a:latin typeface="Trebuchet MS"/>
              <a:ea typeface="+mn-ea"/>
            </a:endParaRPr>
          </a:p>
        </p:txBody>
      </p:sp>
      <p:sp>
        <p:nvSpPr>
          <p:cNvPr id="6" name="TextBox 5"/>
          <p:cNvSpPr txBox="1"/>
          <p:nvPr/>
        </p:nvSpPr>
        <p:spPr>
          <a:xfrm>
            <a:off x="35496" y="1685999"/>
            <a:ext cx="864096" cy="461665"/>
          </a:xfrm>
          <a:prstGeom prst="rect">
            <a:avLst/>
          </a:prstGeom>
          <a:noFill/>
        </p:spPr>
        <p:txBody>
          <a:bodyPr wrap="square" rtlCol="0">
            <a:spAutoFit/>
          </a:bodyPr>
          <a:lstStyle/>
          <a:p>
            <a:pPr fontAlgn="auto">
              <a:spcBef>
                <a:spcPts val="0"/>
              </a:spcBef>
              <a:spcAft>
                <a:spcPts val="0"/>
              </a:spcAft>
            </a:pPr>
            <a:r>
              <a:rPr lang="en-GB" b="1" dirty="0" smtClean="0">
                <a:solidFill>
                  <a:srgbClr val="1F497D"/>
                </a:solidFill>
                <a:latin typeface="Trebuchet MS"/>
                <a:ea typeface="+mn-ea"/>
              </a:rPr>
              <a:t>ATI</a:t>
            </a:r>
          </a:p>
        </p:txBody>
      </p:sp>
      <p:sp>
        <p:nvSpPr>
          <p:cNvPr id="7" name="TextBox 6"/>
          <p:cNvSpPr txBox="1"/>
          <p:nvPr/>
        </p:nvSpPr>
        <p:spPr>
          <a:xfrm>
            <a:off x="35496" y="2946186"/>
            <a:ext cx="1152128" cy="461665"/>
          </a:xfrm>
          <a:prstGeom prst="rect">
            <a:avLst/>
          </a:prstGeom>
          <a:noFill/>
        </p:spPr>
        <p:txBody>
          <a:bodyPr wrap="square" rtlCol="0">
            <a:spAutoFit/>
          </a:bodyPr>
          <a:lstStyle/>
          <a:p>
            <a:pPr fontAlgn="auto">
              <a:spcBef>
                <a:spcPts val="0"/>
              </a:spcBef>
              <a:spcAft>
                <a:spcPts val="0"/>
              </a:spcAft>
            </a:pPr>
            <a:r>
              <a:rPr lang="en-GB" b="1" dirty="0" smtClean="0">
                <a:solidFill>
                  <a:srgbClr val="1F497D"/>
                </a:solidFill>
                <a:latin typeface="Trebuchet MS"/>
                <a:ea typeface="+mn-ea"/>
              </a:rPr>
              <a:t>NVIDIA</a:t>
            </a:r>
          </a:p>
        </p:txBody>
      </p:sp>
      <p:sp>
        <p:nvSpPr>
          <p:cNvPr id="8" name="TextBox 7"/>
          <p:cNvSpPr txBox="1"/>
          <p:nvPr/>
        </p:nvSpPr>
        <p:spPr>
          <a:xfrm>
            <a:off x="35496" y="4528755"/>
            <a:ext cx="864096" cy="461665"/>
          </a:xfrm>
          <a:prstGeom prst="rect">
            <a:avLst/>
          </a:prstGeom>
          <a:noFill/>
        </p:spPr>
        <p:txBody>
          <a:bodyPr wrap="square" rtlCol="0">
            <a:spAutoFit/>
          </a:bodyPr>
          <a:lstStyle/>
          <a:p>
            <a:pPr fontAlgn="auto">
              <a:spcBef>
                <a:spcPts val="0"/>
              </a:spcBef>
              <a:spcAft>
                <a:spcPts val="0"/>
              </a:spcAft>
            </a:pPr>
            <a:r>
              <a:rPr lang="en-GB" b="1" dirty="0" smtClean="0">
                <a:solidFill>
                  <a:srgbClr val="1F497D"/>
                </a:solidFill>
                <a:latin typeface="Trebuchet MS"/>
                <a:ea typeface="+mn-ea"/>
              </a:rPr>
              <a:t>Intel</a:t>
            </a:r>
          </a:p>
        </p:txBody>
      </p:sp>
      <p:sp>
        <p:nvSpPr>
          <p:cNvPr id="9" name="TextBox 8"/>
          <p:cNvSpPr txBox="1"/>
          <p:nvPr/>
        </p:nvSpPr>
        <p:spPr>
          <a:xfrm>
            <a:off x="35496" y="5877272"/>
            <a:ext cx="1008112" cy="461665"/>
          </a:xfrm>
          <a:prstGeom prst="rect">
            <a:avLst/>
          </a:prstGeom>
          <a:noFill/>
        </p:spPr>
        <p:txBody>
          <a:bodyPr wrap="square" rtlCol="0">
            <a:spAutoFit/>
          </a:bodyPr>
          <a:lstStyle/>
          <a:p>
            <a:pPr fontAlgn="auto">
              <a:spcBef>
                <a:spcPts val="0"/>
              </a:spcBef>
              <a:spcAft>
                <a:spcPts val="0"/>
              </a:spcAft>
            </a:pPr>
            <a:r>
              <a:rPr lang="en-GB" b="1" dirty="0" smtClean="0">
                <a:solidFill>
                  <a:srgbClr val="1F497D"/>
                </a:solidFill>
                <a:latin typeface="Trebuchet MS"/>
                <a:ea typeface="+mn-ea"/>
              </a:rPr>
              <a:t>Apple</a:t>
            </a:r>
          </a:p>
        </p:txBody>
      </p:sp>
      <p:sp>
        <p:nvSpPr>
          <p:cNvPr id="10" name="TextBox 9"/>
          <p:cNvSpPr txBox="1"/>
          <p:nvPr/>
        </p:nvSpPr>
        <p:spPr>
          <a:xfrm>
            <a:off x="1493368" y="1224136"/>
            <a:ext cx="1872208" cy="923330"/>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Merged, needed commonality across products</a:t>
            </a:r>
            <a:endParaRPr lang="en-GB" sz="1800" dirty="0">
              <a:solidFill>
                <a:prstClr val="black"/>
              </a:solidFill>
              <a:latin typeface="Trebuchet MS"/>
              <a:ea typeface="+mn-ea"/>
            </a:endParaRPr>
          </a:p>
        </p:txBody>
      </p:sp>
      <p:cxnSp>
        <p:nvCxnSpPr>
          <p:cNvPr id="12" name="Straight Connector 11"/>
          <p:cNvCxnSpPr>
            <a:stCxn id="5" idx="3"/>
            <a:endCxn id="10" idx="1"/>
          </p:cNvCxnSpPr>
          <p:nvPr/>
        </p:nvCxnSpPr>
        <p:spPr>
          <a:xfrm>
            <a:off x="899592" y="1313820"/>
            <a:ext cx="593776"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99592" y="1685801"/>
            <a:ext cx="593776"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64405" y="2576855"/>
            <a:ext cx="1738391" cy="1200329"/>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GPU vendor – wants to steal market share from CPU</a:t>
            </a:r>
            <a:endParaRPr lang="en-GB" sz="1800" dirty="0">
              <a:solidFill>
                <a:prstClr val="black"/>
              </a:solidFill>
              <a:latin typeface="Trebuchet MS"/>
              <a:ea typeface="+mn-ea"/>
            </a:endParaRPr>
          </a:p>
        </p:txBody>
      </p:sp>
      <p:cxnSp>
        <p:nvCxnSpPr>
          <p:cNvPr id="21" name="Straight Connector 20"/>
          <p:cNvCxnSpPr>
            <a:stCxn id="7" idx="3"/>
            <a:endCxn id="20" idx="1"/>
          </p:cNvCxnSpPr>
          <p:nvPr/>
        </p:nvCxnSpPr>
        <p:spPr>
          <a:xfrm>
            <a:off x="1187624" y="3177019"/>
            <a:ext cx="276781"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493368" y="4159423"/>
            <a:ext cx="1872208" cy="1200329"/>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CPU vendor – wants to steal market share from GPU</a:t>
            </a:r>
            <a:endParaRPr lang="en-GB" sz="1800" dirty="0">
              <a:solidFill>
                <a:prstClr val="black"/>
              </a:solidFill>
              <a:latin typeface="Trebuchet MS"/>
              <a:ea typeface="+mn-ea"/>
            </a:endParaRPr>
          </a:p>
        </p:txBody>
      </p:sp>
      <p:cxnSp>
        <p:nvCxnSpPr>
          <p:cNvPr id="32" name="Straight Connector 31"/>
          <p:cNvCxnSpPr>
            <a:stCxn id="8" idx="3"/>
            <a:endCxn id="30" idx="1"/>
          </p:cNvCxnSpPr>
          <p:nvPr/>
        </p:nvCxnSpPr>
        <p:spPr>
          <a:xfrm>
            <a:off x="899592" y="4759588"/>
            <a:ext cx="5937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75656" y="5507939"/>
            <a:ext cx="2880320" cy="1200329"/>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Was tired of recoding for many core, GPUs.</a:t>
            </a:r>
          </a:p>
          <a:p>
            <a:pPr fontAlgn="auto">
              <a:spcBef>
                <a:spcPts val="0"/>
              </a:spcBef>
              <a:spcAft>
                <a:spcPts val="0"/>
              </a:spcAft>
            </a:pPr>
            <a:r>
              <a:rPr lang="en-GB" sz="1800" dirty="0" smtClean="0">
                <a:solidFill>
                  <a:prstClr val="black"/>
                </a:solidFill>
                <a:latin typeface="Trebuchet MS"/>
                <a:ea typeface="+mn-ea"/>
              </a:rPr>
              <a:t>Pushed vendors to standardize.</a:t>
            </a:r>
          </a:p>
        </p:txBody>
      </p:sp>
      <p:cxnSp>
        <p:nvCxnSpPr>
          <p:cNvPr id="39" name="Straight Connector 38"/>
          <p:cNvCxnSpPr>
            <a:stCxn id="9" idx="3"/>
            <a:endCxn id="38" idx="1"/>
          </p:cNvCxnSpPr>
          <p:nvPr/>
        </p:nvCxnSpPr>
        <p:spPr>
          <a:xfrm flipV="1">
            <a:off x="1043608" y="6108104"/>
            <a:ext cx="432048"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356670" y="2287544"/>
            <a:ext cx="2591594" cy="707886"/>
          </a:xfrm>
          <a:prstGeom prst="rect">
            <a:avLst/>
          </a:prstGeom>
          <a:noFill/>
        </p:spPr>
        <p:txBody>
          <a:bodyPr wrap="square" rtlCol="0">
            <a:spAutoFit/>
          </a:bodyPr>
          <a:lstStyle/>
          <a:p>
            <a:pPr fontAlgn="auto">
              <a:spcBef>
                <a:spcPts val="0"/>
              </a:spcBef>
              <a:spcAft>
                <a:spcPts val="0"/>
              </a:spcAft>
            </a:pPr>
            <a:r>
              <a:rPr lang="en-GB" sz="2000" b="1" dirty="0" smtClean="0">
                <a:solidFill>
                  <a:srgbClr val="C0504D"/>
                </a:solidFill>
                <a:latin typeface="Trebuchet MS"/>
                <a:ea typeface="+mn-ea"/>
              </a:rPr>
              <a:t>Wrote a rough draft straw man API</a:t>
            </a:r>
            <a:endParaRPr lang="en-GB" sz="2000" b="1" dirty="0">
              <a:solidFill>
                <a:srgbClr val="C0504D"/>
              </a:solidFill>
              <a:latin typeface="Trebuchet MS"/>
              <a:ea typeface="+mn-ea"/>
            </a:endParaRPr>
          </a:p>
        </p:txBody>
      </p:sp>
      <p:cxnSp>
        <p:nvCxnSpPr>
          <p:cNvPr id="55" name="Straight Connector 54"/>
          <p:cNvCxnSpPr>
            <a:stCxn id="10" idx="3"/>
            <a:endCxn id="54" idx="1"/>
          </p:cNvCxnSpPr>
          <p:nvPr/>
        </p:nvCxnSpPr>
        <p:spPr>
          <a:xfrm>
            <a:off x="3365576" y="1685801"/>
            <a:ext cx="991094"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202796" y="2641487"/>
            <a:ext cx="1153874"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429472" y="2641487"/>
            <a:ext cx="1927198"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915816" y="2641487"/>
            <a:ext cx="1440854"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pPr fontAlgn="auto">
              <a:spcBef>
                <a:spcPts val="0"/>
              </a:spcBef>
              <a:spcAft>
                <a:spcPts val="0"/>
              </a:spcAft>
            </a:pPr>
            <a:r>
              <a:rPr lang="en-GB" sz="2000" b="1" dirty="0" smtClean="0">
                <a:solidFill>
                  <a:srgbClr val="C0504D"/>
                </a:solidFill>
                <a:latin typeface="Trebuchet MS"/>
                <a:ea typeface="+mn-ea"/>
              </a:rPr>
              <a:t>Khronos Compute group formed</a:t>
            </a:r>
            <a:endParaRPr lang="en-GB" sz="2000" b="1" dirty="0">
              <a:solidFill>
                <a:srgbClr val="C0504D"/>
              </a:solidFill>
              <a:latin typeface="Trebuchet MS"/>
              <a:ea typeface="+mn-ea"/>
            </a:endParaRPr>
          </a:p>
        </p:txBody>
      </p:sp>
      <p:cxnSp>
        <p:nvCxnSpPr>
          <p:cNvPr id="113" name="Straight Connector 112"/>
          <p:cNvCxnSpPr>
            <a:endCxn id="112" idx="0"/>
          </p:cNvCxnSpPr>
          <p:nvPr/>
        </p:nvCxnSpPr>
        <p:spPr>
          <a:xfrm>
            <a:off x="5508104" y="2996952"/>
            <a:ext cx="13811" cy="9771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pPr fontAlgn="auto">
              <a:spcBef>
                <a:spcPts val="0"/>
              </a:spcBef>
              <a:spcAft>
                <a:spcPts val="0"/>
              </a:spcAft>
            </a:pPr>
            <a:r>
              <a:rPr lang="en-GB" sz="2000" b="1" dirty="0" smtClean="0">
                <a:solidFill>
                  <a:srgbClr val="586826"/>
                </a:solidFill>
                <a:latin typeface="Trebuchet MS"/>
                <a:ea typeface="+mn-ea"/>
              </a:rPr>
              <a:t>ARM</a:t>
            </a:r>
            <a:endParaRPr lang="en-GB" sz="2000" b="1" dirty="0">
              <a:solidFill>
                <a:srgbClr val="586826"/>
              </a:solidFill>
              <a:latin typeface="Trebuchet MS"/>
              <a:ea typeface="+mn-ea"/>
            </a:endParaRPr>
          </a:p>
        </p:txBody>
      </p:sp>
      <p:sp>
        <p:nvSpPr>
          <p:cNvPr id="136" name="TextBox 135"/>
          <p:cNvSpPr txBox="1"/>
          <p:nvPr/>
        </p:nvSpPr>
        <p:spPr>
          <a:xfrm>
            <a:off x="7608274" y="1107561"/>
            <a:ext cx="953852" cy="400110"/>
          </a:xfrm>
          <a:prstGeom prst="rect">
            <a:avLst/>
          </a:prstGeom>
          <a:noFill/>
        </p:spPr>
        <p:txBody>
          <a:bodyPr wrap="square" rtlCol="0">
            <a:spAutoFit/>
          </a:bodyPr>
          <a:lstStyle/>
          <a:p>
            <a:pPr fontAlgn="auto">
              <a:spcBef>
                <a:spcPts val="0"/>
              </a:spcBef>
              <a:spcAft>
                <a:spcPts val="0"/>
              </a:spcAft>
            </a:pPr>
            <a:r>
              <a:rPr lang="en-GB" sz="2000" b="1" dirty="0" smtClean="0">
                <a:solidFill>
                  <a:srgbClr val="586826"/>
                </a:solidFill>
                <a:latin typeface="Trebuchet MS"/>
                <a:ea typeface="+mn-ea"/>
              </a:rPr>
              <a:t>Nokia</a:t>
            </a:r>
            <a:endParaRPr lang="en-GB" sz="2000" b="1" dirty="0">
              <a:solidFill>
                <a:srgbClr val="586826"/>
              </a:solidFill>
              <a:latin typeface="Trebuchet MS"/>
              <a:ea typeface="+mn-ea"/>
            </a:endParaRPr>
          </a:p>
        </p:txBody>
      </p:sp>
      <p:sp>
        <p:nvSpPr>
          <p:cNvPr id="137" name="TextBox 136"/>
          <p:cNvSpPr txBox="1"/>
          <p:nvPr/>
        </p:nvSpPr>
        <p:spPr>
          <a:xfrm>
            <a:off x="7608274" y="1474465"/>
            <a:ext cx="611560" cy="400110"/>
          </a:xfrm>
          <a:prstGeom prst="rect">
            <a:avLst/>
          </a:prstGeom>
          <a:noFill/>
        </p:spPr>
        <p:txBody>
          <a:bodyPr wrap="square" rtlCol="0">
            <a:spAutoFit/>
          </a:bodyPr>
          <a:lstStyle/>
          <a:p>
            <a:pPr fontAlgn="auto">
              <a:spcBef>
                <a:spcPts val="0"/>
              </a:spcBef>
              <a:spcAft>
                <a:spcPts val="0"/>
              </a:spcAft>
            </a:pPr>
            <a:r>
              <a:rPr lang="en-GB" sz="2000" b="1" dirty="0" smtClean="0">
                <a:solidFill>
                  <a:srgbClr val="586826"/>
                </a:solidFill>
                <a:latin typeface="Trebuchet MS"/>
                <a:ea typeface="+mn-ea"/>
              </a:rPr>
              <a:t>IBM</a:t>
            </a:r>
            <a:endParaRPr lang="en-GB" sz="2000" b="1" dirty="0">
              <a:solidFill>
                <a:srgbClr val="586826"/>
              </a:solidFill>
              <a:latin typeface="Trebuchet MS"/>
              <a:ea typeface="+mn-ea"/>
            </a:endParaRPr>
          </a:p>
        </p:txBody>
      </p:sp>
      <p:sp>
        <p:nvSpPr>
          <p:cNvPr id="138" name="TextBox 137"/>
          <p:cNvSpPr txBox="1"/>
          <p:nvPr/>
        </p:nvSpPr>
        <p:spPr>
          <a:xfrm>
            <a:off x="7608274" y="1841369"/>
            <a:ext cx="774340" cy="400110"/>
          </a:xfrm>
          <a:prstGeom prst="rect">
            <a:avLst/>
          </a:prstGeom>
          <a:noFill/>
        </p:spPr>
        <p:txBody>
          <a:bodyPr wrap="square" rtlCol="0">
            <a:spAutoFit/>
          </a:bodyPr>
          <a:lstStyle/>
          <a:p>
            <a:pPr fontAlgn="auto">
              <a:spcBef>
                <a:spcPts val="0"/>
              </a:spcBef>
              <a:spcAft>
                <a:spcPts val="0"/>
              </a:spcAft>
            </a:pPr>
            <a:r>
              <a:rPr lang="en-GB" sz="2000" b="1" dirty="0" smtClean="0">
                <a:solidFill>
                  <a:srgbClr val="586826"/>
                </a:solidFill>
                <a:latin typeface="Trebuchet MS"/>
                <a:ea typeface="+mn-ea"/>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pPr fontAlgn="auto">
              <a:spcBef>
                <a:spcPts val="0"/>
              </a:spcBef>
              <a:spcAft>
                <a:spcPts val="0"/>
              </a:spcAft>
            </a:pPr>
            <a:r>
              <a:rPr lang="en-GB" sz="2000" b="1" dirty="0" smtClean="0">
                <a:solidFill>
                  <a:srgbClr val="586826"/>
                </a:solidFill>
                <a:latin typeface="Trebuchet MS"/>
                <a:ea typeface="+mn-ea"/>
              </a:rPr>
              <a:t>Qualcomm</a:t>
            </a:r>
            <a:endParaRPr lang="en-GB" sz="2000" b="1" dirty="0">
              <a:solidFill>
                <a:srgbClr val="586826"/>
              </a:solidFill>
              <a:latin typeface="Trebuchet MS"/>
              <a:ea typeface="+mn-ea"/>
            </a:endParaRPr>
          </a:p>
        </p:txBody>
      </p:sp>
      <p:sp>
        <p:nvSpPr>
          <p:cNvPr id="140" name="TextBox 139"/>
          <p:cNvSpPr txBox="1"/>
          <p:nvPr/>
        </p:nvSpPr>
        <p:spPr>
          <a:xfrm>
            <a:off x="7608274" y="2564904"/>
            <a:ext cx="1824518" cy="400110"/>
          </a:xfrm>
          <a:prstGeom prst="rect">
            <a:avLst/>
          </a:prstGeom>
          <a:noFill/>
        </p:spPr>
        <p:txBody>
          <a:bodyPr wrap="square" rtlCol="0">
            <a:spAutoFit/>
          </a:bodyPr>
          <a:lstStyle/>
          <a:p>
            <a:pPr fontAlgn="auto">
              <a:spcBef>
                <a:spcPts val="0"/>
              </a:spcBef>
              <a:spcAft>
                <a:spcPts val="0"/>
              </a:spcAft>
            </a:pPr>
            <a:r>
              <a:rPr lang="en-GB" sz="2000" b="1" dirty="0" smtClean="0">
                <a:solidFill>
                  <a:srgbClr val="586826"/>
                </a:solidFill>
                <a:latin typeface="Trebuchet MS"/>
                <a:ea typeface="+mn-ea"/>
              </a:rPr>
              <a:t>Imagination</a:t>
            </a:r>
            <a:endParaRPr lang="en-GB" sz="2000" b="1" dirty="0">
              <a:solidFill>
                <a:srgbClr val="586826"/>
              </a:solidFill>
              <a:latin typeface="Trebuchet MS"/>
              <a:ea typeface="+mn-ea"/>
            </a:endParaRPr>
          </a:p>
        </p:txBody>
      </p:sp>
      <p:sp>
        <p:nvSpPr>
          <p:cNvPr id="142" name="TextBox 141"/>
          <p:cNvSpPr txBox="1"/>
          <p:nvPr/>
        </p:nvSpPr>
        <p:spPr>
          <a:xfrm>
            <a:off x="7608274" y="2942080"/>
            <a:ext cx="594828" cy="400110"/>
          </a:xfrm>
          <a:prstGeom prst="rect">
            <a:avLst/>
          </a:prstGeom>
          <a:noFill/>
        </p:spPr>
        <p:txBody>
          <a:bodyPr wrap="square" rtlCol="0">
            <a:spAutoFit/>
          </a:bodyPr>
          <a:lstStyle/>
          <a:p>
            <a:pPr fontAlgn="auto">
              <a:spcBef>
                <a:spcPts val="0"/>
              </a:spcBef>
              <a:spcAft>
                <a:spcPts val="0"/>
              </a:spcAft>
            </a:pPr>
            <a:r>
              <a:rPr lang="en-GB" sz="2000" b="1" dirty="0" smtClean="0">
                <a:solidFill>
                  <a:srgbClr val="586826"/>
                </a:solidFill>
                <a:latin typeface="Trebuchet MS"/>
                <a:ea typeface="+mn-ea"/>
              </a:rPr>
              <a:t>TI</a:t>
            </a:r>
            <a:endParaRPr lang="en-GB" sz="2000" b="1" dirty="0">
              <a:solidFill>
                <a:srgbClr val="586826"/>
              </a:solidFill>
              <a:latin typeface="Trebuchet MS"/>
              <a:ea typeface="+mn-ea"/>
            </a:endParaRP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4175012" y="6449090"/>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pPr fontAlgn="auto">
              <a:spcBef>
                <a:spcPts val="0"/>
              </a:spcBef>
              <a:spcAft>
                <a:spcPts val="0"/>
              </a:spcAft>
            </a:pPr>
            <a:r>
              <a:rPr lang="en-GB" sz="2000" b="1" dirty="0" smtClean="0">
                <a:solidFill>
                  <a:srgbClr val="586826"/>
                </a:solidFill>
                <a:latin typeface="Trebuchet MS"/>
                <a:ea typeface="+mn-ea"/>
              </a:rPr>
              <a:t>+ many more</a:t>
            </a:r>
            <a:endParaRPr lang="en-GB" sz="2000" b="1" dirty="0">
              <a:solidFill>
                <a:srgbClr val="586826"/>
              </a:solidFill>
              <a:latin typeface="Trebuchet MS"/>
              <a:ea typeface="+mn-ea"/>
            </a:endParaRP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444208" y="4797152"/>
            <a:ext cx="1595587" cy="1194593"/>
          </a:xfrm>
          <a:prstGeom prst="rect">
            <a:avLst/>
          </a:prstGeom>
          <a:noFill/>
          <a:ln w="9525">
            <a:noFill/>
            <a:miter lim="800000"/>
            <a:headEnd/>
            <a:tailEnd/>
          </a:ln>
        </p:spPr>
      </p:pic>
    </p:spTree>
    <p:extLst>
      <p:ext uri="{BB962C8B-B14F-4D97-AF65-F5344CB8AC3E}">
        <p14:creationId xmlns:p14="http://schemas.microsoft.com/office/powerpoint/2010/main" val="1455421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5: The C = A * B problem</a:t>
            </a:r>
            <a:endParaRPr lang="en-GB" sz="3600" dirty="0"/>
          </a:p>
        </p:txBody>
      </p:sp>
      <p:sp>
        <p:nvSpPr>
          <p:cNvPr id="8" name="Content Placeholder 7"/>
          <p:cNvSpPr>
            <a:spLocks noGrp="1"/>
          </p:cNvSpPr>
          <p:nvPr>
            <p:ph idx="1"/>
          </p:nvPr>
        </p:nvSpPr>
        <p:spPr>
          <a:xfrm>
            <a:off x="179512" y="1127502"/>
            <a:ext cx="8784976" cy="5235198"/>
          </a:xfrm>
        </p:spPr>
        <p:txBody>
          <a:bodyPr>
            <a:normAutofit fontScale="92500" lnSpcReduction="2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smtClean="0"/>
              <a:t>To </a:t>
            </a:r>
            <a:r>
              <a:rPr lang="en-US" dirty="0"/>
              <a:t>verify </a:t>
            </a:r>
            <a:r>
              <a:rPr lang="en-US" dirty="0" smtClean="0"/>
              <a:t>that you understand how to write a host program.</a:t>
            </a:r>
            <a:endParaRPr lang="en-US" dirty="0"/>
          </a:p>
          <a:p>
            <a:r>
              <a:rPr lang="en-GB" dirty="0" smtClean="0">
                <a:solidFill>
                  <a:schemeClr val="accent2"/>
                </a:solidFill>
              </a:rPr>
              <a:t>Procedure</a:t>
            </a:r>
            <a:r>
              <a:rPr lang="en-GB" dirty="0">
                <a:solidFill>
                  <a:schemeClr val="accent2"/>
                </a:solidFill>
              </a:rPr>
              <a:t>: </a:t>
            </a:r>
          </a:p>
          <a:p>
            <a:pPr lvl="1"/>
            <a:r>
              <a:rPr lang="en-GB" dirty="0" smtClean="0"/>
              <a:t>Using the VADD host program and serial matrix multiply programs  as your guide, write a host program to call your matrix multiplication kernel.   </a:t>
            </a:r>
          </a:p>
          <a:p>
            <a:pPr lvl="1"/>
            <a:r>
              <a:rPr lang="en-GB" dirty="0" smtClean="0"/>
              <a:t>Copy the result matrix back to the host and verify output (using the functions we provided in the serial program).</a:t>
            </a:r>
            <a:endParaRPr lang="en-GB" dirty="0"/>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a:t>
            </a:r>
            <a:r>
              <a:rPr lang="en-GB" dirty="0" smtClean="0"/>
              <a:t>Output the runtime and the MFLOPS. </a:t>
            </a:r>
            <a:endParaRPr lang="en-GB" dirty="0"/>
          </a:p>
        </p:txBody>
      </p:sp>
    </p:spTree>
    <p:extLst>
      <p:ext uri="{BB962C8B-B14F-4D97-AF65-F5344CB8AC3E}">
        <p14:creationId xmlns:p14="http://schemas.microsoft.com/office/powerpoint/2010/main" val="15243809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34" y="132748"/>
            <a:ext cx="8229600" cy="718590"/>
          </a:xfrm>
        </p:spPr>
        <p:txBody>
          <a:bodyPr>
            <a:normAutofit/>
          </a:bodyPr>
          <a:lstStyle/>
          <a:p>
            <a:r>
              <a:rPr lang="en-US" sz="3200" dirty="0" smtClean="0"/>
              <a:t>Matrix multiplication host program</a:t>
            </a:r>
            <a:endParaRPr lang="en-US" sz="3200" dirty="0"/>
          </a:p>
        </p:txBody>
      </p:sp>
      <p:sp>
        <p:nvSpPr>
          <p:cNvPr id="3" name="Content Placeholder 2"/>
          <p:cNvSpPr>
            <a:spLocks noGrp="1"/>
          </p:cNvSpPr>
          <p:nvPr>
            <p:ph sz="half" idx="1"/>
          </p:nvPr>
        </p:nvSpPr>
        <p:spPr>
          <a:xfrm>
            <a:off x="127437" y="898634"/>
            <a:ext cx="4129252" cy="5628289"/>
          </a:xfrm>
        </p:spPr>
        <p:txBody>
          <a:bodyPr>
            <a:noAutofit/>
          </a:bodyPr>
          <a:lstStyle/>
          <a:p>
            <a:pPr marL="0" indent="0">
              <a:buNone/>
            </a:pPr>
            <a:r>
              <a:rPr lang="en-US" sz="1400" dirty="0"/>
              <a:t>#define DEVICE CL_DEVICE_TYPE_DEFAULT</a:t>
            </a:r>
          </a:p>
          <a:p>
            <a:pPr marL="0" indent="0">
              <a:buNone/>
            </a:pPr>
            <a:r>
              <a:rPr lang="en-US" sz="1800" dirty="0" err="1" smtClean="0"/>
              <a:t>int</a:t>
            </a:r>
            <a:r>
              <a:rPr lang="en-US" sz="1800" dirty="0" smtClean="0"/>
              <a:t> </a:t>
            </a:r>
            <a:r>
              <a:rPr lang="en-US" sz="1800" dirty="0"/>
              <a:t>main(void)</a:t>
            </a:r>
          </a:p>
          <a:p>
            <a:pPr marL="0" indent="0">
              <a:buNone/>
            </a:pPr>
            <a:r>
              <a:rPr lang="en-US" sz="1800" dirty="0" smtClean="0"/>
              <a:t>{  // declarations (not shown)</a:t>
            </a:r>
            <a:endParaRPr lang="en-US" sz="1800" dirty="0"/>
          </a:p>
          <a:p>
            <a:pPr marL="0" indent="0">
              <a:buNone/>
            </a:pPr>
            <a:r>
              <a:rPr lang="en-US" sz="1800" dirty="0" smtClean="0"/>
              <a:t>    </a:t>
            </a:r>
            <a:r>
              <a:rPr lang="en-US" sz="1800" dirty="0" err="1"/>
              <a:t>sz</a:t>
            </a:r>
            <a:r>
              <a:rPr lang="en-US" sz="1800" dirty="0"/>
              <a:t> = N * N</a:t>
            </a:r>
            <a:r>
              <a:rPr lang="en-US" sz="1800" dirty="0" smtClean="0"/>
              <a:t>;</a:t>
            </a:r>
            <a:endParaRPr lang="en-US" sz="1800" dirty="0"/>
          </a:p>
          <a:p>
            <a:pPr marL="0" indent="0">
              <a:buNone/>
            </a:pPr>
            <a:r>
              <a:rPr lang="en-US" sz="1800" dirty="0"/>
              <a:t>    </a:t>
            </a:r>
            <a:r>
              <a:rPr lang="en-US" sz="1800" dirty="0" err="1"/>
              <a:t>std</a:t>
            </a:r>
            <a:r>
              <a:rPr lang="en-US" sz="1800" dirty="0"/>
              <a:t>::vector&lt;float&gt; </a:t>
            </a:r>
            <a:r>
              <a:rPr lang="en-US" sz="1800" dirty="0" err="1"/>
              <a:t>h_A</a:t>
            </a:r>
            <a:r>
              <a:rPr lang="en-US" sz="1800" dirty="0"/>
              <a:t>(</a:t>
            </a:r>
            <a:r>
              <a:rPr lang="en-US" sz="1800" dirty="0" err="1"/>
              <a:t>sz</a:t>
            </a:r>
            <a:r>
              <a:rPr lang="en-US" sz="1800" dirty="0"/>
              <a:t>); </a:t>
            </a:r>
          </a:p>
          <a:p>
            <a:pPr marL="0" indent="0">
              <a:buNone/>
            </a:pPr>
            <a:r>
              <a:rPr lang="en-US" sz="1800" dirty="0"/>
              <a:t>    </a:t>
            </a:r>
            <a:r>
              <a:rPr lang="en-US" sz="1800" dirty="0" err="1"/>
              <a:t>std</a:t>
            </a:r>
            <a:r>
              <a:rPr lang="en-US" sz="1800" dirty="0"/>
              <a:t>::vector&lt;float&gt; </a:t>
            </a:r>
            <a:r>
              <a:rPr lang="en-US" sz="1800" dirty="0" err="1"/>
              <a:t>h_B</a:t>
            </a:r>
            <a:r>
              <a:rPr lang="en-US" sz="1800" dirty="0"/>
              <a:t>(</a:t>
            </a:r>
            <a:r>
              <a:rPr lang="en-US" sz="1800" dirty="0" err="1"/>
              <a:t>sz</a:t>
            </a:r>
            <a:r>
              <a:rPr lang="en-US" sz="1800" dirty="0"/>
              <a:t>); </a:t>
            </a:r>
            <a:r>
              <a:rPr lang="en-US" sz="1800" dirty="0" smtClean="0"/>
              <a:t>    </a:t>
            </a:r>
            <a:br>
              <a:rPr lang="en-US" sz="1800" dirty="0" smtClean="0"/>
            </a:br>
            <a:r>
              <a:rPr lang="en-US" sz="1800" dirty="0" smtClean="0"/>
              <a:t>    </a:t>
            </a:r>
            <a:r>
              <a:rPr lang="en-US" sz="1800" dirty="0" err="1" smtClean="0"/>
              <a:t>std</a:t>
            </a:r>
            <a:r>
              <a:rPr lang="en-US" sz="1800" dirty="0"/>
              <a:t>::vector&lt;float&gt; </a:t>
            </a:r>
            <a:r>
              <a:rPr lang="en-US" sz="1800" dirty="0" err="1"/>
              <a:t>h_C</a:t>
            </a:r>
            <a:r>
              <a:rPr lang="en-US" sz="1800" dirty="0"/>
              <a:t>(</a:t>
            </a:r>
            <a:r>
              <a:rPr lang="en-US" sz="1800" dirty="0" err="1"/>
              <a:t>sz</a:t>
            </a:r>
            <a:r>
              <a:rPr lang="en-US" sz="1800" dirty="0"/>
              <a:t>); </a:t>
            </a:r>
            <a:endParaRPr lang="en-US" sz="1800" dirty="0" smtClean="0"/>
          </a:p>
          <a:p>
            <a:pPr marL="0" indent="0">
              <a:buNone/>
            </a:pPr>
            <a:endParaRPr lang="en-US" sz="1800" dirty="0" smtClean="0"/>
          </a:p>
          <a:p>
            <a:pPr marL="0" indent="0">
              <a:buNone/>
            </a:pPr>
            <a:r>
              <a:rPr lang="en-US" sz="1800" dirty="0"/>
              <a:t> cl::Buffer </a:t>
            </a:r>
            <a:r>
              <a:rPr lang="en-US" sz="1800" dirty="0" err="1"/>
              <a:t>d_A</a:t>
            </a:r>
            <a:r>
              <a:rPr lang="en-US" sz="1800" dirty="0"/>
              <a:t>, </a:t>
            </a:r>
            <a:r>
              <a:rPr lang="en-US" sz="1800" dirty="0" err="1"/>
              <a:t>d_B</a:t>
            </a:r>
            <a:r>
              <a:rPr lang="en-US" sz="1800" dirty="0"/>
              <a:t>, </a:t>
            </a:r>
            <a:r>
              <a:rPr lang="en-US" sz="1800" dirty="0" err="1"/>
              <a:t>d_C</a:t>
            </a:r>
            <a:r>
              <a:rPr lang="en-US" sz="1800" dirty="0"/>
              <a:t>; </a:t>
            </a:r>
            <a:endParaRPr lang="en-US" sz="1800" dirty="0" smtClean="0"/>
          </a:p>
          <a:p>
            <a:pPr marL="0" indent="0">
              <a:buNone/>
            </a:pPr>
            <a:endParaRPr lang="en-US" sz="1800" dirty="0"/>
          </a:p>
          <a:p>
            <a:pPr marL="0" indent="0">
              <a:buNone/>
            </a:pPr>
            <a:r>
              <a:rPr lang="en-US" sz="1800" dirty="0" smtClean="0"/>
              <a:t>// initialize matrices  and setup</a:t>
            </a:r>
          </a:p>
          <a:p>
            <a:pPr marL="0" indent="0">
              <a:buNone/>
            </a:pPr>
            <a:r>
              <a:rPr lang="en-US" sz="1800" dirty="0" smtClean="0"/>
              <a:t>// the problem (not shown)</a:t>
            </a:r>
          </a:p>
          <a:p>
            <a:pPr marL="0" indent="0">
              <a:buNone/>
            </a:pPr>
            <a:endParaRPr lang="en-US" sz="1800" dirty="0"/>
          </a:p>
          <a:p>
            <a:pPr marL="0" indent="0">
              <a:buNone/>
            </a:pPr>
            <a:r>
              <a:rPr lang="en-US" sz="1800" dirty="0" smtClean="0"/>
              <a:t>   cl</a:t>
            </a:r>
            <a:r>
              <a:rPr lang="en-US" sz="1800" dirty="0"/>
              <a:t>::Context context(DEVICE);</a:t>
            </a:r>
          </a:p>
          <a:p>
            <a:pPr marL="0" indent="0">
              <a:buNone/>
            </a:pPr>
            <a:r>
              <a:rPr lang="en-US" sz="1800" dirty="0" smtClean="0"/>
              <a:t>   cl</a:t>
            </a:r>
            <a:r>
              <a:rPr lang="en-US" sz="1800" dirty="0"/>
              <a:t>::Program program(context</a:t>
            </a:r>
            <a:r>
              <a:rPr lang="en-US" sz="1800" dirty="0" smtClean="0"/>
              <a:t>,</a:t>
            </a:r>
            <a:br>
              <a:rPr lang="en-US" sz="1800" dirty="0" smtClean="0"/>
            </a:br>
            <a:r>
              <a:rPr lang="en-US" sz="1800" dirty="0" smtClean="0"/>
              <a:t>        </a:t>
            </a:r>
            <a:r>
              <a:rPr lang="en-US" sz="1800" dirty="0" err="1" smtClean="0"/>
              <a:t>util</a:t>
            </a:r>
            <a:r>
              <a:rPr lang="en-US" sz="1800" dirty="0"/>
              <a:t>::</a:t>
            </a:r>
            <a:r>
              <a:rPr lang="en-US" sz="1800" dirty="0" err="1"/>
              <a:t>loadProgram</a:t>
            </a:r>
            <a:r>
              <a:rPr lang="en-US" sz="1800" dirty="0"/>
              <a:t>("</a:t>
            </a:r>
            <a:r>
              <a:rPr lang="en-US" sz="1800" dirty="0" smtClean="0"/>
              <a:t>matmul1.cl“, </a:t>
            </a:r>
            <a:br>
              <a:rPr lang="en-US" sz="1800" dirty="0" smtClean="0"/>
            </a:br>
            <a:r>
              <a:rPr lang="en-US" sz="1800" dirty="0" smtClean="0"/>
              <a:t>        true));</a:t>
            </a:r>
            <a:endParaRPr lang="en-US" sz="1800" dirty="0"/>
          </a:p>
        </p:txBody>
      </p:sp>
      <p:sp>
        <p:nvSpPr>
          <p:cNvPr id="4" name="Content Placeholder 3"/>
          <p:cNvSpPr>
            <a:spLocks noGrp="1"/>
          </p:cNvSpPr>
          <p:nvPr>
            <p:ph sz="half" idx="2"/>
          </p:nvPr>
        </p:nvSpPr>
        <p:spPr>
          <a:xfrm>
            <a:off x="4352542" y="835572"/>
            <a:ext cx="4791458" cy="6020841"/>
          </a:xfrm>
        </p:spPr>
        <p:txBody>
          <a:bodyPr>
            <a:normAutofit fontScale="55000" lnSpcReduction="20000"/>
          </a:bodyPr>
          <a:lstStyle/>
          <a:p>
            <a:pPr marL="0" indent="0">
              <a:buNone/>
            </a:pPr>
            <a:r>
              <a:rPr lang="en-US" sz="3300" dirty="0" smtClean="0"/>
              <a:t>cl</a:t>
            </a:r>
            <a:r>
              <a:rPr lang="en-US" sz="3300" dirty="0"/>
              <a:t>::</a:t>
            </a:r>
            <a:r>
              <a:rPr lang="en-US" sz="3300" dirty="0" err="1"/>
              <a:t>CommandQueue</a:t>
            </a:r>
            <a:r>
              <a:rPr lang="en-US" sz="3300" dirty="0"/>
              <a:t> queue(context</a:t>
            </a:r>
            <a:r>
              <a:rPr lang="en-US" sz="3300" dirty="0" smtClean="0"/>
              <a:t>);</a:t>
            </a:r>
          </a:p>
          <a:p>
            <a:pPr marL="0" indent="0">
              <a:buNone/>
            </a:pPr>
            <a:endParaRPr lang="en-US" sz="3300" dirty="0"/>
          </a:p>
          <a:p>
            <a:pPr marL="0" indent="0">
              <a:buNone/>
            </a:pPr>
            <a:r>
              <a:rPr lang="en-US" sz="3300" dirty="0" smtClean="0"/>
              <a:t>auto </a:t>
            </a:r>
            <a:r>
              <a:rPr lang="en-US" sz="3300" dirty="0" err="1"/>
              <a:t>mmul</a:t>
            </a:r>
            <a:r>
              <a:rPr lang="en-US" sz="3300" dirty="0"/>
              <a:t> = cl::</a:t>
            </a:r>
            <a:r>
              <a:rPr lang="en-US" sz="3300" dirty="0" err="1" smtClean="0"/>
              <a:t>make_kernel</a:t>
            </a:r>
            <a:r>
              <a:rPr lang="en-US" sz="3300" dirty="0" smtClean="0"/>
              <a:t/>
            </a:r>
            <a:br>
              <a:rPr lang="en-US" sz="3300" dirty="0" smtClean="0"/>
            </a:br>
            <a:r>
              <a:rPr lang="en-US" sz="3300" dirty="0" smtClean="0"/>
              <a:t>          &lt;</a:t>
            </a:r>
            <a:r>
              <a:rPr lang="en-US" sz="3300" dirty="0" err="1"/>
              <a:t>int</a:t>
            </a:r>
            <a:r>
              <a:rPr lang="en-US" sz="3300" dirty="0"/>
              <a:t>, cl::Buffer, cl::Buffer, </a:t>
            </a:r>
            <a:r>
              <a:rPr lang="en-US" sz="3300" dirty="0" smtClean="0"/>
              <a:t>cl</a:t>
            </a:r>
            <a:r>
              <a:rPr lang="en-US" sz="3300" dirty="0"/>
              <a:t>::Buffer</a:t>
            </a:r>
            <a:r>
              <a:rPr lang="en-US" sz="3300" dirty="0" smtClean="0"/>
              <a:t>&gt;</a:t>
            </a:r>
            <a:br>
              <a:rPr lang="en-US" sz="3300" dirty="0" smtClean="0"/>
            </a:br>
            <a:r>
              <a:rPr lang="en-US" sz="3300" dirty="0" smtClean="0"/>
              <a:t>                             (</a:t>
            </a:r>
            <a:r>
              <a:rPr lang="en-US" sz="3300" dirty="0"/>
              <a:t>program, "</a:t>
            </a:r>
            <a:r>
              <a:rPr lang="en-US" sz="3300" dirty="0" err="1"/>
              <a:t>mmul</a:t>
            </a:r>
            <a:r>
              <a:rPr lang="en-US" sz="3300" dirty="0"/>
              <a:t>");</a:t>
            </a:r>
          </a:p>
          <a:p>
            <a:pPr marL="0" indent="0">
              <a:buNone/>
            </a:pPr>
            <a:endParaRPr lang="en-US" sz="3300" dirty="0"/>
          </a:p>
          <a:p>
            <a:pPr marL="0" indent="0">
              <a:buNone/>
            </a:pPr>
            <a:r>
              <a:rPr lang="en-US" sz="3300" dirty="0"/>
              <a:t> </a:t>
            </a:r>
            <a:r>
              <a:rPr lang="en-US" sz="3300" dirty="0" smtClean="0"/>
              <a:t> </a:t>
            </a:r>
            <a:r>
              <a:rPr lang="en-US" sz="3300" dirty="0" err="1"/>
              <a:t>d_A</a:t>
            </a:r>
            <a:r>
              <a:rPr lang="en-US" sz="3300" dirty="0"/>
              <a:t>   = cl::Buffer(context, begin(</a:t>
            </a:r>
            <a:r>
              <a:rPr lang="en-US" sz="3300" dirty="0" err="1"/>
              <a:t>h_A</a:t>
            </a:r>
            <a:r>
              <a:rPr lang="en-US" sz="3300" dirty="0"/>
              <a:t>), </a:t>
            </a:r>
            <a:endParaRPr lang="en-US" sz="3300" dirty="0" smtClean="0"/>
          </a:p>
          <a:p>
            <a:pPr marL="0" indent="0">
              <a:buNone/>
            </a:pPr>
            <a:r>
              <a:rPr lang="en-US" sz="3300" dirty="0"/>
              <a:t> </a:t>
            </a:r>
            <a:r>
              <a:rPr lang="en-US" sz="3300" dirty="0" smtClean="0"/>
              <a:t>                                          end(</a:t>
            </a:r>
            <a:r>
              <a:rPr lang="en-US" sz="3300" dirty="0" err="1" smtClean="0"/>
              <a:t>h_A</a:t>
            </a:r>
            <a:r>
              <a:rPr lang="en-US" sz="3300" dirty="0"/>
              <a:t>), true);</a:t>
            </a:r>
          </a:p>
          <a:p>
            <a:pPr marL="0" indent="0">
              <a:buNone/>
            </a:pPr>
            <a:r>
              <a:rPr lang="en-US" sz="3300" dirty="0"/>
              <a:t> </a:t>
            </a:r>
            <a:r>
              <a:rPr lang="en-US" sz="3300" dirty="0" smtClean="0"/>
              <a:t> </a:t>
            </a:r>
            <a:r>
              <a:rPr lang="en-US" sz="3300" dirty="0" err="1"/>
              <a:t>d_B</a:t>
            </a:r>
            <a:r>
              <a:rPr lang="en-US" sz="3300" dirty="0"/>
              <a:t>   = cl::Buffer(context, begin(</a:t>
            </a:r>
            <a:r>
              <a:rPr lang="en-US" sz="3300" dirty="0" err="1"/>
              <a:t>h_B</a:t>
            </a:r>
            <a:r>
              <a:rPr lang="en-US" sz="3300" dirty="0"/>
              <a:t>), </a:t>
            </a:r>
            <a:endParaRPr lang="en-US" sz="3300" dirty="0" smtClean="0"/>
          </a:p>
          <a:p>
            <a:pPr marL="0" indent="0">
              <a:buNone/>
            </a:pPr>
            <a:r>
              <a:rPr lang="en-US" sz="3300" dirty="0"/>
              <a:t> </a:t>
            </a:r>
            <a:r>
              <a:rPr lang="en-US" sz="3300" dirty="0" smtClean="0"/>
              <a:t>                                          end(</a:t>
            </a:r>
            <a:r>
              <a:rPr lang="en-US" sz="3300" dirty="0" err="1" smtClean="0"/>
              <a:t>h_B</a:t>
            </a:r>
            <a:r>
              <a:rPr lang="en-US" sz="3300" dirty="0"/>
              <a:t>), true);</a:t>
            </a:r>
          </a:p>
          <a:p>
            <a:pPr marL="0" indent="0">
              <a:buNone/>
            </a:pPr>
            <a:r>
              <a:rPr lang="en-US" sz="3300" dirty="0"/>
              <a:t> </a:t>
            </a:r>
            <a:r>
              <a:rPr lang="en-US" sz="3300" dirty="0" smtClean="0"/>
              <a:t> </a:t>
            </a:r>
            <a:r>
              <a:rPr lang="en-US" sz="3300" dirty="0" err="1"/>
              <a:t>d_C</a:t>
            </a:r>
            <a:r>
              <a:rPr lang="en-US" sz="3300" dirty="0"/>
              <a:t>   = cl::Buffer(context, </a:t>
            </a:r>
            <a:r>
              <a:rPr lang="en-US" sz="3300" dirty="0" smtClean="0"/>
              <a:t/>
            </a:r>
            <a:br>
              <a:rPr lang="en-US" sz="3300" dirty="0" smtClean="0"/>
            </a:br>
            <a:r>
              <a:rPr lang="en-US" sz="3300" dirty="0" smtClean="0"/>
              <a:t>                           CL_MEM_WRITE_ONLY</a:t>
            </a:r>
            <a:r>
              <a:rPr lang="en-US" sz="3300" dirty="0"/>
              <a:t>, </a:t>
            </a:r>
            <a:r>
              <a:rPr lang="en-US" sz="3300" dirty="0" smtClean="0"/>
              <a:t/>
            </a:r>
            <a:br>
              <a:rPr lang="en-US" sz="3300" dirty="0" smtClean="0"/>
            </a:br>
            <a:r>
              <a:rPr lang="en-US" sz="3300" dirty="0" smtClean="0"/>
              <a:t>                            </a:t>
            </a:r>
            <a:r>
              <a:rPr lang="en-US" sz="3300" dirty="0" err="1" smtClean="0"/>
              <a:t>sizeof</a:t>
            </a:r>
            <a:r>
              <a:rPr lang="en-US" sz="3300" dirty="0" smtClean="0"/>
              <a:t>(float</a:t>
            </a:r>
            <a:r>
              <a:rPr lang="en-US" sz="3300" dirty="0"/>
              <a:t>) * </a:t>
            </a:r>
            <a:r>
              <a:rPr lang="en-US" sz="3300" dirty="0" err="1"/>
              <a:t>sz</a:t>
            </a:r>
            <a:r>
              <a:rPr lang="en-US" sz="3300" dirty="0"/>
              <a:t>);</a:t>
            </a:r>
          </a:p>
          <a:p>
            <a:pPr marL="0" indent="0">
              <a:buNone/>
            </a:pPr>
            <a:endParaRPr lang="en-US" sz="3300" dirty="0"/>
          </a:p>
          <a:p>
            <a:pPr marL="0" indent="0">
              <a:buNone/>
            </a:pPr>
            <a:r>
              <a:rPr lang="en-US" sz="3300" dirty="0"/>
              <a:t> </a:t>
            </a:r>
            <a:r>
              <a:rPr lang="en-US" sz="3300" dirty="0" smtClean="0"/>
              <a:t> </a:t>
            </a:r>
            <a:r>
              <a:rPr lang="en-US" sz="3300" dirty="0" err="1" smtClean="0"/>
              <a:t>mmul</a:t>
            </a:r>
            <a:r>
              <a:rPr lang="en-US" sz="3300" dirty="0" smtClean="0"/>
              <a:t>(cl</a:t>
            </a:r>
            <a:r>
              <a:rPr lang="en-US" sz="3300" dirty="0"/>
              <a:t>::</a:t>
            </a:r>
            <a:r>
              <a:rPr lang="en-US" sz="3300" dirty="0" err="1" smtClean="0"/>
              <a:t>EnqueueArgs</a:t>
            </a:r>
            <a:r>
              <a:rPr lang="en-US" sz="3300" dirty="0" smtClean="0"/>
              <a:t>( queue, </a:t>
            </a:r>
            <a:br>
              <a:rPr lang="en-US" sz="3300" dirty="0" smtClean="0"/>
            </a:br>
            <a:r>
              <a:rPr lang="en-US" sz="3300" dirty="0" smtClean="0"/>
              <a:t>                             cl</a:t>
            </a:r>
            <a:r>
              <a:rPr lang="en-US" sz="3300" dirty="0"/>
              <a:t>::</a:t>
            </a:r>
            <a:r>
              <a:rPr lang="en-US" sz="3300" dirty="0" err="1"/>
              <a:t>NDRange</a:t>
            </a:r>
            <a:r>
              <a:rPr lang="en-US" sz="3300" dirty="0"/>
              <a:t>(N,N</a:t>
            </a:r>
            <a:r>
              <a:rPr lang="en-US" sz="3300" dirty="0" smtClean="0"/>
              <a:t>)), </a:t>
            </a:r>
            <a:r>
              <a:rPr lang="en-US" sz="3300" dirty="0"/>
              <a:t>N, </a:t>
            </a:r>
            <a:r>
              <a:rPr lang="en-US" sz="3300" dirty="0" smtClean="0"/>
              <a:t/>
            </a:r>
            <a:br>
              <a:rPr lang="en-US" sz="3300" dirty="0" smtClean="0"/>
            </a:br>
            <a:r>
              <a:rPr lang="en-US" sz="3300" dirty="0" smtClean="0"/>
              <a:t>                             </a:t>
            </a:r>
            <a:r>
              <a:rPr lang="en-US" sz="3300" dirty="0" err="1"/>
              <a:t>d_A</a:t>
            </a:r>
            <a:r>
              <a:rPr lang="en-US" sz="3300" dirty="0" smtClean="0"/>
              <a:t>,  </a:t>
            </a:r>
            <a:r>
              <a:rPr lang="en-US" sz="3300" dirty="0" err="1"/>
              <a:t>d_B</a:t>
            </a:r>
            <a:r>
              <a:rPr lang="en-US" sz="3300" dirty="0" smtClean="0"/>
              <a:t>,  </a:t>
            </a:r>
            <a:r>
              <a:rPr lang="en-US" sz="3300" dirty="0" err="1"/>
              <a:t>d_C</a:t>
            </a:r>
            <a:r>
              <a:rPr lang="en-US" sz="3300" dirty="0"/>
              <a:t>);</a:t>
            </a:r>
          </a:p>
          <a:p>
            <a:pPr marL="0" indent="0">
              <a:buNone/>
            </a:pPr>
            <a:endParaRPr lang="en-US" sz="3300" dirty="0"/>
          </a:p>
          <a:p>
            <a:pPr marL="0" indent="0">
              <a:buNone/>
            </a:pPr>
            <a:r>
              <a:rPr lang="en-US" sz="3300" dirty="0" smtClean="0"/>
              <a:t>  cl::copy(queue, </a:t>
            </a:r>
            <a:r>
              <a:rPr lang="en-US" sz="3300" dirty="0" err="1" smtClean="0"/>
              <a:t>d_C</a:t>
            </a:r>
            <a:r>
              <a:rPr lang="en-US" sz="3300" dirty="0" smtClean="0"/>
              <a:t>, begin(</a:t>
            </a:r>
            <a:r>
              <a:rPr lang="en-US" sz="3300" dirty="0" err="1" smtClean="0"/>
              <a:t>h_C</a:t>
            </a:r>
            <a:r>
              <a:rPr lang="en-US" sz="3300" dirty="0" smtClean="0"/>
              <a:t>), </a:t>
            </a:r>
            <a:br>
              <a:rPr lang="en-US" sz="3300" dirty="0" smtClean="0"/>
            </a:br>
            <a:r>
              <a:rPr lang="en-US" sz="3300" dirty="0" smtClean="0"/>
              <a:t>                                             end(</a:t>
            </a:r>
            <a:r>
              <a:rPr lang="en-US" sz="3300" dirty="0" err="1" smtClean="0"/>
              <a:t>h_C</a:t>
            </a:r>
            <a:r>
              <a:rPr lang="en-US" sz="3300" dirty="0" smtClean="0"/>
              <a:t>));</a:t>
            </a:r>
          </a:p>
          <a:p>
            <a:pPr marL="0" indent="0">
              <a:buNone/>
            </a:pPr>
            <a:endParaRPr lang="en-US" sz="3300" dirty="0" smtClean="0"/>
          </a:p>
          <a:p>
            <a:pPr marL="0" indent="0">
              <a:buNone/>
            </a:pPr>
            <a:r>
              <a:rPr lang="en-US" sz="3300" dirty="0"/>
              <a:t> </a:t>
            </a:r>
            <a:r>
              <a:rPr lang="en-US" sz="3300" dirty="0" smtClean="0"/>
              <a:t>  // Timing and check results (not shown)</a:t>
            </a:r>
            <a:endParaRPr lang="en-US" sz="3300" dirty="0"/>
          </a:p>
          <a:p>
            <a:pPr marL="0" indent="0">
              <a:buNone/>
            </a:pPr>
            <a:r>
              <a:rPr lang="en-US" dirty="0" smtClean="0"/>
              <a:t>}</a:t>
            </a:r>
            <a:endParaRPr lang="en-US" dirty="0"/>
          </a:p>
        </p:txBody>
      </p:sp>
      <p:cxnSp>
        <p:nvCxnSpPr>
          <p:cNvPr id="6" name="Straight Connector 5"/>
          <p:cNvCxnSpPr/>
          <p:nvPr/>
        </p:nvCxnSpPr>
        <p:spPr>
          <a:xfrm>
            <a:off x="406876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9438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980092276"/>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Device is Tesla® M2090 GPU from NVIDIA® with a max of 16 compute units, 512 PEs</a:t>
            </a:r>
          </a:p>
          <a:p>
            <a:pPr fontAlgn="auto">
              <a:spcBef>
                <a:spcPts val="0"/>
              </a:spcBef>
              <a:spcAft>
                <a:spcPts val="0"/>
              </a:spcAft>
            </a:pPr>
            <a:r>
              <a:rPr lang="en-GB" sz="1800" dirty="0" smtClean="0">
                <a:solidFill>
                  <a:prstClr val="black"/>
                </a:solidFill>
                <a:latin typeface="Trebuchet MS"/>
                <a:ea typeface="+mn-ea"/>
              </a:rPr>
              <a:t>Device is Intel® Xeon® CPU, E5649 @ 2.53GHz</a:t>
            </a:r>
            <a:endParaRPr lang="en-GB" sz="1800" dirty="0">
              <a:solidFill>
                <a:prstClr val="black"/>
              </a:solidFill>
              <a:latin typeface="Trebuchet MS"/>
              <a:ea typeface="+mn-ea"/>
            </a:endParaRP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
        <p:nvSpPr>
          <p:cNvPr id="8" name="TextBox 7"/>
          <p:cNvSpPr txBox="1"/>
          <p:nvPr/>
        </p:nvSpPr>
        <p:spPr>
          <a:xfrm>
            <a:off x="3323771" y="5510932"/>
            <a:ext cx="5747659" cy="1200329"/>
          </a:xfrm>
          <a:prstGeom prst="rect">
            <a:avLst/>
          </a:prstGeom>
          <a:noFill/>
        </p:spPr>
        <p:txBody>
          <a:bodyPr wrap="square" rtlCol="0">
            <a:spAutoFit/>
          </a:bodyPr>
          <a:lstStyle/>
          <a:p>
            <a:pPr fontAlgn="auto">
              <a:spcBef>
                <a:spcPts val="0"/>
              </a:spcBef>
              <a:spcAft>
                <a:spcPts val="0"/>
              </a:spcAft>
            </a:pPr>
            <a:r>
              <a:rPr lang="en-GB" sz="1800" b="1" dirty="0">
                <a:solidFill>
                  <a:srgbClr val="002060"/>
                </a:solidFill>
                <a:latin typeface="Trebuchet MS"/>
                <a:ea typeface="+mn-ea"/>
              </a:rPr>
              <a:t>These  are not official benchmark results.  You may observe completely different results should you run these tests on your own system.</a:t>
            </a:r>
          </a:p>
          <a:p>
            <a:pPr fontAlgn="auto">
              <a:spcBef>
                <a:spcPts val="0"/>
              </a:spcBef>
              <a:spcAft>
                <a:spcPts val="0"/>
              </a:spcAft>
            </a:pPr>
            <a:endParaRPr lang="en-GB" sz="1800" dirty="0">
              <a:solidFill>
                <a:srgbClr val="4F81BD"/>
              </a:solidFill>
              <a:latin typeface="Trebuchet MS"/>
              <a:ea typeface="+mn-ea"/>
            </a:endParaRPr>
          </a:p>
        </p:txBody>
      </p:sp>
    </p:spTree>
    <p:extLst>
      <p:ext uri="{BB962C8B-B14F-4D97-AF65-F5344CB8AC3E}">
        <p14:creationId xmlns:p14="http://schemas.microsoft.com/office/powerpoint/2010/main" val="19264493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5" name="Text Placeholder 4"/>
          <p:cNvSpPr>
            <a:spLocks noGrp="1"/>
          </p:cNvSpPr>
          <p:nvPr>
            <p:ph type="body" idx="1"/>
          </p:nvPr>
        </p:nvSpPr>
        <p:spPr/>
        <p:txBody>
          <a:bodyPr/>
          <a:lstStyle/>
          <a:p>
            <a:endParaRPr lang="en-GB" dirty="0">
              <a:solidFill>
                <a:schemeClr val="tx1"/>
              </a:solidFill>
            </a:endParaRPr>
          </a:p>
        </p:txBody>
      </p:sp>
    </p:spTree>
    <p:extLst>
      <p:ext uri="{BB962C8B-B14F-4D97-AF65-F5344CB8AC3E}">
        <p14:creationId xmlns:p14="http://schemas.microsoft.com/office/powerpoint/2010/main" val="27740291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smtClean="0">
                <a:solidFill>
                  <a:schemeClr val="accent1"/>
                </a:solidFill>
              </a:rPr>
              <a:t>Private Memory</a:t>
            </a:r>
          </a:p>
          <a:p>
            <a:pPr lvl="1"/>
            <a:r>
              <a:rPr lang="en-GB" dirty="0" smtClean="0"/>
              <a:t>Per work-item</a:t>
            </a:r>
          </a:p>
          <a:p>
            <a:r>
              <a:rPr lang="en-GB"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dirty="0" smtClean="0">
                <a:solidFill>
                  <a:schemeClr val="accent6"/>
                </a:solidFill>
              </a:rPr>
              <a:t>Global/Constant Memory</a:t>
            </a:r>
          </a:p>
          <a:p>
            <a:pPr lvl="1"/>
            <a:r>
              <a:rPr lang="en-GB" dirty="0" smtClean="0"/>
              <a:t>Visible to all</a:t>
            </a:r>
          </a:p>
          <a:p>
            <a:pPr marL="457200" lvl="1" indent="0">
              <a:buNone/>
            </a:pPr>
            <a:r>
              <a:rPr lang="en-GB" dirty="0"/>
              <a:t>	</a:t>
            </a:r>
            <a:r>
              <a:rPr lang="en-GB" dirty="0" smtClean="0"/>
              <a:t>work-groups</a:t>
            </a:r>
          </a:p>
          <a:p>
            <a:r>
              <a:rPr lang="en-GB"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pPr fontAlgn="auto">
              <a:spcBef>
                <a:spcPts val="0"/>
              </a:spcBef>
              <a:spcAft>
                <a:spcPts val="0"/>
              </a:spcAft>
            </a:pPr>
            <a:r>
              <a:rPr lang="en-GB" sz="2800" dirty="0" smtClean="0">
                <a:solidFill>
                  <a:prstClr val="black"/>
                </a:solidFill>
                <a:latin typeface="Trebuchet MS"/>
                <a:ea typeface="+mn-ea"/>
              </a:rPr>
              <a:t>Memory management is </a:t>
            </a:r>
            <a:r>
              <a:rPr lang="en-GB" sz="2800" b="1" dirty="0" smtClean="0">
                <a:solidFill>
                  <a:srgbClr val="C0504D"/>
                </a:solidFill>
                <a:latin typeface="Trebuchet MS"/>
                <a:ea typeface="+mn-ea"/>
              </a:rPr>
              <a:t>explicit</a:t>
            </a:r>
            <a:r>
              <a:rPr lang="en-GB" sz="2800" dirty="0" smtClean="0">
                <a:solidFill>
                  <a:prstClr val="black"/>
                </a:solidFill>
                <a:latin typeface="Trebuchet MS"/>
                <a:ea typeface="+mn-ea"/>
              </a:rPr>
              <a:t>: </a:t>
            </a:r>
            <a:br>
              <a:rPr lang="en-GB" sz="2800" dirty="0" smtClean="0">
                <a:solidFill>
                  <a:prstClr val="black"/>
                </a:solidFill>
                <a:latin typeface="Trebuchet MS"/>
                <a:ea typeface="+mn-ea"/>
              </a:rPr>
            </a:br>
            <a:r>
              <a:rPr lang="en-GB" sz="2800" dirty="0" smtClean="0">
                <a:solidFill>
                  <a:prstClr val="black"/>
                </a:solidFill>
                <a:latin typeface="Trebuchet MS"/>
                <a:ea typeface="+mn-ea"/>
              </a:rPr>
              <a:t>You are responsible for moving data from</a:t>
            </a:r>
          </a:p>
          <a:p>
            <a:pPr fontAlgn="auto">
              <a:spcBef>
                <a:spcPts val="0"/>
              </a:spcBef>
              <a:spcAft>
                <a:spcPts val="0"/>
              </a:spcAft>
            </a:pPr>
            <a:r>
              <a:rPr lang="en-GB" sz="2800" dirty="0" smtClean="0">
                <a:solidFill>
                  <a:prstClr val="black"/>
                </a:solidFill>
                <a:latin typeface="Trebuchet MS"/>
                <a:ea typeface="+mn-ea"/>
              </a:rPr>
              <a:t>	host → global → local </a:t>
            </a:r>
            <a:r>
              <a:rPr lang="en-GB" sz="2800" i="1" dirty="0" smtClean="0">
                <a:solidFill>
                  <a:prstClr val="black"/>
                </a:solidFill>
                <a:latin typeface="Trebuchet MS"/>
                <a:ea typeface="+mn-ea"/>
              </a:rPr>
              <a:t>and</a:t>
            </a:r>
            <a:r>
              <a:rPr lang="en-GB" sz="2800" dirty="0" smtClean="0">
                <a:solidFill>
                  <a:prstClr val="black"/>
                </a:solidFill>
                <a:latin typeface="Trebuchet MS"/>
                <a:ea typeface="+mn-ea"/>
              </a:rPr>
              <a:t> back</a:t>
            </a:r>
          </a:p>
        </p:txBody>
      </p:sp>
    </p:spTree>
    <p:extLst>
      <p:ext uri="{BB962C8B-B14F-4D97-AF65-F5344CB8AC3E}">
        <p14:creationId xmlns:p14="http://schemas.microsoft.com/office/powerpoint/2010/main" val="13128869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The Memory Hierarchy</a:t>
            </a:r>
            <a:endParaRPr lang="en-GB" dirty="0"/>
          </a:p>
        </p:txBody>
      </p:sp>
      <p:sp>
        <p:nvSpPr>
          <p:cNvPr id="11" name="Isosceles Triangle 10"/>
          <p:cNvSpPr/>
          <p:nvPr/>
        </p:nvSpPr>
        <p:spPr>
          <a:xfrm>
            <a:off x="5121670" y="1381226"/>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algn="ctr">
              <a:lnSpc>
                <a:spcPct val="99000"/>
              </a:lnSpc>
              <a:defRPr/>
            </a:pPr>
            <a:endParaRPr lang="en-US" sz="1500" kern="0" smtClean="0">
              <a:solidFill>
                <a:srgbClr val="FFFFFF"/>
              </a:solidFill>
              <a:latin typeface="Trebuchet MS"/>
              <a:ea typeface="MS PGothic"/>
              <a:cs typeface="Arial"/>
              <a:sym typeface="Myriad Set Text" charset="0"/>
            </a:endParaRPr>
          </a:p>
        </p:txBody>
      </p:sp>
      <p:sp>
        <p:nvSpPr>
          <p:cNvPr id="12" name="TextBox 11"/>
          <p:cNvSpPr txBox="1"/>
          <p:nvPr/>
        </p:nvSpPr>
        <p:spPr>
          <a:xfrm>
            <a:off x="5452839" y="1465195"/>
            <a:ext cx="2480166" cy="3871111"/>
          </a:xfrm>
          <a:prstGeom prst="rect">
            <a:avLst/>
          </a:prstGeom>
          <a:noFill/>
        </p:spPr>
        <p:txBody>
          <a:bodyPr wrap="none" rtlCol="0">
            <a:spAutoFit/>
          </a:bodyPr>
          <a:lstStyle/>
          <a:p>
            <a:pPr algn="ctr">
              <a:lnSpc>
                <a:spcPct val="99000"/>
              </a:lnSpc>
            </a:pPr>
            <a:r>
              <a:rPr lang="en-US" dirty="0" smtClean="0">
                <a:latin typeface="Trebuchet MS"/>
                <a:ea typeface="ヒラギノ角ゴ ProN W3" charset="-128"/>
                <a:cs typeface="Arial"/>
                <a:sym typeface="Myriad Set Text" charset="0"/>
              </a:rPr>
              <a:t>Private memory</a:t>
            </a:r>
          </a:p>
          <a:p>
            <a:pPr algn="ctr">
              <a:lnSpc>
                <a:spcPct val="99000"/>
              </a:lnSpc>
            </a:pPr>
            <a:r>
              <a:rPr lang="en-US" sz="2000" dirty="0" smtClean="0">
                <a:latin typeface="Trebuchet MS"/>
                <a:ea typeface="ヒラギノ角ゴ ProN W3" charset="-128"/>
                <a:cs typeface="Arial"/>
                <a:sym typeface="Myriad Set Text" charset="0"/>
              </a:rPr>
              <a:t>O(10) words/WI</a:t>
            </a:r>
          </a:p>
          <a:p>
            <a:pPr algn="ctr">
              <a:lnSpc>
                <a:spcPct val="99000"/>
              </a:lnSpc>
            </a:pPr>
            <a:endParaRPr lang="en-US" dirty="0" smtClean="0">
              <a:latin typeface="Trebuchet MS"/>
              <a:ea typeface="ヒラギノ角ゴ ProN W3" charset="-128"/>
              <a:cs typeface="Arial"/>
              <a:sym typeface="Myriad Set Text" charset="0"/>
            </a:endParaRPr>
          </a:p>
          <a:p>
            <a:pPr algn="ctr">
              <a:lnSpc>
                <a:spcPct val="99000"/>
              </a:lnSpc>
            </a:pPr>
            <a:r>
              <a:rPr lang="en-US" dirty="0" smtClean="0">
                <a:latin typeface="Trebuchet MS"/>
                <a:ea typeface="ヒラギノ角ゴ ProN W3" charset="-128"/>
                <a:cs typeface="Arial"/>
                <a:sym typeface="Myriad Set Text" charset="0"/>
              </a:rPr>
              <a:t>Local memory</a:t>
            </a:r>
          </a:p>
          <a:p>
            <a:pPr algn="ctr">
              <a:lnSpc>
                <a:spcPct val="99000"/>
              </a:lnSpc>
            </a:pPr>
            <a:r>
              <a:rPr lang="en-US" sz="2000" dirty="0" smtClean="0">
                <a:latin typeface="Trebuchet MS"/>
                <a:ea typeface="ヒラギノ角ゴ ProN W3" charset="-128"/>
                <a:cs typeface="Arial"/>
                <a:sym typeface="Myriad Set Text" charset="0"/>
              </a:rPr>
              <a:t>O(1-10) </a:t>
            </a:r>
            <a:r>
              <a:rPr lang="en-US" sz="2000" dirty="0" err="1" smtClean="0">
                <a:latin typeface="Trebuchet MS"/>
                <a:ea typeface="ヒラギノ角ゴ ProN W3" charset="-128"/>
                <a:cs typeface="Arial"/>
                <a:sym typeface="Myriad Set Text" charset="0"/>
              </a:rPr>
              <a:t>KBytes</a:t>
            </a:r>
            <a:r>
              <a:rPr lang="en-US" sz="2000" dirty="0" smtClean="0">
                <a:latin typeface="Trebuchet MS"/>
                <a:ea typeface="ヒラギノ角ゴ ProN W3" charset="-128"/>
                <a:cs typeface="Arial"/>
                <a:sym typeface="Myriad Set Text" charset="0"/>
              </a:rPr>
              <a:t>/WG</a:t>
            </a:r>
            <a:endParaRPr lang="en-US" sz="2000" dirty="0">
              <a:latin typeface="Trebuchet MS"/>
              <a:ea typeface="ヒラギノ角ゴ ProN W3" charset="-128"/>
              <a:cs typeface="Arial"/>
              <a:sym typeface="Myriad Set Text" charset="0"/>
            </a:endParaRPr>
          </a:p>
          <a:p>
            <a:pPr algn="ctr">
              <a:lnSpc>
                <a:spcPct val="99000"/>
              </a:lnSpc>
            </a:pPr>
            <a:endParaRPr lang="en-US" dirty="0" smtClean="0">
              <a:latin typeface="Trebuchet MS"/>
              <a:ea typeface="ヒラギノ角ゴ ProN W3" charset="-128"/>
              <a:cs typeface="Arial"/>
              <a:sym typeface="Myriad Set Text" charset="0"/>
            </a:endParaRPr>
          </a:p>
          <a:p>
            <a:pPr algn="ctr">
              <a:lnSpc>
                <a:spcPct val="99000"/>
              </a:lnSpc>
            </a:pPr>
            <a:r>
              <a:rPr lang="en-US" dirty="0" smtClean="0">
                <a:latin typeface="Trebuchet MS"/>
                <a:ea typeface="ヒラギノ角ゴ ProN W3" charset="-128"/>
                <a:cs typeface="Arial"/>
                <a:sym typeface="Myriad Set Text" charset="0"/>
              </a:rPr>
              <a:t>Global memory</a:t>
            </a:r>
          </a:p>
          <a:p>
            <a:pPr algn="ctr">
              <a:lnSpc>
                <a:spcPct val="99000"/>
              </a:lnSpc>
            </a:pPr>
            <a:r>
              <a:rPr lang="en-US" sz="2000" dirty="0" smtClean="0">
                <a:latin typeface="Trebuchet MS"/>
                <a:ea typeface="ヒラギノ角ゴ ProN W3" charset="-128"/>
                <a:cs typeface="Arial"/>
                <a:sym typeface="Myriad Set Text" charset="0"/>
              </a:rPr>
              <a:t>O(1-10) </a:t>
            </a:r>
            <a:r>
              <a:rPr lang="en-US" sz="2000" dirty="0" err="1" smtClean="0">
                <a:latin typeface="Trebuchet MS"/>
                <a:ea typeface="ヒラギノ角ゴ ProN W3" charset="-128"/>
                <a:cs typeface="Arial"/>
                <a:sym typeface="Myriad Set Text" charset="0"/>
              </a:rPr>
              <a:t>GBytes</a:t>
            </a:r>
            <a:endParaRPr lang="en-US" sz="2000" dirty="0">
              <a:latin typeface="Trebuchet MS"/>
              <a:ea typeface="ヒラギノ角ゴ ProN W3" charset="-128"/>
              <a:cs typeface="Arial"/>
              <a:sym typeface="Myriad Set Text" charset="0"/>
            </a:endParaRPr>
          </a:p>
          <a:p>
            <a:pPr algn="ctr">
              <a:lnSpc>
                <a:spcPct val="99000"/>
              </a:lnSpc>
            </a:pPr>
            <a:endParaRPr lang="en-US" dirty="0" smtClean="0">
              <a:latin typeface="Trebuchet MS"/>
              <a:ea typeface="ヒラギノ角ゴ ProN W3" charset="-128"/>
              <a:cs typeface="Arial"/>
              <a:sym typeface="Myriad Set Text" charset="0"/>
            </a:endParaRPr>
          </a:p>
          <a:p>
            <a:pPr algn="ctr">
              <a:lnSpc>
                <a:spcPct val="99000"/>
              </a:lnSpc>
            </a:pPr>
            <a:r>
              <a:rPr lang="en-US" dirty="0" smtClean="0">
                <a:latin typeface="Trebuchet MS"/>
                <a:ea typeface="ヒラギノ角ゴ ProN W3" charset="-128"/>
                <a:cs typeface="Arial"/>
                <a:sym typeface="Myriad Set Text" charset="0"/>
              </a:rPr>
              <a:t>Host memory</a:t>
            </a:r>
          </a:p>
          <a:p>
            <a:pPr algn="ctr">
              <a:lnSpc>
                <a:spcPct val="99000"/>
              </a:lnSpc>
            </a:pPr>
            <a:r>
              <a:rPr lang="en-US" sz="2000" dirty="0" smtClean="0">
                <a:latin typeface="Trebuchet MS"/>
                <a:ea typeface="ヒラギノ角ゴ ProN W3" charset="-128"/>
                <a:cs typeface="Arial"/>
                <a:sym typeface="Myriad Set Text" charset="0"/>
              </a:rPr>
              <a:t>O(1-100) </a:t>
            </a:r>
            <a:r>
              <a:rPr lang="en-US" sz="2000" dirty="0" err="1" smtClean="0">
                <a:latin typeface="Trebuchet MS"/>
                <a:ea typeface="ヒラギノ角ゴ ProN W3" charset="-128"/>
                <a:cs typeface="Arial"/>
                <a:sym typeface="Myriad Set Text" charset="0"/>
              </a:rPr>
              <a:t>GBytes</a:t>
            </a:r>
            <a:endParaRPr lang="en-US" sz="2000" dirty="0">
              <a:latin typeface="Trebuchet MS"/>
              <a:ea typeface="ヒラギノ角ゴ ProN W3" charset="-128"/>
              <a:cs typeface="Arial"/>
              <a:sym typeface="Myriad Set Text" charset="0"/>
            </a:endParaRPr>
          </a:p>
        </p:txBody>
      </p:sp>
      <p:sp>
        <p:nvSpPr>
          <p:cNvPr id="13" name="Isosceles Triangle 12"/>
          <p:cNvSpPr/>
          <p:nvPr/>
        </p:nvSpPr>
        <p:spPr>
          <a:xfrm flipV="1">
            <a:off x="698143" y="1407675"/>
            <a:ext cx="3148579" cy="3988430"/>
          </a:xfrm>
          <a:prstGeom prst="triangle">
            <a:avLst/>
          </a:prstGeom>
          <a:solidFill>
            <a:schemeClr val="bg1">
              <a:lumMod val="85000"/>
            </a:schemeClr>
          </a:solidFill>
          <a:ln w="9525" cap="flat" cmpd="sng" algn="ctr">
            <a:noFill/>
            <a:prstDash val="solid"/>
          </a:ln>
          <a:effectLst/>
        </p:spPr>
        <p:txBody>
          <a:bodyPr rtlCol="0" anchor="ctr"/>
          <a:lstStyle/>
          <a:p>
            <a:pPr algn="ctr">
              <a:lnSpc>
                <a:spcPct val="99000"/>
              </a:lnSpc>
              <a:defRPr/>
            </a:pPr>
            <a:endParaRPr lang="en-US" sz="1500" kern="0" smtClean="0">
              <a:solidFill>
                <a:srgbClr val="9BBB59">
                  <a:lumMod val="20000"/>
                  <a:lumOff val="80000"/>
                </a:srgbClr>
              </a:solidFill>
              <a:latin typeface="Trebuchet MS"/>
              <a:ea typeface="MS PGothic"/>
              <a:cs typeface="Arial"/>
              <a:sym typeface="Myriad Set Text" charset="0"/>
            </a:endParaRPr>
          </a:p>
        </p:txBody>
      </p:sp>
      <p:sp>
        <p:nvSpPr>
          <p:cNvPr id="14" name="TextBox 13"/>
          <p:cNvSpPr txBox="1"/>
          <p:nvPr/>
        </p:nvSpPr>
        <p:spPr>
          <a:xfrm>
            <a:off x="875848" y="1449660"/>
            <a:ext cx="2823210" cy="3870419"/>
          </a:xfrm>
          <a:prstGeom prst="rect">
            <a:avLst/>
          </a:prstGeom>
          <a:noFill/>
        </p:spPr>
        <p:txBody>
          <a:bodyPr wrap="none" rtlCol="0">
            <a:spAutoFit/>
          </a:bodyPr>
          <a:lstStyle/>
          <a:p>
            <a:pPr algn="ctr">
              <a:lnSpc>
                <a:spcPct val="99000"/>
              </a:lnSpc>
            </a:pPr>
            <a:r>
              <a:rPr lang="en-US" dirty="0" smtClean="0">
                <a:latin typeface="Trebuchet MS"/>
                <a:ea typeface="ヒラギノ角ゴ ProN W3" charset="-128"/>
                <a:cs typeface="Arial"/>
                <a:sym typeface="Myriad Set Text" charset="0"/>
              </a:rPr>
              <a:t>Private memory</a:t>
            </a:r>
          </a:p>
          <a:p>
            <a:pPr algn="ctr">
              <a:lnSpc>
                <a:spcPct val="99000"/>
              </a:lnSpc>
            </a:pPr>
            <a:r>
              <a:rPr lang="en-US" sz="2000" dirty="0" smtClean="0">
                <a:latin typeface="Trebuchet MS"/>
                <a:ea typeface="ヒラギノ角ゴ ProN W3" charset="-128"/>
                <a:cs typeface="Arial"/>
                <a:sym typeface="Myriad Set Text" charset="0"/>
              </a:rPr>
              <a:t>O(2-3) words/cycle/WI</a:t>
            </a:r>
          </a:p>
          <a:p>
            <a:pPr algn="ctr">
              <a:lnSpc>
                <a:spcPct val="99000"/>
              </a:lnSpc>
            </a:pPr>
            <a:endParaRPr lang="en-US" dirty="0" smtClean="0">
              <a:latin typeface="Trebuchet MS"/>
              <a:ea typeface="ヒラギノ角ゴ ProN W3" charset="-128"/>
              <a:cs typeface="Arial"/>
              <a:sym typeface="Myriad Set Text" charset="0"/>
            </a:endParaRPr>
          </a:p>
          <a:p>
            <a:pPr algn="ctr">
              <a:lnSpc>
                <a:spcPct val="99000"/>
              </a:lnSpc>
            </a:pPr>
            <a:r>
              <a:rPr lang="en-US" dirty="0" smtClean="0">
                <a:latin typeface="Trebuchet MS"/>
                <a:ea typeface="ヒラギノ角ゴ ProN W3" charset="-128"/>
                <a:cs typeface="Arial"/>
                <a:sym typeface="Myriad Set Text" charset="0"/>
              </a:rPr>
              <a:t>Local memory</a:t>
            </a:r>
          </a:p>
          <a:p>
            <a:pPr algn="ctr">
              <a:lnSpc>
                <a:spcPct val="99000"/>
              </a:lnSpc>
            </a:pPr>
            <a:r>
              <a:rPr lang="en-US" sz="2000" dirty="0" smtClean="0">
                <a:latin typeface="Trebuchet MS"/>
                <a:ea typeface="ヒラギノ角ゴ ProN W3" charset="-128"/>
                <a:cs typeface="Arial"/>
                <a:sym typeface="Myriad Set Text" charset="0"/>
              </a:rPr>
              <a:t>O(10) words/cycle/WG</a:t>
            </a:r>
            <a:endParaRPr lang="en-US" sz="2000" dirty="0">
              <a:latin typeface="Trebuchet MS"/>
              <a:ea typeface="ヒラギノ角ゴ ProN W3" charset="-128"/>
              <a:cs typeface="Arial"/>
              <a:sym typeface="Myriad Set Text" charset="0"/>
            </a:endParaRPr>
          </a:p>
          <a:p>
            <a:pPr algn="ctr">
              <a:lnSpc>
                <a:spcPct val="99000"/>
              </a:lnSpc>
            </a:pPr>
            <a:endParaRPr lang="en-US" dirty="0" smtClean="0">
              <a:latin typeface="Trebuchet MS"/>
              <a:ea typeface="ヒラギノ角ゴ ProN W3" charset="-128"/>
              <a:cs typeface="Arial"/>
              <a:sym typeface="Myriad Set Text" charset="0"/>
            </a:endParaRPr>
          </a:p>
          <a:p>
            <a:pPr algn="ctr">
              <a:lnSpc>
                <a:spcPct val="99000"/>
              </a:lnSpc>
            </a:pPr>
            <a:r>
              <a:rPr lang="en-US" dirty="0" smtClean="0">
                <a:latin typeface="Trebuchet MS"/>
                <a:ea typeface="ヒラギノ角ゴ ProN W3" charset="-128"/>
                <a:cs typeface="Arial"/>
                <a:sym typeface="Myriad Set Text" charset="0"/>
              </a:rPr>
              <a:t>Global memory</a:t>
            </a:r>
          </a:p>
          <a:p>
            <a:pPr algn="ctr">
              <a:lnSpc>
                <a:spcPct val="99000"/>
              </a:lnSpc>
            </a:pPr>
            <a:r>
              <a:rPr lang="en-US" sz="2000" dirty="0" smtClean="0">
                <a:latin typeface="Trebuchet MS"/>
                <a:ea typeface="ヒラギノ角ゴ ProN W3" charset="-128"/>
                <a:cs typeface="Arial"/>
                <a:sym typeface="Myriad Set Text" charset="0"/>
              </a:rPr>
              <a:t>O(100-200) </a:t>
            </a:r>
            <a:r>
              <a:rPr lang="en-US" sz="2000" dirty="0" err="1" smtClean="0">
                <a:latin typeface="Trebuchet MS"/>
                <a:ea typeface="ヒラギノ角ゴ ProN W3" charset="-128"/>
                <a:cs typeface="Arial"/>
                <a:sym typeface="Myriad Set Text" charset="0"/>
              </a:rPr>
              <a:t>GBytes</a:t>
            </a:r>
            <a:r>
              <a:rPr lang="en-US" sz="2000" dirty="0" smtClean="0">
                <a:latin typeface="Trebuchet MS"/>
                <a:ea typeface="ヒラギノ角ゴ ProN W3" charset="-128"/>
                <a:cs typeface="Arial"/>
                <a:sym typeface="Myriad Set Text" charset="0"/>
              </a:rPr>
              <a:t>/s</a:t>
            </a:r>
            <a:endParaRPr lang="en-US" sz="2000" dirty="0">
              <a:latin typeface="Trebuchet MS"/>
              <a:ea typeface="ヒラギノ角ゴ ProN W3" charset="-128"/>
              <a:cs typeface="Arial"/>
              <a:sym typeface="Myriad Set Text" charset="0"/>
            </a:endParaRPr>
          </a:p>
          <a:p>
            <a:pPr algn="ctr">
              <a:lnSpc>
                <a:spcPct val="99000"/>
              </a:lnSpc>
            </a:pPr>
            <a:endParaRPr lang="en-US" dirty="0" smtClean="0">
              <a:latin typeface="Trebuchet MS"/>
              <a:ea typeface="ヒラギノ角ゴ ProN W3" charset="-128"/>
              <a:cs typeface="Arial"/>
              <a:sym typeface="Myriad Set Text" charset="0"/>
            </a:endParaRPr>
          </a:p>
          <a:p>
            <a:pPr algn="ctr">
              <a:lnSpc>
                <a:spcPct val="99000"/>
              </a:lnSpc>
            </a:pPr>
            <a:r>
              <a:rPr lang="en-US" dirty="0" smtClean="0">
                <a:latin typeface="Trebuchet MS"/>
                <a:ea typeface="ヒラギノ角ゴ ProN W3" charset="-128"/>
                <a:cs typeface="Arial"/>
                <a:sym typeface="Myriad Set Text" charset="0"/>
              </a:rPr>
              <a:t>Host memory</a:t>
            </a:r>
          </a:p>
          <a:p>
            <a:pPr algn="ctr">
              <a:lnSpc>
                <a:spcPct val="99000"/>
              </a:lnSpc>
            </a:pPr>
            <a:r>
              <a:rPr lang="en-US" sz="2000" dirty="0" smtClean="0">
                <a:latin typeface="Trebuchet MS"/>
                <a:ea typeface="ヒラギノ角ゴ ProN W3" charset="-128"/>
                <a:cs typeface="Arial"/>
                <a:sym typeface="Myriad Set Text" charset="0"/>
              </a:rPr>
              <a:t>O(1-100) </a:t>
            </a:r>
            <a:r>
              <a:rPr lang="en-US" sz="2000" dirty="0" err="1" smtClean="0">
                <a:latin typeface="Trebuchet MS"/>
                <a:ea typeface="ヒラギノ角ゴ ProN W3" charset="-128"/>
                <a:cs typeface="Arial"/>
                <a:sym typeface="Myriad Set Text" charset="0"/>
              </a:rPr>
              <a:t>GBytes</a:t>
            </a:r>
            <a:r>
              <a:rPr lang="en-US" sz="2000" dirty="0" smtClean="0">
                <a:latin typeface="Trebuchet MS"/>
                <a:ea typeface="ヒラギノ角ゴ ProN W3" charset="-128"/>
                <a:cs typeface="Arial"/>
                <a:sym typeface="Myriad Set Text" charset="0"/>
              </a:rPr>
              <a:t>/s</a:t>
            </a:r>
            <a:endParaRPr lang="en-US" sz="2000" dirty="0">
              <a:latin typeface="Trebuchet MS"/>
              <a:ea typeface="ヒラギノ角ゴ ProN W3" charset="-128"/>
              <a:cs typeface="Arial"/>
              <a:sym typeface="Myriad Set Text" charset="0"/>
            </a:endParaRPr>
          </a:p>
        </p:txBody>
      </p:sp>
      <p:sp>
        <p:nvSpPr>
          <p:cNvPr id="15" name="TextBox 14"/>
          <p:cNvSpPr txBox="1"/>
          <p:nvPr/>
        </p:nvSpPr>
        <p:spPr>
          <a:xfrm>
            <a:off x="0" y="6519911"/>
            <a:ext cx="8845691" cy="336118"/>
          </a:xfrm>
          <a:prstGeom prst="rect">
            <a:avLst/>
          </a:prstGeom>
          <a:noFill/>
          <a:ln>
            <a:noFill/>
          </a:ln>
        </p:spPr>
        <p:txBody>
          <a:bodyPr wrap="none" rtlCol="0">
            <a:spAutoFit/>
          </a:bodyPr>
          <a:lstStyle/>
          <a:p>
            <a:pPr>
              <a:lnSpc>
                <a:spcPct val="99000"/>
              </a:lnSpc>
            </a:pPr>
            <a:r>
              <a:rPr lang="en-US" sz="1600" dirty="0" smtClean="0">
                <a:solidFill>
                  <a:prstClr val="black"/>
                </a:solidFill>
                <a:latin typeface="Trebuchet MS"/>
                <a:ea typeface="ヒラギノ角ゴ ProN W3" charset="-128"/>
                <a:cs typeface="Arial"/>
                <a:sym typeface="Myriad Set Text" charset="0"/>
              </a:rPr>
              <a:t>*Size and performance numbers are approximate and for a high-end discrete GPU, circa 2011</a:t>
            </a:r>
            <a:endParaRPr lang="en-US" sz="1600" dirty="0">
              <a:solidFill>
                <a:prstClr val="black"/>
              </a:solidFill>
              <a:latin typeface="Trebuchet MS"/>
              <a:ea typeface="ヒラギノ角ゴ ProN W3" charset="-128"/>
              <a:cs typeface="Arial"/>
              <a:sym typeface="Myriad Set Text" charset="0"/>
            </a:endParaRPr>
          </a:p>
        </p:txBody>
      </p:sp>
      <p:sp>
        <p:nvSpPr>
          <p:cNvPr id="16" name="TextBox 15"/>
          <p:cNvSpPr txBox="1"/>
          <p:nvPr/>
        </p:nvSpPr>
        <p:spPr>
          <a:xfrm>
            <a:off x="1248925" y="872387"/>
            <a:ext cx="1837362" cy="457946"/>
          </a:xfrm>
          <a:prstGeom prst="rect">
            <a:avLst/>
          </a:prstGeom>
          <a:noFill/>
        </p:spPr>
        <p:txBody>
          <a:bodyPr wrap="none" rtlCol="0">
            <a:spAutoFit/>
          </a:bodyPr>
          <a:lstStyle/>
          <a:p>
            <a:pPr>
              <a:lnSpc>
                <a:spcPct val="99000"/>
              </a:lnSpc>
            </a:pPr>
            <a:r>
              <a:rPr lang="en-US" b="1" dirty="0" smtClean="0">
                <a:solidFill>
                  <a:srgbClr val="C0504D"/>
                </a:solidFill>
                <a:latin typeface="Trebuchet MS"/>
                <a:ea typeface="ヒラギノ角ゴ ProN W3" charset="-128"/>
                <a:cs typeface="Arial"/>
                <a:sym typeface="Myriad Set Text" charset="0"/>
              </a:rPr>
              <a:t>Bandwidths</a:t>
            </a:r>
            <a:endParaRPr lang="en-US" b="1" dirty="0">
              <a:solidFill>
                <a:srgbClr val="C0504D"/>
              </a:solidFill>
              <a:latin typeface="Trebuchet MS"/>
              <a:ea typeface="ヒラギノ角ゴ ProN W3" charset="-128"/>
              <a:cs typeface="Arial"/>
              <a:sym typeface="Myriad Set Text" charset="0"/>
            </a:endParaRPr>
          </a:p>
        </p:txBody>
      </p:sp>
      <p:sp>
        <p:nvSpPr>
          <p:cNvPr id="17" name="TextBox 16"/>
          <p:cNvSpPr txBox="1"/>
          <p:nvPr/>
        </p:nvSpPr>
        <p:spPr>
          <a:xfrm>
            <a:off x="6218645" y="872387"/>
            <a:ext cx="904415" cy="457946"/>
          </a:xfrm>
          <a:prstGeom prst="rect">
            <a:avLst/>
          </a:prstGeom>
          <a:noFill/>
        </p:spPr>
        <p:txBody>
          <a:bodyPr wrap="none" rtlCol="0">
            <a:spAutoFit/>
          </a:bodyPr>
          <a:lstStyle/>
          <a:p>
            <a:pPr>
              <a:lnSpc>
                <a:spcPct val="99000"/>
              </a:lnSpc>
            </a:pPr>
            <a:r>
              <a:rPr lang="en-US" b="1" dirty="0" smtClean="0">
                <a:solidFill>
                  <a:srgbClr val="C0504D"/>
                </a:solidFill>
                <a:latin typeface="Trebuchet MS"/>
                <a:ea typeface="ヒラギノ角ゴ ProN W3" charset="-128"/>
                <a:cs typeface="Arial"/>
                <a:sym typeface="Myriad Set Text" charset="0"/>
              </a:rPr>
              <a:t>Sizes</a:t>
            </a:r>
            <a:endParaRPr lang="en-US" b="1" dirty="0">
              <a:solidFill>
                <a:srgbClr val="C0504D"/>
              </a:solidFill>
              <a:latin typeface="Trebuchet MS"/>
              <a:ea typeface="ヒラギノ角ゴ ProN W3" charset="-128"/>
              <a:cs typeface="Arial"/>
              <a:sym typeface="Myriad Set Text" charset="0"/>
            </a:endParaRPr>
          </a:p>
        </p:txBody>
      </p:sp>
      <p:sp>
        <p:nvSpPr>
          <p:cNvPr id="10" name="Content Placeholder 5"/>
          <p:cNvSpPr>
            <a:spLocks noGrp="1"/>
          </p:cNvSpPr>
          <p:nvPr>
            <p:ph idx="1"/>
          </p:nvPr>
        </p:nvSpPr>
        <p:spPr>
          <a:xfrm>
            <a:off x="283028" y="5631542"/>
            <a:ext cx="8229600" cy="751627"/>
          </a:xfrm>
        </p:spPr>
        <p:txBody>
          <a:bodyPr>
            <a:normAutofit fontScale="70000" lnSpcReduction="20000"/>
          </a:bodyPr>
          <a:lstStyle/>
          <a:p>
            <a:pPr marL="0" indent="0" algn="ctr">
              <a:buNone/>
            </a:pPr>
            <a:r>
              <a:rPr lang="en-GB" dirty="0" smtClean="0"/>
              <a:t>Managing the memory hierarchy is one of </a:t>
            </a:r>
            <a:r>
              <a:rPr lang="en-GB" sz="3300" b="1" i="1" u="sng" dirty="0" smtClean="0">
                <a:solidFill>
                  <a:schemeClr val="accent2"/>
                </a:solidFill>
              </a:rPr>
              <a:t>the</a:t>
            </a:r>
            <a:r>
              <a:rPr lang="en-GB" sz="3300" dirty="0" smtClean="0"/>
              <a:t> </a:t>
            </a:r>
            <a:r>
              <a:rPr lang="en-GB" dirty="0" smtClean="0"/>
              <a:t>most important things to get right to achieve good performance</a:t>
            </a:r>
          </a:p>
          <a:p>
            <a:pPr marL="0" indent="0" algn="ctr">
              <a:buNone/>
            </a:pPr>
            <a:endParaRPr lang="en-GB" dirty="0"/>
          </a:p>
        </p:txBody>
      </p:sp>
    </p:spTree>
    <p:extLst>
      <p:ext uri="{BB962C8B-B14F-4D97-AF65-F5344CB8AC3E}">
        <p14:creationId xmlns:p14="http://schemas.microsoft.com/office/powerpoint/2010/main" val="17891912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79512" y="836712"/>
            <a:ext cx="8784976" cy="3024336"/>
          </a:xfrm>
        </p:spPr>
        <p:txBody>
          <a:bodyPr>
            <a:noAutofit/>
          </a:bodyPr>
          <a:lstStyle/>
          <a:p>
            <a:r>
              <a:rPr lang="en-GB" sz="2400" dirty="0" smtClean="0"/>
              <a:t>MM cost determined by FLOPS and memory movement:</a:t>
            </a:r>
          </a:p>
          <a:p>
            <a:pPr lvl="1"/>
            <a:r>
              <a:rPr lang="en-GB" sz="2400" dirty="0" smtClean="0"/>
              <a:t>2*n</a:t>
            </a:r>
            <a:r>
              <a:rPr lang="en-GB" sz="2400" baseline="30000" dirty="0" smtClean="0"/>
              <a:t>3</a:t>
            </a:r>
            <a:r>
              <a:rPr lang="en-GB" sz="2400" dirty="0" smtClean="0"/>
              <a:t> = O(n</a:t>
            </a:r>
            <a:r>
              <a:rPr lang="en-GB" sz="2400" baseline="30000" dirty="0" smtClean="0"/>
              <a:t>3</a:t>
            </a:r>
            <a:r>
              <a:rPr lang="en-GB" sz="2400" dirty="0" smtClean="0"/>
              <a:t>) FLOPS</a:t>
            </a:r>
            <a:endParaRPr lang="en-GB" sz="2400" dirty="0"/>
          </a:p>
          <a:p>
            <a:pPr lvl="1"/>
            <a:r>
              <a:rPr lang="en-GB" sz="2400" dirty="0" smtClean="0"/>
              <a:t>Operates on 3*n</a:t>
            </a:r>
            <a:r>
              <a:rPr lang="en-GB" sz="2400" baseline="30000" dirty="0" smtClean="0"/>
              <a:t>2</a:t>
            </a:r>
            <a:r>
              <a:rPr lang="en-GB" sz="2400" dirty="0" smtClean="0"/>
              <a:t> = O(n</a:t>
            </a:r>
            <a:r>
              <a:rPr lang="en-GB" sz="2400" baseline="30000" dirty="0" smtClean="0"/>
              <a:t>2</a:t>
            </a:r>
            <a:r>
              <a:rPr lang="en-GB" sz="2400" dirty="0" smtClean="0"/>
              <a:t>) numbers</a:t>
            </a:r>
          </a:p>
          <a:p>
            <a:r>
              <a:rPr lang="en-GB" sz="2400" dirty="0" smtClean="0"/>
              <a:t>To optimize matrix multiplication, we must ensure that for every memory access we execute as many FLOPS as possible.</a:t>
            </a:r>
          </a:p>
          <a:p>
            <a:r>
              <a:rPr lang="en-GB" sz="2400" dirty="0" smtClean="0"/>
              <a:t>Outer product algorithms are faster, but for pedagogical reasons, let’s stick to the simple dot-product algorithm.</a:t>
            </a:r>
          </a:p>
          <a:p>
            <a:endParaRPr lang="en-GB" sz="2400" dirty="0"/>
          </a:p>
          <a:p>
            <a:endParaRPr lang="en-GB" sz="2400" dirty="0" smtClean="0"/>
          </a:p>
          <a:p>
            <a:endParaRPr lang="en-GB" sz="2400" dirty="0" smtClean="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fontAlgn="auto">
              <a:spcBef>
                <a:spcPts val="0"/>
              </a:spcBef>
              <a:spcAft>
                <a:spcPts val="0"/>
              </a:spcAft>
              <a:buFont typeface="Arial" pitchFamily="34" charset="0"/>
              <a:buChar char="•"/>
            </a:pPr>
            <a:r>
              <a:rPr lang="en-GB" dirty="0">
                <a:solidFill>
                  <a:prstClr val="black"/>
                </a:solidFill>
                <a:latin typeface="Trebuchet MS"/>
                <a:ea typeface="+mn-ea"/>
              </a:rPr>
              <a:t>We will work with work-item/work-group sizes and the memory model to optimize matrix multiplication</a:t>
            </a:r>
          </a:p>
          <a:p>
            <a:pPr fontAlgn="auto">
              <a:spcBef>
                <a:spcPts val="0"/>
              </a:spcBef>
              <a:spcAft>
                <a:spcPts val="0"/>
              </a:spcAft>
            </a:pPr>
            <a:endParaRPr lang="en-GB" dirty="0">
              <a:solidFill>
                <a:prstClr val="black"/>
              </a:solidFill>
              <a:latin typeface="Trebuchet MS"/>
              <a:ea typeface="+mn-ea"/>
            </a:endParaRPr>
          </a:p>
        </p:txBody>
      </p:sp>
      <p:sp>
        <p:nvSpPr>
          <p:cNvPr id="7" name="Rectangle 4"/>
          <p:cNvSpPr>
            <a:spLocks noChangeArrowheads="1"/>
          </p:cNvSpPr>
          <p:nvPr/>
        </p:nvSpPr>
        <p:spPr bwMode="auto">
          <a:xfrm>
            <a:off x="34949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8" name="Rectangle 5"/>
          <p:cNvSpPr>
            <a:spLocks noChangeArrowheads="1"/>
          </p:cNvSpPr>
          <p:nvPr/>
        </p:nvSpPr>
        <p:spPr bwMode="auto">
          <a:xfrm>
            <a:off x="51205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0" name="Text Box 7"/>
          <p:cNvSpPr txBox="1">
            <a:spLocks noChangeArrowheads="1"/>
          </p:cNvSpPr>
          <p:nvPr/>
        </p:nvSpPr>
        <p:spPr bwMode="auto">
          <a:xfrm>
            <a:off x="4714163" y="4641873"/>
            <a:ext cx="271463"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6335783"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2" name="Rectangle 9"/>
          <p:cNvSpPr>
            <a:spLocks noChangeArrowheads="1"/>
          </p:cNvSpPr>
          <p:nvPr/>
        </p:nvSpPr>
        <p:spPr bwMode="auto">
          <a:xfrm>
            <a:off x="3833082" y="4743831"/>
            <a:ext cx="136525"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3" name="Rectangle 10"/>
          <p:cNvSpPr>
            <a:spLocks noChangeArrowheads="1"/>
          </p:cNvSpPr>
          <p:nvPr/>
        </p:nvSpPr>
        <p:spPr bwMode="auto">
          <a:xfrm>
            <a:off x="5120542"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4" name="Text Box 11"/>
          <p:cNvSpPr txBox="1">
            <a:spLocks noChangeArrowheads="1"/>
          </p:cNvSpPr>
          <p:nvPr/>
        </p:nvSpPr>
        <p:spPr bwMode="auto">
          <a:xfrm>
            <a:off x="3563207" y="44898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C(i,j)</a:t>
            </a:r>
          </a:p>
        </p:txBody>
      </p:sp>
      <p:sp>
        <p:nvSpPr>
          <p:cNvPr id="15" name="Text Box 12"/>
          <p:cNvSpPr txBox="1">
            <a:spLocks noChangeArrowheads="1"/>
          </p:cNvSpPr>
          <p:nvPr/>
        </p:nvSpPr>
        <p:spPr bwMode="auto">
          <a:xfrm>
            <a:off x="5188834"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6669945"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898542"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7084280"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1869342"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a:lnSpc>
                <a:spcPct val="99000"/>
              </a:lnSpc>
            </a:pPr>
            <a:r>
              <a:rPr lang="en-US" sz="2000" dirty="0" smtClean="0">
                <a:solidFill>
                  <a:prstClr val="black"/>
                </a:solidFill>
                <a:latin typeface="Trebuchet MS"/>
                <a:ea typeface="ヒラギノ角ゴ ProN W3" charset="-128"/>
                <a:cs typeface="Arial"/>
                <a:sym typeface="Myriad Set Text" charset="0"/>
              </a:rPr>
              <a:t>Dot product of a row of A and a column of B for each element of C</a:t>
            </a:r>
            <a:endParaRPr lang="en-US" sz="2000" dirty="0">
              <a:solidFill>
                <a:prstClr val="black"/>
              </a:solidFill>
              <a:latin typeface="Trebuchet MS"/>
              <a:ea typeface="ヒラギノ角ゴ ProN W3" charset="-128"/>
              <a:cs typeface="Arial"/>
              <a:sym typeface="Myriad Set Text" charset="0"/>
            </a:endParaRPr>
          </a:p>
        </p:txBody>
      </p:sp>
    </p:spTree>
    <p:extLst>
      <p:ext uri="{BB962C8B-B14F-4D97-AF65-F5344CB8AC3E}">
        <p14:creationId xmlns:p14="http://schemas.microsoft.com/office/powerpoint/2010/main" val="22565984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0"/>
          <p:cNvSpPr>
            <a:spLocks noChangeArrowheads="1"/>
          </p:cNvSpPr>
          <p:nvPr/>
        </p:nvSpPr>
        <p:spPr bwMode="auto">
          <a:xfrm>
            <a:off x="3493070" y="3757118"/>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584400"/>
            <a:ext cx="8784976" cy="2161135"/>
          </a:xfrm>
        </p:spPr>
        <p:txBody>
          <a:bodyPr>
            <a:noAutofit/>
          </a:bodyPr>
          <a:lstStyle/>
          <a:p>
            <a:r>
              <a:rPr lang="en-GB" sz="2400" dirty="0" smtClean="0"/>
              <a:t>There may be significant overhead to manage work-items and work-groups.</a:t>
            </a:r>
          </a:p>
          <a:p>
            <a:r>
              <a:rPr lang="en-GB" sz="2400" dirty="0" smtClean="0"/>
              <a:t>So let’s have each work-item compute a full row of C</a:t>
            </a:r>
          </a:p>
        </p:txBody>
      </p:sp>
      <p:sp>
        <p:nvSpPr>
          <p:cNvPr id="7" name="Rectangle 4"/>
          <p:cNvSpPr>
            <a:spLocks noChangeArrowheads="1"/>
          </p:cNvSpPr>
          <p:nvPr/>
        </p:nvSpPr>
        <p:spPr bwMode="auto">
          <a:xfrm>
            <a:off x="3494942"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8" name="Rectangle 5"/>
          <p:cNvSpPr>
            <a:spLocks noChangeArrowheads="1"/>
          </p:cNvSpPr>
          <p:nvPr/>
        </p:nvSpPr>
        <p:spPr bwMode="auto">
          <a:xfrm>
            <a:off x="5120542"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3653286"/>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0" name="Text Box 7"/>
          <p:cNvSpPr txBox="1">
            <a:spLocks noChangeArrowheads="1"/>
          </p:cNvSpPr>
          <p:nvPr/>
        </p:nvSpPr>
        <p:spPr bwMode="auto">
          <a:xfrm>
            <a:off x="4714163" y="3653286"/>
            <a:ext cx="271463"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6335783" y="3653286"/>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2" name="Rectangle 9"/>
          <p:cNvSpPr>
            <a:spLocks noChangeArrowheads="1"/>
          </p:cNvSpPr>
          <p:nvPr/>
        </p:nvSpPr>
        <p:spPr bwMode="auto">
          <a:xfrm>
            <a:off x="3833082" y="3755244"/>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3" name="Rectangle 10"/>
          <p:cNvSpPr>
            <a:spLocks noChangeArrowheads="1"/>
          </p:cNvSpPr>
          <p:nvPr/>
        </p:nvSpPr>
        <p:spPr bwMode="auto">
          <a:xfrm>
            <a:off x="5120542" y="3755244"/>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4" name="Text Box 11"/>
          <p:cNvSpPr txBox="1">
            <a:spLocks noChangeArrowheads="1"/>
          </p:cNvSpPr>
          <p:nvPr/>
        </p:nvSpPr>
        <p:spPr bwMode="auto">
          <a:xfrm>
            <a:off x="3563207" y="3501258"/>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C(i,j)</a:t>
            </a:r>
          </a:p>
        </p:txBody>
      </p:sp>
      <p:sp>
        <p:nvSpPr>
          <p:cNvPr id="15" name="Text Box 12"/>
          <p:cNvSpPr txBox="1">
            <a:spLocks noChangeArrowheads="1"/>
          </p:cNvSpPr>
          <p:nvPr/>
        </p:nvSpPr>
        <p:spPr bwMode="auto">
          <a:xfrm>
            <a:off x="5188834" y="3437758"/>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6669945" y="3310744"/>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898542" y="3310744"/>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7084280" y="36917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35012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611560" y="4491653"/>
            <a:ext cx="8064896" cy="397032"/>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Dot product of a row of A and a column of B for each element of C</a:t>
            </a:r>
            <a:endParaRPr lang="en-US" sz="2000" b="1" dirty="0">
              <a:solidFill>
                <a:prstClr val="black"/>
              </a:solidFill>
              <a:latin typeface="Trebuchet MS"/>
              <a:ea typeface="ヒラギノ角ゴ ProN W3" charset="-128"/>
              <a:cs typeface="Arial"/>
              <a:sym typeface="Myriad Set Text" charset="0"/>
            </a:endParaRPr>
          </a:p>
        </p:txBody>
      </p:sp>
      <p:sp>
        <p:nvSpPr>
          <p:cNvPr id="24" name="Rectangle 10"/>
          <p:cNvSpPr>
            <a:spLocks noChangeArrowheads="1"/>
          </p:cNvSpPr>
          <p:nvPr/>
        </p:nvSpPr>
        <p:spPr bwMode="auto">
          <a:xfrm>
            <a:off x="1412142" y="3761988"/>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3760114"/>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6" name="Content Placeholder 4"/>
          <p:cNvSpPr txBox="1">
            <a:spLocks/>
          </p:cNvSpPr>
          <p:nvPr/>
        </p:nvSpPr>
        <p:spPr>
          <a:xfrm>
            <a:off x="251520" y="5016027"/>
            <a:ext cx="8784976" cy="12744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smtClean="0"/>
              <a:t>And with an eye towards future optimizations, let’s collect work-items into work-groups with 64 work-items per work-group </a:t>
            </a:r>
          </a:p>
        </p:txBody>
      </p:sp>
    </p:spTree>
    <p:extLst>
      <p:ext uri="{BB962C8B-B14F-4D97-AF65-F5344CB8AC3E}">
        <p14:creationId xmlns:p14="http://schemas.microsoft.com/office/powerpoint/2010/main" val="35043137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6: C = A * B</a:t>
            </a:r>
            <a:r>
              <a:rPr lang="en-GB" sz="3200" dirty="0" smtClean="0"/>
              <a:t> </a:t>
            </a:r>
            <a:r>
              <a:rPr lang="en-US" sz="2400" dirty="0" smtClean="0"/>
              <a:t>(</a:t>
            </a:r>
            <a:r>
              <a:rPr lang="en-US" sz="2400" dirty="0"/>
              <a:t>1 row per work-item)</a:t>
            </a:r>
            <a:endParaRPr lang="en-GB" sz="2400" dirty="0"/>
          </a:p>
        </p:txBody>
      </p:sp>
      <p:sp>
        <p:nvSpPr>
          <p:cNvPr id="8" name="Content Placeholder 7"/>
          <p:cNvSpPr>
            <a:spLocks noGrp="1"/>
          </p:cNvSpPr>
          <p:nvPr>
            <p:ph idx="1"/>
          </p:nvPr>
        </p:nvSpPr>
        <p:spPr>
          <a:xfrm>
            <a:off x="171629" y="982536"/>
            <a:ext cx="8784976" cy="3821869"/>
          </a:xfrm>
        </p:spPr>
        <p:txBody>
          <a:bodyPr>
            <a:normAutofit fontScale="85000" lnSpcReduction="2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smtClean="0"/>
              <a:t>To give you experience managing the number of work-items per workgroup.</a:t>
            </a:r>
            <a:endParaRPr lang="en-US" dirty="0"/>
          </a:p>
          <a:p>
            <a:r>
              <a:rPr lang="en-GB" dirty="0" smtClean="0">
                <a:solidFill>
                  <a:schemeClr val="accent2"/>
                </a:solidFill>
              </a:rPr>
              <a:t>Procedure</a:t>
            </a:r>
            <a:r>
              <a:rPr lang="en-GB" dirty="0">
                <a:solidFill>
                  <a:schemeClr val="accent2"/>
                </a:solidFill>
              </a:rPr>
              <a:t>: </a:t>
            </a:r>
          </a:p>
          <a:p>
            <a:pPr lvl="1"/>
            <a:r>
              <a:rPr lang="en-GB" dirty="0" smtClean="0"/>
              <a:t>Start from you last matrix multiplication program.  Modify it so each work-item handles an entire row of the matrix.</a:t>
            </a:r>
            <a:endParaRPr lang="en-GB" dirty="0"/>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a:t>
            </a:r>
            <a:r>
              <a:rPr lang="en-GB" dirty="0" smtClean="0"/>
              <a:t>Output the runtime and the MFLOPS. </a:t>
            </a:r>
            <a:endParaRPr lang="en-GB" dirty="0"/>
          </a:p>
        </p:txBody>
      </p:sp>
      <p:sp>
        <p:nvSpPr>
          <p:cNvPr id="4" name="TextBox 3"/>
          <p:cNvSpPr txBox="1"/>
          <p:nvPr/>
        </p:nvSpPr>
        <p:spPr>
          <a:xfrm>
            <a:off x="268013" y="4567922"/>
            <a:ext cx="8592208" cy="2031325"/>
          </a:xfrm>
          <a:prstGeom prst="rect">
            <a:avLst/>
          </a:prstGeom>
          <a:solidFill>
            <a:srgbClr val="F8E7FF"/>
          </a:solidFill>
          <a:ln>
            <a:solidFill>
              <a:schemeClr val="accent1"/>
            </a:solidFill>
          </a:ln>
        </p:spPr>
        <p:txBody>
          <a:bodyPr wrap="square" rtlCol="0">
            <a:spAutoFit/>
          </a:bodyPr>
          <a:lstStyle/>
          <a:p>
            <a:r>
              <a:rPr lang="en-US" sz="1800" dirty="0" smtClean="0"/>
              <a:t>cl::</a:t>
            </a:r>
            <a:r>
              <a:rPr lang="en-US" sz="1800" dirty="0" err="1" smtClean="0"/>
              <a:t>EnqueueArgs</a:t>
            </a:r>
            <a:r>
              <a:rPr lang="en-US" sz="1800" dirty="0" smtClean="0"/>
              <a:t>() is used with the kernel </a:t>
            </a:r>
            <a:r>
              <a:rPr lang="en-US" sz="1800" dirty="0" err="1" smtClean="0"/>
              <a:t>functor</a:t>
            </a:r>
            <a:r>
              <a:rPr lang="en-US" sz="1800" dirty="0" smtClean="0"/>
              <a:t> to control how a kernel is </a:t>
            </a:r>
            <a:r>
              <a:rPr lang="en-US" sz="1800" dirty="0" err="1" smtClean="0"/>
              <a:t>enqueued</a:t>
            </a:r>
            <a:r>
              <a:rPr lang="en-US" sz="1800" dirty="0" smtClean="0"/>
              <a:t>.   There are many overloaded forms … the one you’ll need is: </a:t>
            </a:r>
          </a:p>
          <a:p>
            <a:endParaRPr lang="en-US" sz="1800" dirty="0" smtClean="0"/>
          </a:p>
          <a:p>
            <a:pPr lvl="2"/>
            <a:r>
              <a:rPr lang="en-US" sz="1800" dirty="0" smtClean="0"/>
              <a:t>cl::</a:t>
            </a:r>
            <a:r>
              <a:rPr lang="en-US" sz="1800" dirty="0" err="1" smtClean="0"/>
              <a:t>EnqueueArgs</a:t>
            </a:r>
            <a:r>
              <a:rPr lang="en-US" sz="1800" dirty="0" smtClean="0"/>
              <a:t>(</a:t>
            </a:r>
            <a:r>
              <a:rPr lang="en-US" sz="1800" dirty="0" err="1" smtClean="0"/>
              <a:t>NDRange</a:t>
            </a:r>
            <a:r>
              <a:rPr lang="en-US" sz="1800" dirty="0" smtClean="0"/>
              <a:t> Global, </a:t>
            </a:r>
            <a:r>
              <a:rPr lang="en-US" sz="1800" dirty="0" err="1" smtClean="0"/>
              <a:t>NDRange</a:t>
            </a:r>
            <a:r>
              <a:rPr lang="en-US" sz="1800" dirty="0" smtClean="0"/>
              <a:t> Local)</a:t>
            </a:r>
          </a:p>
          <a:p>
            <a:pPr lvl="2"/>
            <a:endParaRPr lang="en-US" sz="1800" dirty="0" smtClean="0"/>
          </a:p>
          <a:p>
            <a:r>
              <a:rPr lang="en-US" sz="1800" dirty="0" smtClean="0"/>
              <a:t>Where “global” and “local” are (N), (N,N), or (N,N,N) depending on the dimensionality of the </a:t>
            </a:r>
            <a:r>
              <a:rPr lang="en-US" sz="1800" dirty="0" err="1" smtClean="0"/>
              <a:t>NDRange</a:t>
            </a:r>
            <a:r>
              <a:rPr lang="en-US" sz="1800" dirty="0" smtClean="0"/>
              <a:t> index space.</a:t>
            </a:r>
          </a:p>
        </p:txBody>
      </p:sp>
    </p:spTree>
    <p:extLst>
      <p:ext uri="{BB962C8B-B14F-4D97-AF65-F5344CB8AC3E}">
        <p14:creationId xmlns:p14="http://schemas.microsoft.com/office/powerpoint/2010/main" val="18801030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smtClean="0"/>
              <a:t>An N-dimension domain of work-items</a:t>
            </a:r>
            <a:endParaRPr lang="en-GB" sz="3600" dirty="0"/>
          </a:p>
        </p:txBody>
      </p:sp>
      <p:sp>
        <p:nvSpPr>
          <p:cNvPr id="3" name="Content Placeholder 2"/>
          <p:cNvSpPr>
            <a:spLocks noGrp="1"/>
          </p:cNvSpPr>
          <p:nvPr>
            <p:ph idx="1"/>
          </p:nvPr>
        </p:nvSpPr>
        <p:spPr>
          <a:xfrm>
            <a:off x="107504" y="1124744"/>
            <a:ext cx="8856984" cy="1735798"/>
          </a:xfrm>
        </p:spPr>
        <p:txBody>
          <a:bodyPr>
            <a:normAutofit fontScale="85000" lnSpcReduction="20000"/>
          </a:bodyPr>
          <a:lstStyle/>
          <a:p>
            <a:r>
              <a:rPr lang="en-GB" dirty="0">
                <a:solidFill>
                  <a:schemeClr val="accent2"/>
                </a:solidFill>
              </a:rPr>
              <a:t>Global </a:t>
            </a:r>
            <a:r>
              <a:rPr lang="en-GB" dirty="0" smtClean="0"/>
              <a:t>Dimensions: 1024 (1D)</a:t>
            </a:r>
          </a:p>
          <a:p>
            <a:pPr marL="0" indent="0">
              <a:buNone/>
            </a:pPr>
            <a:r>
              <a:rPr lang="en-GB" dirty="0"/>
              <a:t>	</a:t>
            </a:r>
            <a:r>
              <a:rPr lang="en-GB" dirty="0" smtClean="0"/>
              <a:t>Whole </a:t>
            </a:r>
            <a:r>
              <a:rPr lang="en-GB" dirty="0"/>
              <a:t>problem space (index space)</a:t>
            </a:r>
          </a:p>
          <a:p>
            <a:r>
              <a:rPr lang="en-GB" dirty="0">
                <a:solidFill>
                  <a:schemeClr val="accent2"/>
                </a:solidFill>
              </a:rPr>
              <a:t>Local </a:t>
            </a:r>
            <a:r>
              <a:rPr lang="en-GB" dirty="0"/>
              <a:t>Dimensions: </a:t>
            </a:r>
            <a:r>
              <a:rPr lang="en-GB" dirty="0" smtClean="0"/>
              <a:t> 64 (work-items per work-group)</a:t>
            </a:r>
          </a:p>
          <a:p>
            <a:pPr marL="0" indent="0">
              <a:buNone/>
            </a:pPr>
            <a:r>
              <a:rPr lang="en-GB" dirty="0"/>
              <a:t>	</a:t>
            </a:r>
            <a:r>
              <a:rPr lang="en-GB" dirty="0" smtClean="0"/>
              <a:t>Only 1024/64 = 16 work-groups in total</a:t>
            </a:r>
            <a:endParaRPr lang="en-GB" dirty="0"/>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GB" dirty="0">
                <a:solidFill>
                  <a:prstClr val="black"/>
                </a:solidFill>
              </a:rPr>
              <a:t>Important implication: </a:t>
            </a:r>
            <a:r>
              <a:rPr lang="en-GB" dirty="0" smtClean="0">
                <a:solidFill>
                  <a:prstClr val="black"/>
                </a:solidFill>
              </a:rPr>
              <a:t>we will have a </a:t>
            </a:r>
            <a:r>
              <a:rPr lang="en-GB" dirty="0">
                <a:solidFill>
                  <a:prstClr val="black"/>
                </a:solidFill>
              </a:rPr>
              <a:t>lot fewer work-items per </a:t>
            </a:r>
            <a:r>
              <a:rPr lang="en-GB" dirty="0" smtClean="0">
                <a:solidFill>
                  <a:prstClr val="black"/>
                </a:solidFill>
              </a:rPr>
              <a:t>work-group </a:t>
            </a:r>
            <a:r>
              <a:rPr lang="en-GB" dirty="0">
                <a:solidFill>
                  <a:prstClr val="black"/>
                </a:solidFill>
              </a:rPr>
              <a:t>(64</a:t>
            </a:r>
            <a:r>
              <a:rPr lang="en-GB" dirty="0" smtClean="0">
                <a:solidFill>
                  <a:prstClr val="black"/>
                </a:solidFill>
              </a:rPr>
              <a:t>) and work-groups (16). </a:t>
            </a:r>
            <a:r>
              <a:rPr lang="en-GB" dirty="0">
                <a:solidFill>
                  <a:prstClr val="black"/>
                </a:solidFill>
              </a:rPr>
              <a:t>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fontAlgn="auto">
              <a:spcBef>
                <a:spcPts val="0"/>
              </a:spcBef>
              <a:spcAft>
                <a:spcPts val="0"/>
              </a:spcAft>
              <a:tabLst>
                <a:tab pos="66675" algn="l"/>
                <a:tab pos="752475" algn="l"/>
                <a:tab pos="1438275" algn="l"/>
                <a:tab pos="2122488" algn="l"/>
                <a:tab pos="2806700" algn="l"/>
              </a:tabLst>
            </a:pPr>
            <a:endParaRPr lang="en-US" sz="2100">
              <a:solidFill>
                <a:prstClr val="black"/>
              </a:solidFill>
              <a:ea typeface="+mn-ea"/>
            </a:endParaRPr>
          </a:p>
        </p:txBody>
      </p:sp>
      <p:sp>
        <p:nvSpPr>
          <p:cNvPr id="8" name="Line 9"/>
          <p:cNvSpPr>
            <a:spLocks noChangeShapeType="1"/>
          </p:cNvSpPr>
          <p:nvPr/>
        </p:nvSpPr>
        <p:spPr bwMode="auto">
          <a:xfrm rot="10800000">
            <a:off x="3242410" y="3328299"/>
            <a:ext cx="0" cy="1888094"/>
          </a:xfrm>
          <a:prstGeom prst="line">
            <a:avLst/>
          </a:prstGeom>
          <a:noFill/>
          <a:ln w="63500">
            <a:solidFill>
              <a:schemeClr val="tx1"/>
            </a:solidFill>
            <a:miter lim="800000"/>
            <a:headEnd type="triangle" w="med" len="med"/>
            <a:tailEnd type="triangle" w="med" len="med"/>
          </a:ln>
          <a:effectLst/>
        </p:spPr>
        <p:txBody>
          <a:bodyPr lIns="0" tIns="0" rIns="0" bIns="0"/>
          <a:lstStyle/>
          <a:p>
            <a:pPr fontAlgn="auto">
              <a:spcBef>
                <a:spcPts val="0"/>
              </a:spcBef>
              <a:spcAft>
                <a:spcPts val="0"/>
              </a:spcAft>
              <a:defRPr/>
            </a:pPr>
            <a:endParaRPr lang="en-US" sz="1800">
              <a:solidFill>
                <a:prstClr val="black"/>
              </a:solidFill>
              <a:latin typeface="Trebuchet MS"/>
              <a:ea typeface="+mn-ea"/>
            </a:endParaRPr>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fontAlgn="auto">
              <a:spcBef>
                <a:spcPts val="0"/>
              </a:spcBef>
              <a:spcAft>
                <a:spcPts val="0"/>
              </a:spcAft>
              <a:tabLst>
                <a:tab pos="66675" algn="l"/>
                <a:tab pos="752475" algn="l"/>
                <a:tab pos="1438275" algn="l"/>
                <a:tab pos="2122488" algn="l"/>
                <a:tab pos="2806700" algn="l"/>
              </a:tabLst>
            </a:pPr>
            <a:r>
              <a:rPr lang="en-US" sz="1800" dirty="0" smtClean="0">
                <a:solidFill>
                  <a:prstClr val="black"/>
                </a:solidFill>
                <a:ea typeface="+mn-ea"/>
              </a:rPr>
              <a:t>1024</a:t>
            </a:r>
            <a:endParaRPr lang="en-US" sz="1800" dirty="0">
              <a:solidFill>
                <a:prstClr val="black"/>
              </a:solidFill>
              <a:ea typeface="+mn-ea"/>
            </a:endParaRP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0"/>
          <p:cNvSpPr>
            <a:spLocks/>
          </p:cNvSpPr>
          <p:nvPr/>
        </p:nvSpPr>
        <p:spPr bwMode="auto">
          <a:xfrm rot="-5400000">
            <a:off x="5491444" y="3244704"/>
            <a:ext cx="293671" cy="276999"/>
          </a:xfrm>
          <a:prstGeom prst="rect">
            <a:avLst/>
          </a:prstGeom>
          <a:noFill/>
          <a:ln w="12700">
            <a:noFill/>
            <a:miter lim="800000"/>
            <a:headEnd/>
            <a:tailEnd/>
          </a:ln>
        </p:spPr>
        <p:txBody>
          <a:bodyPr wrap="none" lIns="0" tIns="0" rIns="0" bIns="0">
            <a:spAutoFit/>
          </a:bodyPr>
          <a:lstStyle/>
          <a:p>
            <a:pPr marL="36513" algn="ctr" fontAlgn="auto">
              <a:spcBef>
                <a:spcPts val="0"/>
              </a:spcBef>
              <a:spcAft>
                <a:spcPts val="0"/>
              </a:spcAft>
              <a:tabLst>
                <a:tab pos="66675" algn="l"/>
                <a:tab pos="752475" algn="l"/>
                <a:tab pos="1438275" algn="l"/>
                <a:tab pos="2122488" algn="l"/>
                <a:tab pos="2806700" algn="l"/>
              </a:tabLst>
            </a:pPr>
            <a:r>
              <a:rPr lang="en-US" sz="1800" dirty="0" smtClean="0">
                <a:solidFill>
                  <a:prstClr val="black"/>
                </a:solidFill>
                <a:ea typeface="+mn-ea"/>
              </a:rPr>
              <a:t>64</a:t>
            </a:r>
            <a:endParaRPr lang="en-US" sz="1800" dirty="0">
              <a:solidFill>
                <a:prstClr val="black"/>
              </a:solidFill>
              <a:ea typeface="+mn-ea"/>
            </a:endParaRPr>
          </a:p>
        </p:txBody>
      </p: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ight Brace 5"/>
          <p:cNvSpPr/>
          <p:nvPr/>
        </p:nvSpPr>
        <p:spPr>
          <a:xfrm>
            <a:off x="5399727" y="3328300"/>
            <a:ext cx="124290" cy="1098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7618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smtClean="0"/>
              <a:t>OpenCL: From cell phone to supercomputer</a:t>
            </a:r>
            <a:endParaRPr lang="en-GB" dirty="0"/>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a:t>
            </a:r>
            <a:r>
              <a:rPr lang="en-GB" dirty="0" smtClean="0"/>
              <a:t>“ES” </a:t>
            </a:r>
            <a:r>
              <a:rPr lang="en-GB" dirty="0"/>
              <a:t>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fontAlgn="auto">
              <a:spcAft>
                <a:spcPts val="0"/>
              </a:spcAft>
              <a:buFont typeface="Arial" pitchFamily="34" charset="0"/>
              <a:buNone/>
            </a:pPr>
            <a:r>
              <a:rPr lang="en-GB" sz="2000" dirty="0">
                <a:solidFill>
                  <a:prstClr val="black"/>
                </a:solidFill>
              </a:rPr>
              <a:t>A camera phone with GPS </a:t>
            </a:r>
            <a:r>
              <a:rPr lang="en-GB" sz="2000" dirty="0" smtClean="0">
                <a:solidFill>
                  <a:prstClr val="black"/>
                </a:solidFill>
              </a:rPr>
              <a:t>processes images </a:t>
            </a:r>
            <a:r>
              <a:rPr lang="en-GB" sz="2000" dirty="0">
                <a:solidFill>
                  <a:prstClr val="black"/>
                </a:solidFill>
              </a:rPr>
              <a:t>to recognize buildings </a:t>
            </a:r>
            <a:r>
              <a:rPr lang="en-GB" sz="2000" dirty="0" smtClean="0">
                <a:solidFill>
                  <a:prstClr val="black"/>
                </a:solidFill>
              </a:rPr>
              <a:t>and landmarks </a:t>
            </a:r>
            <a:r>
              <a:rPr lang="en-GB" sz="2000" dirty="0">
                <a:solidFill>
                  <a:prstClr val="black"/>
                </a:solidFill>
              </a:rPr>
              <a:t>and provides </a:t>
            </a:r>
            <a:r>
              <a:rPr lang="en-GB" sz="2000" dirty="0" smtClean="0">
                <a:solidFill>
                  <a:prstClr val="black"/>
                </a:solidFill>
              </a:rPr>
              <a:t>relevant data </a:t>
            </a:r>
            <a:r>
              <a:rPr lang="en-GB" sz="2000" dirty="0">
                <a:solidFill>
                  <a:prstClr val="black"/>
                </a:solidFill>
              </a:rPr>
              <a:t>from internet</a:t>
            </a:r>
          </a:p>
        </p:txBody>
      </p:sp>
    </p:spTree>
    <p:extLst>
      <p:ext uri="{BB962C8B-B14F-4D97-AF65-F5344CB8AC3E}">
        <p14:creationId xmlns:p14="http://schemas.microsoft.com/office/powerpoint/2010/main" val="35197553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41277"/>
            <a:ext cx="3491880" cy="3744416"/>
          </a:xfrm>
        </p:spPr>
        <p:txBody>
          <a:bodyPr>
            <a:normAutofit/>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Order,</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a:t>
            </a:r>
            <a:r>
              <a:rPr lang="en-GB" sz="2000" b="1" dirty="0">
                <a:solidFill>
                  <a:srgbClr val="401B5B"/>
                </a:solidFill>
                <a:latin typeface="Courier"/>
              </a:rPr>
              <a:t>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2800" dirty="0" smtClean="0"/>
              <a:t>One work item per row of C</a:t>
            </a:r>
            <a:endParaRPr lang="en-GB" sz="2800" dirty="0"/>
          </a:p>
        </p:txBody>
      </p:sp>
      <p:sp>
        <p:nvSpPr>
          <p:cNvPr id="4" name="Content Placeholder 2"/>
          <p:cNvSpPr txBox="1">
            <a:spLocks/>
          </p:cNvSpPr>
          <p:nvPr/>
        </p:nvSpPr>
        <p:spPr>
          <a:xfrm>
            <a:off x="3563888" y="1700808"/>
            <a:ext cx="51229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a:solidFill>
                  <a:prstClr val="black"/>
                </a:solidFill>
                <a:latin typeface="Courier"/>
              </a:rPr>
              <a:t> j, </a:t>
            </a:r>
            <a:r>
              <a:rPr lang="en-GB" sz="2000" b="1" dirty="0" smtClean="0">
                <a:solidFill>
                  <a:prstClr val="black"/>
                </a:solidFill>
                <a:latin typeface="Courier"/>
              </a:rPr>
              <a:t>k;</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smtClean="0">
                <a:solidFill>
                  <a:prstClr val="black"/>
                </a:solidFill>
                <a:latin typeface="Courier"/>
              </a:rPr>
              <a:t>i =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a:solidFill>
                  <a:srgbClr val="C0504D"/>
                </a:solidFill>
                <a:latin typeface="Courier"/>
              </a:rPr>
              <a:t>float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a:buNone/>
            </a:pPr>
            <a:r>
              <a:rPr lang="en-GB" sz="2000" b="1" dirty="0" smtClean="0">
                <a:solidFill>
                  <a:schemeClr val="accent1"/>
                </a:solidFill>
                <a:latin typeface="Courier"/>
              </a:rPr>
              <a:t>  </a:t>
            </a:r>
            <a:r>
              <a:rPr lang="en-GB" sz="2000" b="1" dirty="0">
                <a:latin typeface="Courier"/>
              </a:rPr>
              <a:t>for (j = 0; j &lt; Order; j++) {</a:t>
            </a: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smtClean="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Order;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A[i*</a:t>
            </a:r>
            <a:r>
              <a:rPr lang="en-GB" sz="2000" b="1" dirty="0" err="1" smtClean="0">
                <a:solidFill>
                  <a:prstClr val="black"/>
                </a:solidFill>
                <a:latin typeface="Courier"/>
              </a:rPr>
              <a:t>Order+k</a:t>
            </a:r>
            <a:r>
              <a:rPr lang="en-GB" sz="2000" b="1" dirty="0" smtClean="0">
                <a:solidFill>
                  <a:prstClr val="black"/>
                </a:solidFill>
                <a:latin typeface="Courier"/>
              </a:rPr>
              <a:t>]*B[k*</a:t>
            </a:r>
            <a:r>
              <a:rPr lang="en-GB" sz="2000" b="1" dirty="0" err="1" smtClean="0">
                <a:solidFill>
                  <a:prstClr val="black"/>
                </a:solidFill>
                <a:latin typeface="Courier"/>
              </a:rPr>
              <a:t>Order+j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C[i*</a:t>
            </a:r>
            <a:r>
              <a:rPr lang="en-GB" sz="2000" b="1" dirty="0" err="1" smtClean="0">
                <a:solidFill>
                  <a:prstClr val="black"/>
                </a:solidFill>
                <a:latin typeface="Courier"/>
              </a:rPr>
              <a:t>Order+j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spTree>
    <p:extLst>
      <p:ext uri="{BB962C8B-B14F-4D97-AF65-F5344CB8AC3E}">
        <p14:creationId xmlns:p14="http://schemas.microsoft.com/office/powerpoint/2010/main" val="5653582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0"/>
            <a:ext cx="8229600" cy="718590"/>
          </a:xfrm>
        </p:spPr>
        <p:txBody>
          <a:bodyPr>
            <a:normAutofit/>
          </a:bodyPr>
          <a:lstStyle/>
          <a:p>
            <a:r>
              <a:rPr lang="en-US" sz="3200" dirty="0" smtClean="0"/>
              <a:t>Mat. </a:t>
            </a:r>
            <a:r>
              <a:rPr lang="en-US" sz="3200" dirty="0" err="1" smtClean="0"/>
              <a:t>Mul</a:t>
            </a:r>
            <a:r>
              <a:rPr lang="en-US" sz="3200" dirty="0" smtClean="0"/>
              <a:t>. host program </a:t>
            </a:r>
            <a:r>
              <a:rPr lang="en-US" sz="2700" dirty="0" smtClean="0"/>
              <a:t>(1 row per work-item)</a:t>
            </a:r>
            <a:endParaRPr lang="en-US" sz="2700" dirty="0"/>
          </a:p>
        </p:txBody>
      </p:sp>
      <p:sp>
        <p:nvSpPr>
          <p:cNvPr id="3" name="Content Placeholder 2"/>
          <p:cNvSpPr>
            <a:spLocks noGrp="1"/>
          </p:cNvSpPr>
          <p:nvPr>
            <p:ph sz="half" idx="1"/>
          </p:nvPr>
        </p:nvSpPr>
        <p:spPr>
          <a:xfrm>
            <a:off x="127437" y="898634"/>
            <a:ext cx="4271142" cy="5628289"/>
          </a:xfrm>
        </p:spPr>
        <p:txBody>
          <a:bodyPr>
            <a:noAutofit/>
          </a:bodyPr>
          <a:lstStyle/>
          <a:p>
            <a:pPr marL="0" indent="0">
              <a:buNone/>
            </a:pPr>
            <a:r>
              <a:rPr lang="en-US" sz="1400" dirty="0"/>
              <a:t>#define DEVICE CL_DEVICE_TYPE_DEFAULT</a:t>
            </a:r>
          </a:p>
          <a:p>
            <a:pPr marL="0" indent="0">
              <a:buNone/>
            </a:pPr>
            <a:r>
              <a:rPr lang="en-US" sz="1800" dirty="0" err="1" smtClean="0"/>
              <a:t>int</a:t>
            </a:r>
            <a:r>
              <a:rPr lang="en-US" sz="1800" dirty="0" smtClean="0"/>
              <a:t> </a:t>
            </a:r>
            <a:r>
              <a:rPr lang="en-US" sz="1800" dirty="0"/>
              <a:t>main(void)</a:t>
            </a:r>
          </a:p>
          <a:p>
            <a:pPr marL="0" indent="0">
              <a:buNone/>
            </a:pPr>
            <a:r>
              <a:rPr lang="en-US" sz="1800" dirty="0" smtClean="0"/>
              <a:t>{  // declarations (not shown)</a:t>
            </a:r>
            <a:endParaRPr lang="en-US" sz="1800" dirty="0"/>
          </a:p>
          <a:p>
            <a:pPr marL="0" indent="0">
              <a:buNone/>
            </a:pPr>
            <a:r>
              <a:rPr lang="en-US" sz="1800" dirty="0" smtClean="0"/>
              <a:t>  </a:t>
            </a:r>
            <a:r>
              <a:rPr lang="en-US" sz="1800" dirty="0" err="1" smtClean="0"/>
              <a:t>sz</a:t>
            </a:r>
            <a:r>
              <a:rPr lang="en-US" sz="1800" dirty="0" smtClean="0"/>
              <a:t> </a:t>
            </a:r>
            <a:r>
              <a:rPr lang="en-US" sz="1800" dirty="0"/>
              <a:t>= N * N</a:t>
            </a:r>
            <a:r>
              <a:rPr lang="en-US" sz="1800" dirty="0" smtClean="0"/>
              <a:t>;</a:t>
            </a:r>
            <a:endParaRPr lang="en-US" sz="1800" dirty="0"/>
          </a:p>
          <a:p>
            <a:pPr marL="0" indent="0">
              <a:buNone/>
            </a:pPr>
            <a:r>
              <a:rPr lang="en-US" sz="1800" dirty="0" smtClean="0"/>
              <a:t>  </a:t>
            </a:r>
            <a:r>
              <a:rPr lang="en-US" sz="1800" dirty="0" err="1"/>
              <a:t>std</a:t>
            </a:r>
            <a:r>
              <a:rPr lang="en-US" sz="1800" dirty="0"/>
              <a:t>::vector&lt;float&gt; </a:t>
            </a:r>
            <a:r>
              <a:rPr lang="en-US" sz="1800" dirty="0" err="1"/>
              <a:t>h_A</a:t>
            </a:r>
            <a:r>
              <a:rPr lang="en-US" sz="1800" dirty="0"/>
              <a:t>(</a:t>
            </a:r>
            <a:r>
              <a:rPr lang="en-US" sz="1800" dirty="0" err="1"/>
              <a:t>sz</a:t>
            </a:r>
            <a:r>
              <a:rPr lang="en-US" sz="1800" dirty="0"/>
              <a:t>); </a:t>
            </a:r>
          </a:p>
          <a:p>
            <a:pPr marL="0" indent="0">
              <a:buNone/>
            </a:pPr>
            <a:r>
              <a:rPr lang="en-US" sz="1800" dirty="0" smtClean="0"/>
              <a:t>  </a:t>
            </a:r>
            <a:r>
              <a:rPr lang="en-US" sz="1800" dirty="0" err="1"/>
              <a:t>std</a:t>
            </a:r>
            <a:r>
              <a:rPr lang="en-US" sz="1800" dirty="0"/>
              <a:t>::vector&lt;float&gt; </a:t>
            </a:r>
            <a:r>
              <a:rPr lang="en-US" sz="1800" dirty="0" err="1"/>
              <a:t>h_B</a:t>
            </a:r>
            <a:r>
              <a:rPr lang="en-US" sz="1800" dirty="0"/>
              <a:t>(</a:t>
            </a:r>
            <a:r>
              <a:rPr lang="en-US" sz="1800" dirty="0" err="1"/>
              <a:t>sz</a:t>
            </a:r>
            <a:r>
              <a:rPr lang="en-US" sz="1800" dirty="0"/>
              <a:t>); </a:t>
            </a:r>
            <a:r>
              <a:rPr lang="en-US" sz="1800" dirty="0" smtClean="0"/>
              <a:t>    </a:t>
            </a:r>
            <a:br>
              <a:rPr lang="en-US" sz="1800" dirty="0" smtClean="0"/>
            </a:br>
            <a:r>
              <a:rPr lang="en-US" sz="1800" dirty="0" smtClean="0"/>
              <a:t>  </a:t>
            </a:r>
            <a:r>
              <a:rPr lang="en-US" sz="1800" dirty="0" err="1" smtClean="0"/>
              <a:t>std</a:t>
            </a:r>
            <a:r>
              <a:rPr lang="en-US" sz="1800" dirty="0"/>
              <a:t>::vector&lt;float&gt; </a:t>
            </a:r>
            <a:r>
              <a:rPr lang="en-US" sz="1800" dirty="0" err="1"/>
              <a:t>h_C</a:t>
            </a:r>
            <a:r>
              <a:rPr lang="en-US" sz="1800" dirty="0"/>
              <a:t>(</a:t>
            </a:r>
            <a:r>
              <a:rPr lang="en-US" sz="1800" dirty="0" err="1"/>
              <a:t>sz</a:t>
            </a:r>
            <a:r>
              <a:rPr lang="en-US" sz="1800" dirty="0"/>
              <a:t>); </a:t>
            </a:r>
            <a:endParaRPr lang="en-US" sz="1800" dirty="0" smtClean="0"/>
          </a:p>
          <a:p>
            <a:pPr marL="0" indent="0">
              <a:buNone/>
            </a:pPr>
            <a:endParaRPr lang="en-US" sz="1800" dirty="0" smtClean="0"/>
          </a:p>
          <a:p>
            <a:pPr marL="0" indent="0">
              <a:buNone/>
            </a:pPr>
            <a:r>
              <a:rPr lang="en-US" sz="1800" dirty="0"/>
              <a:t> cl::Buffer </a:t>
            </a:r>
            <a:r>
              <a:rPr lang="en-US" sz="1800" dirty="0" err="1"/>
              <a:t>d_A</a:t>
            </a:r>
            <a:r>
              <a:rPr lang="en-US" sz="1800" dirty="0"/>
              <a:t>, </a:t>
            </a:r>
            <a:r>
              <a:rPr lang="en-US" sz="1800" dirty="0" err="1"/>
              <a:t>d_B</a:t>
            </a:r>
            <a:r>
              <a:rPr lang="en-US" sz="1800" dirty="0"/>
              <a:t>, </a:t>
            </a:r>
            <a:r>
              <a:rPr lang="en-US" sz="1800" dirty="0" err="1"/>
              <a:t>d_C</a:t>
            </a:r>
            <a:r>
              <a:rPr lang="en-US" sz="1800" dirty="0"/>
              <a:t>; </a:t>
            </a:r>
            <a:endParaRPr lang="en-US" sz="1800" dirty="0" smtClean="0"/>
          </a:p>
          <a:p>
            <a:pPr marL="0" indent="0">
              <a:buNone/>
            </a:pPr>
            <a:endParaRPr lang="en-US" sz="1800" dirty="0"/>
          </a:p>
          <a:p>
            <a:pPr marL="0" indent="0">
              <a:buNone/>
            </a:pPr>
            <a:r>
              <a:rPr lang="en-US" sz="1800" dirty="0" smtClean="0"/>
              <a:t>// initialize matrices  and setup</a:t>
            </a:r>
          </a:p>
          <a:p>
            <a:pPr marL="0" indent="0">
              <a:buNone/>
            </a:pPr>
            <a:r>
              <a:rPr lang="en-US" sz="1800" dirty="0" smtClean="0"/>
              <a:t>// the problem (not shown)</a:t>
            </a:r>
          </a:p>
          <a:p>
            <a:pPr marL="0" indent="0">
              <a:buNone/>
            </a:pPr>
            <a:endParaRPr lang="en-US" sz="1800" dirty="0"/>
          </a:p>
          <a:p>
            <a:pPr marL="0" indent="0">
              <a:buNone/>
            </a:pPr>
            <a:r>
              <a:rPr lang="en-US" sz="1800" dirty="0" smtClean="0"/>
              <a:t> cl</a:t>
            </a:r>
            <a:r>
              <a:rPr lang="en-US" sz="1800" dirty="0"/>
              <a:t>::Context context(DEVICE);</a:t>
            </a:r>
          </a:p>
          <a:p>
            <a:pPr marL="0" indent="0">
              <a:buNone/>
            </a:pPr>
            <a:r>
              <a:rPr lang="en-US" sz="1800" dirty="0" smtClean="0"/>
              <a:t> cl</a:t>
            </a:r>
            <a:r>
              <a:rPr lang="en-US" sz="1800" dirty="0"/>
              <a:t>::Program program(context</a:t>
            </a:r>
            <a:r>
              <a:rPr lang="en-US" sz="1800" dirty="0" smtClean="0"/>
              <a:t>,</a:t>
            </a:r>
            <a:br>
              <a:rPr lang="en-US" sz="1800" dirty="0" smtClean="0"/>
            </a:br>
            <a:r>
              <a:rPr lang="en-US" sz="1800" dirty="0" smtClean="0"/>
              <a:t>    </a:t>
            </a:r>
            <a:r>
              <a:rPr lang="en-US" sz="1800" dirty="0" err="1" smtClean="0"/>
              <a:t>util</a:t>
            </a:r>
            <a:r>
              <a:rPr lang="en-US" sz="1800" dirty="0"/>
              <a:t>::</a:t>
            </a:r>
            <a:r>
              <a:rPr lang="en-US" sz="1800" dirty="0" err="1"/>
              <a:t>loadProgram</a:t>
            </a:r>
            <a:r>
              <a:rPr lang="en-US" sz="1800" dirty="0"/>
              <a:t>("</a:t>
            </a:r>
            <a:r>
              <a:rPr lang="en-US" sz="1800" dirty="0" smtClean="0"/>
              <a:t>mmulCrow.cl“, </a:t>
            </a:r>
            <a:br>
              <a:rPr lang="en-US" sz="1800" dirty="0" smtClean="0"/>
            </a:br>
            <a:r>
              <a:rPr lang="en-US" sz="1800" dirty="0" smtClean="0"/>
              <a:t>        true));</a:t>
            </a:r>
            <a:endParaRPr lang="en-US" sz="1800" dirty="0"/>
          </a:p>
        </p:txBody>
      </p:sp>
      <p:sp>
        <p:nvSpPr>
          <p:cNvPr id="4" name="Content Placeholder 3"/>
          <p:cNvSpPr>
            <a:spLocks noGrp="1"/>
          </p:cNvSpPr>
          <p:nvPr>
            <p:ph sz="half" idx="2"/>
          </p:nvPr>
        </p:nvSpPr>
        <p:spPr>
          <a:xfrm>
            <a:off x="4336776" y="772510"/>
            <a:ext cx="4791458" cy="6020841"/>
          </a:xfrm>
        </p:spPr>
        <p:txBody>
          <a:bodyPr>
            <a:normAutofit fontScale="47500" lnSpcReduction="20000"/>
          </a:bodyPr>
          <a:lstStyle/>
          <a:p>
            <a:pPr marL="0" indent="0">
              <a:buNone/>
            </a:pPr>
            <a:r>
              <a:rPr lang="en-US" sz="3300" dirty="0" smtClean="0"/>
              <a:t>cl</a:t>
            </a:r>
            <a:r>
              <a:rPr lang="en-US" sz="3300" dirty="0"/>
              <a:t>::</a:t>
            </a:r>
            <a:r>
              <a:rPr lang="en-US" sz="3300" dirty="0" err="1"/>
              <a:t>CommandQueue</a:t>
            </a:r>
            <a:r>
              <a:rPr lang="en-US" sz="3300" dirty="0"/>
              <a:t> queue(context</a:t>
            </a:r>
            <a:r>
              <a:rPr lang="en-US" sz="3300" dirty="0" smtClean="0"/>
              <a:t>);</a:t>
            </a:r>
          </a:p>
          <a:p>
            <a:pPr marL="0" indent="0">
              <a:buNone/>
            </a:pPr>
            <a:endParaRPr lang="en-US" sz="3300" dirty="0"/>
          </a:p>
          <a:p>
            <a:pPr marL="0" indent="0">
              <a:buNone/>
            </a:pPr>
            <a:r>
              <a:rPr lang="en-US" sz="3300" dirty="0" smtClean="0"/>
              <a:t>auto </a:t>
            </a:r>
            <a:r>
              <a:rPr lang="en-US" sz="3300" dirty="0" err="1"/>
              <a:t>mmul</a:t>
            </a:r>
            <a:r>
              <a:rPr lang="en-US" sz="3300" dirty="0"/>
              <a:t> = cl::</a:t>
            </a:r>
            <a:r>
              <a:rPr lang="en-US" sz="3300" dirty="0" err="1" smtClean="0"/>
              <a:t>make_kernel</a:t>
            </a:r>
            <a:r>
              <a:rPr lang="en-US" sz="3300" dirty="0" smtClean="0"/>
              <a:t/>
            </a:r>
            <a:br>
              <a:rPr lang="en-US" sz="3300" dirty="0" smtClean="0"/>
            </a:br>
            <a:r>
              <a:rPr lang="en-US" sz="3300" dirty="0" smtClean="0"/>
              <a:t>          &lt;</a:t>
            </a:r>
            <a:r>
              <a:rPr lang="en-US" sz="3300" dirty="0" err="1"/>
              <a:t>int</a:t>
            </a:r>
            <a:r>
              <a:rPr lang="en-US" sz="3300" dirty="0"/>
              <a:t>, cl::Buffer, cl::Buffer, </a:t>
            </a:r>
            <a:r>
              <a:rPr lang="en-US" sz="3300" dirty="0" smtClean="0"/>
              <a:t>cl</a:t>
            </a:r>
            <a:r>
              <a:rPr lang="en-US" sz="3300" dirty="0"/>
              <a:t>::Buffer</a:t>
            </a:r>
            <a:r>
              <a:rPr lang="en-US" sz="3300" dirty="0" smtClean="0"/>
              <a:t>&gt;</a:t>
            </a:r>
            <a:br>
              <a:rPr lang="en-US" sz="3300" dirty="0" smtClean="0"/>
            </a:br>
            <a:r>
              <a:rPr lang="en-US" sz="3300" dirty="0" smtClean="0"/>
              <a:t>                             (</a:t>
            </a:r>
            <a:r>
              <a:rPr lang="en-US" sz="3300" dirty="0"/>
              <a:t>program, "</a:t>
            </a:r>
            <a:r>
              <a:rPr lang="en-US" sz="3300" dirty="0" err="1"/>
              <a:t>mmul</a:t>
            </a:r>
            <a:r>
              <a:rPr lang="en-US" sz="3300" dirty="0"/>
              <a:t>");</a:t>
            </a:r>
          </a:p>
          <a:p>
            <a:pPr marL="0" indent="0">
              <a:buNone/>
            </a:pPr>
            <a:endParaRPr lang="en-US" sz="3300" dirty="0"/>
          </a:p>
          <a:p>
            <a:pPr marL="0" indent="0">
              <a:buNone/>
            </a:pPr>
            <a:r>
              <a:rPr lang="en-US" sz="3300" dirty="0"/>
              <a:t> </a:t>
            </a:r>
            <a:r>
              <a:rPr lang="en-US" sz="3300" dirty="0" smtClean="0"/>
              <a:t> </a:t>
            </a:r>
            <a:r>
              <a:rPr lang="en-US" sz="3300" dirty="0" err="1"/>
              <a:t>d_A</a:t>
            </a:r>
            <a:r>
              <a:rPr lang="en-US" sz="3300" dirty="0"/>
              <a:t>   = cl::Buffer(context, begin(</a:t>
            </a:r>
            <a:r>
              <a:rPr lang="en-US" sz="3300" dirty="0" err="1"/>
              <a:t>h_A</a:t>
            </a:r>
            <a:r>
              <a:rPr lang="en-US" sz="3300" dirty="0"/>
              <a:t>), </a:t>
            </a:r>
            <a:endParaRPr lang="en-US" sz="3300" dirty="0" smtClean="0"/>
          </a:p>
          <a:p>
            <a:pPr marL="0" indent="0">
              <a:buNone/>
            </a:pPr>
            <a:r>
              <a:rPr lang="en-US" sz="3300" dirty="0"/>
              <a:t> </a:t>
            </a:r>
            <a:r>
              <a:rPr lang="en-US" sz="3300" dirty="0" smtClean="0"/>
              <a:t>                                          end(</a:t>
            </a:r>
            <a:r>
              <a:rPr lang="en-US" sz="3300" dirty="0" err="1" smtClean="0"/>
              <a:t>h_A</a:t>
            </a:r>
            <a:r>
              <a:rPr lang="en-US" sz="3300" dirty="0"/>
              <a:t>), true);</a:t>
            </a:r>
          </a:p>
          <a:p>
            <a:pPr marL="0" indent="0">
              <a:buNone/>
            </a:pPr>
            <a:r>
              <a:rPr lang="en-US" sz="3300" dirty="0"/>
              <a:t> </a:t>
            </a:r>
            <a:r>
              <a:rPr lang="en-US" sz="3300" dirty="0" smtClean="0"/>
              <a:t> </a:t>
            </a:r>
            <a:r>
              <a:rPr lang="en-US" sz="3300" dirty="0" err="1"/>
              <a:t>d_B</a:t>
            </a:r>
            <a:r>
              <a:rPr lang="en-US" sz="3300" dirty="0"/>
              <a:t>   = cl::Buffer(context, begin(</a:t>
            </a:r>
            <a:r>
              <a:rPr lang="en-US" sz="3300" dirty="0" err="1"/>
              <a:t>h_B</a:t>
            </a:r>
            <a:r>
              <a:rPr lang="en-US" sz="3300" dirty="0"/>
              <a:t>), </a:t>
            </a:r>
            <a:endParaRPr lang="en-US" sz="3300" dirty="0" smtClean="0"/>
          </a:p>
          <a:p>
            <a:pPr marL="0" indent="0">
              <a:buNone/>
            </a:pPr>
            <a:r>
              <a:rPr lang="en-US" sz="3300" dirty="0"/>
              <a:t> </a:t>
            </a:r>
            <a:r>
              <a:rPr lang="en-US" sz="3300" dirty="0" smtClean="0"/>
              <a:t>                                          end(</a:t>
            </a:r>
            <a:r>
              <a:rPr lang="en-US" sz="3300" dirty="0" err="1" smtClean="0"/>
              <a:t>h_B</a:t>
            </a:r>
            <a:r>
              <a:rPr lang="en-US" sz="3300" dirty="0"/>
              <a:t>), true);</a:t>
            </a:r>
          </a:p>
          <a:p>
            <a:pPr marL="0" indent="0">
              <a:buNone/>
            </a:pPr>
            <a:r>
              <a:rPr lang="en-US" sz="3300" dirty="0"/>
              <a:t> </a:t>
            </a:r>
            <a:r>
              <a:rPr lang="en-US" sz="3300" dirty="0" smtClean="0"/>
              <a:t> </a:t>
            </a:r>
            <a:r>
              <a:rPr lang="en-US" sz="3300" dirty="0" err="1"/>
              <a:t>d_C</a:t>
            </a:r>
            <a:r>
              <a:rPr lang="en-US" sz="3300" dirty="0"/>
              <a:t>   = cl::Buffer(context, </a:t>
            </a:r>
            <a:r>
              <a:rPr lang="en-US" sz="3300" dirty="0" smtClean="0"/>
              <a:t/>
            </a:r>
            <a:br>
              <a:rPr lang="en-US" sz="3300" dirty="0" smtClean="0"/>
            </a:br>
            <a:r>
              <a:rPr lang="en-US" sz="3300" dirty="0" smtClean="0"/>
              <a:t>                           CL_MEM_WRITE_ONLY</a:t>
            </a:r>
            <a:r>
              <a:rPr lang="en-US" sz="3300" dirty="0"/>
              <a:t>, </a:t>
            </a:r>
            <a:r>
              <a:rPr lang="en-US" sz="3300" dirty="0" smtClean="0"/>
              <a:t/>
            </a:r>
            <a:br>
              <a:rPr lang="en-US" sz="3300" dirty="0" smtClean="0"/>
            </a:br>
            <a:r>
              <a:rPr lang="en-US" sz="3300" dirty="0" smtClean="0"/>
              <a:t>                            </a:t>
            </a:r>
            <a:r>
              <a:rPr lang="en-US" sz="3300" dirty="0" err="1" smtClean="0"/>
              <a:t>sizeof</a:t>
            </a:r>
            <a:r>
              <a:rPr lang="en-US" sz="3300" dirty="0" smtClean="0"/>
              <a:t>(float</a:t>
            </a:r>
            <a:r>
              <a:rPr lang="en-US" sz="3300" dirty="0"/>
              <a:t>) * </a:t>
            </a:r>
            <a:r>
              <a:rPr lang="en-US" sz="3300" dirty="0" err="1"/>
              <a:t>sz</a:t>
            </a:r>
            <a:r>
              <a:rPr lang="en-US" sz="3300" dirty="0"/>
              <a:t>);</a:t>
            </a:r>
          </a:p>
          <a:p>
            <a:pPr marL="0" indent="0">
              <a:buNone/>
            </a:pPr>
            <a:endParaRPr lang="en-US" sz="3300" dirty="0"/>
          </a:p>
          <a:p>
            <a:pPr marL="0" indent="0">
              <a:buNone/>
            </a:pPr>
            <a:r>
              <a:rPr lang="en-US" sz="3300" dirty="0"/>
              <a:t> </a:t>
            </a:r>
            <a:r>
              <a:rPr lang="en-US" sz="3300" dirty="0" smtClean="0"/>
              <a:t> </a:t>
            </a:r>
            <a:r>
              <a:rPr lang="en-US" sz="3300" dirty="0" err="1" smtClean="0"/>
              <a:t>mmul</a:t>
            </a:r>
            <a:r>
              <a:rPr lang="en-US" sz="3300" dirty="0" smtClean="0"/>
              <a:t>(cl</a:t>
            </a:r>
            <a:r>
              <a:rPr lang="en-US" sz="3300" dirty="0"/>
              <a:t>::</a:t>
            </a:r>
            <a:r>
              <a:rPr lang="en-US" sz="3300" dirty="0" err="1" smtClean="0"/>
              <a:t>EnqueueArgs</a:t>
            </a:r>
            <a:r>
              <a:rPr lang="en-US" sz="3300" dirty="0" smtClean="0"/>
              <a:t>( queue, </a:t>
            </a:r>
            <a:br>
              <a:rPr lang="en-US" sz="3300" dirty="0" smtClean="0"/>
            </a:br>
            <a:r>
              <a:rPr lang="en-US" sz="3300" dirty="0" smtClean="0"/>
              <a:t>                             cl</a:t>
            </a:r>
            <a:r>
              <a:rPr lang="en-US" sz="3300" dirty="0"/>
              <a:t>::</a:t>
            </a:r>
            <a:r>
              <a:rPr lang="en-US" sz="3300" dirty="0" err="1" smtClean="0"/>
              <a:t>NDRange</a:t>
            </a:r>
            <a:r>
              <a:rPr lang="en-US" sz="3300" dirty="0" smtClean="0"/>
              <a:t>(N),</a:t>
            </a:r>
          </a:p>
          <a:p>
            <a:pPr marL="0" indent="0">
              <a:buNone/>
            </a:pPr>
            <a:r>
              <a:rPr lang="en-US" sz="3300" dirty="0"/>
              <a:t> </a:t>
            </a:r>
            <a:r>
              <a:rPr lang="en-US" sz="3300" dirty="0" smtClean="0"/>
              <a:t>                            cl::</a:t>
            </a:r>
            <a:r>
              <a:rPr lang="en-US" sz="3300" dirty="0" err="1" smtClean="0"/>
              <a:t>Ndrange</a:t>
            </a:r>
            <a:r>
              <a:rPr lang="en-US" sz="3300" dirty="0" smtClean="0"/>
              <a:t>(64)), </a:t>
            </a:r>
            <a:br>
              <a:rPr lang="en-US" sz="3300" dirty="0" smtClean="0"/>
            </a:br>
            <a:r>
              <a:rPr lang="en-US" sz="3300" dirty="0" smtClean="0"/>
              <a:t>                             N, </a:t>
            </a:r>
            <a:r>
              <a:rPr lang="en-US" sz="3300" dirty="0" err="1" smtClean="0"/>
              <a:t>d_A</a:t>
            </a:r>
            <a:r>
              <a:rPr lang="en-US" sz="3300" dirty="0" smtClean="0"/>
              <a:t>,  </a:t>
            </a:r>
            <a:r>
              <a:rPr lang="en-US" sz="3300" dirty="0" err="1"/>
              <a:t>d_B</a:t>
            </a:r>
            <a:r>
              <a:rPr lang="en-US" sz="3300" dirty="0" smtClean="0"/>
              <a:t>,  </a:t>
            </a:r>
            <a:r>
              <a:rPr lang="en-US" sz="3300" dirty="0" err="1"/>
              <a:t>d_C</a:t>
            </a:r>
            <a:r>
              <a:rPr lang="en-US" sz="3300" dirty="0"/>
              <a:t>);</a:t>
            </a:r>
          </a:p>
          <a:p>
            <a:pPr marL="0" indent="0">
              <a:buNone/>
            </a:pPr>
            <a:endParaRPr lang="en-US" sz="3300" dirty="0"/>
          </a:p>
          <a:p>
            <a:pPr marL="0" indent="0">
              <a:buNone/>
            </a:pPr>
            <a:r>
              <a:rPr lang="en-US" sz="3300" dirty="0" smtClean="0"/>
              <a:t>  cl::copy(queue, </a:t>
            </a:r>
            <a:r>
              <a:rPr lang="en-US" sz="3300" dirty="0" err="1" smtClean="0"/>
              <a:t>d_C</a:t>
            </a:r>
            <a:r>
              <a:rPr lang="en-US" sz="3300" dirty="0" smtClean="0"/>
              <a:t>, begin(</a:t>
            </a:r>
            <a:r>
              <a:rPr lang="en-US" sz="3300" dirty="0" err="1" smtClean="0"/>
              <a:t>h_C</a:t>
            </a:r>
            <a:r>
              <a:rPr lang="en-US" sz="3300" dirty="0" smtClean="0"/>
              <a:t>), </a:t>
            </a:r>
            <a:br>
              <a:rPr lang="en-US" sz="3300" dirty="0" smtClean="0"/>
            </a:br>
            <a:r>
              <a:rPr lang="en-US" sz="3300" dirty="0" smtClean="0"/>
              <a:t>                                             end(</a:t>
            </a:r>
            <a:r>
              <a:rPr lang="en-US" sz="3300" dirty="0" err="1" smtClean="0"/>
              <a:t>h_C</a:t>
            </a:r>
            <a:r>
              <a:rPr lang="en-US" sz="3300" dirty="0" smtClean="0"/>
              <a:t>));</a:t>
            </a:r>
          </a:p>
          <a:p>
            <a:pPr marL="0" indent="0">
              <a:buNone/>
            </a:pPr>
            <a:endParaRPr lang="en-US" sz="3300" dirty="0" smtClean="0"/>
          </a:p>
          <a:p>
            <a:pPr marL="0" indent="0">
              <a:buNone/>
            </a:pPr>
            <a:r>
              <a:rPr lang="en-US" sz="3300" dirty="0"/>
              <a:t> </a:t>
            </a:r>
            <a:r>
              <a:rPr lang="en-US" sz="3300" dirty="0" smtClean="0"/>
              <a:t>  // Timing and check results (not shown)</a:t>
            </a:r>
            <a:endParaRPr lang="en-US" sz="3300" dirty="0"/>
          </a:p>
          <a:p>
            <a:pPr marL="0" indent="0">
              <a:buNone/>
            </a:pPr>
            <a:r>
              <a:rPr lang="en-US" dirty="0" smtClean="0"/>
              <a:t>}</a:t>
            </a:r>
            <a:endParaRPr lang="en-US" dirty="0"/>
          </a:p>
        </p:txBody>
      </p:sp>
      <p:cxnSp>
        <p:nvCxnSpPr>
          <p:cNvPr id="6" name="Straight Connector 5"/>
          <p:cNvCxnSpPr/>
          <p:nvPr/>
        </p:nvCxnSpPr>
        <p:spPr>
          <a:xfrm>
            <a:off x="406876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529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0"/>
            <a:ext cx="8229600" cy="718590"/>
          </a:xfrm>
        </p:spPr>
        <p:txBody>
          <a:bodyPr>
            <a:normAutofit/>
          </a:bodyPr>
          <a:lstStyle/>
          <a:p>
            <a:r>
              <a:rPr lang="en-US" sz="3200" dirty="0" smtClean="0"/>
              <a:t>Mat. </a:t>
            </a:r>
            <a:r>
              <a:rPr lang="en-US" sz="3200" dirty="0" err="1" smtClean="0"/>
              <a:t>Mul</a:t>
            </a:r>
            <a:r>
              <a:rPr lang="en-US" sz="3200" dirty="0" smtClean="0"/>
              <a:t>. host program </a:t>
            </a:r>
            <a:r>
              <a:rPr lang="en-US" sz="2700" dirty="0" smtClean="0"/>
              <a:t>(</a:t>
            </a:r>
            <a:r>
              <a:rPr lang="en-US" sz="2700" dirty="0"/>
              <a:t>1 row </a:t>
            </a:r>
            <a:r>
              <a:rPr lang="en-US" sz="2700" dirty="0" smtClean="0"/>
              <a:t>per work-item)</a:t>
            </a:r>
            <a:endParaRPr lang="en-US" sz="2700" dirty="0"/>
          </a:p>
        </p:txBody>
      </p:sp>
      <p:sp>
        <p:nvSpPr>
          <p:cNvPr id="3" name="Content Placeholder 2"/>
          <p:cNvSpPr>
            <a:spLocks noGrp="1"/>
          </p:cNvSpPr>
          <p:nvPr>
            <p:ph sz="half" idx="1"/>
          </p:nvPr>
        </p:nvSpPr>
        <p:spPr>
          <a:xfrm>
            <a:off x="127437" y="898634"/>
            <a:ext cx="4271142" cy="5628289"/>
          </a:xfrm>
        </p:spPr>
        <p:txBody>
          <a:bodyPr>
            <a:noAutofit/>
          </a:bodyPr>
          <a:lstStyle/>
          <a:p>
            <a:pPr marL="0" indent="0">
              <a:buNone/>
            </a:pPr>
            <a:r>
              <a:rPr lang="en-US" sz="1400" dirty="0"/>
              <a:t>#define DEVICE CL_DEVICE_TYPE_DEFAULT</a:t>
            </a:r>
          </a:p>
          <a:p>
            <a:pPr marL="0" indent="0">
              <a:buNone/>
            </a:pPr>
            <a:r>
              <a:rPr lang="en-US" sz="1800" dirty="0" err="1" smtClean="0"/>
              <a:t>int</a:t>
            </a:r>
            <a:r>
              <a:rPr lang="en-US" sz="1800" dirty="0" smtClean="0"/>
              <a:t> </a:t>
            </a:r>
            <a:r>
              <a:rPr lang="en-US" sz="1800" dirty="0"/>
              <a:t>main(void)</a:t>
            </a:r>
          </a:p>
          <a:p>
            <a:pPr marL="0" indent="0">
              <a:buNone/>
            </a:pPr>
            <a:r>
              <a:rPr lang="en-US" sz="1800" dirty="0" smtClean="0"/>
              <a:t>{  // declarations (not shown)</a:t>
            </a:r>
            <a:endParaRPr lang="en-US" sz="1800" dirty="0"/>
          </a:p>
          <a:p>
            <a:pPr marL="0" indent="0">
              <a:buNone/>
            </a:pPr>
            <a:r>
              <a:rPr lang="en-US" sz="1800" dirty="0" smtClean="0"/>
              <a:t>  </a:t>
            </a:r>
            <a:r>
              <a:rPr lang="en-US" sz="1800" dirty="0" err="1" smtClean="0"/>
              <a:t>sz</a:t>
            </a:r>
            <a:r>
              <a:rPr lang="en-US" sz="1800" dirty="0" smtClean="0"/>
              <a:t> </a:t>
            </a:r>
            <a:r>
              <a:rPr lang="en-US" sz="1800" dirty="0"/>
              <a:t>= N * N</a:t>
            </a:r>
            <a:r>
              <a:rPr lang="en-US" sz="1800" dirty="0" smtClean="0"/>
              <a:t>;</a:t>
            </a:r>
            <a:endParaRPr lang="en-US" sz="1800" dirty="0"/>
          </a:p>
          <a:p>
            <a:pPr marL="0" indent="0">
              <a:buNone/>
            </a:pPr>
            <a:r>
              <a:rPr lang="en-US" sz="1800" dirty="0" smtClean="0"/>
              <a:t>  </a:t>
            </a:r>
            <a:r>
              <a:rPr lang="en-US" sz="1800" dirty="0" err="1"/>
              <a:t>std</a:t>
            </a:r>
            <a:r>
              <a:rPr lang="en-US" sz="1800" dirty="0"/>
              <a:t>::vector&lt;float&gt; </a:t>
            </a:r>
            <a:r>
              <a:rPr lang="en-US" sz="1800" dirty="0" err="1"/>
              <a:t>h_A</a:t>
            </a:r>
            <a:r>
              <a:rPr lang="en-US" sz="1800" dirty="0"/>
              <a:t>(</a:t>
            </a:r>
            <a:r>
              <a:rPr lang="en-US" sz="1800" dirty="0" err="1"/>
              <a:t>sz</a:t>
            </a:r>
            <a:r>
              <a:rPr lang="en-US" sz="1800" dirty="0"/>
              <a:t>); </a:t>
            </a:r>
          </a:p>
          <a:p>
            <a:pPr marL="0" indent="0">
              <a:buNone/>
            </a:pPr>
            <a:r>
              <a:rPr lang="en-US" sz="1800" dirty="0" smtClean="0"/>
              <a:t>  </a:t>
            </a:r>
            <a:r>
              <a:rPr lang="en-US" sz="1800" dirty="0" err="1"/>
              <a:t>std</a:t>
            </a:r>
            <a:r>
              <a:rPr lang="en-US" sz="1800" dirty="0"/>
              <a:t>::vector&lt;float&gt; </a:t>
            </a:r>
            <a:r>
              <a:rPr lang="en-US" sz="1800" dirty="0" err="1"/>
              <a:t>h_B</a:t>
            </a:r>
            <a:r>
              <a:rPr lang="en-US" sz="1800" dirty="0"/>
              <a:t>(</a:t>
            </a:r>
            <a:r>
              <a:rPr lang="en-US" sz="1800" dirty="0" err="1"/>
              <a:t>sz</a:t>
            </a:r>
            <a:r>
              <a:rPr lang="en-US" sz="1800" dirty="0"/>
              <a:t>); </a:t>
            </a:r>
            <a:r>
              <a:rPr lang="en-US" sz="1800" dirty="0" smtClean="0"/>
              <a:t>    </a:t>
            </a:r>
            <a:br>
              <a:rPr lang="en-US" sz="1800" dirty="0" smtClean="0"/>
            </a:br>
            <a:r>
              <a:rPr lang="en-US" sz="1800" dirty="0" smtClean="0"/>
              <a:t>  </a:t>
            </a:r>
            <a:r>
              <a:rPr lang="en-US" sz="1800" dirty="0" err="1" smtClean="0"/>
              <a:t>std</a:t>
            </a:r>
            <a:r>
              <a:rPr lang="en-US" sz="1800" dirty="0"/>
              <a:t>::vector&lt;float&gt; </a:t>
            </a:r>
            <a:r>
              <a:rPr lang="en-US" sz="1800" dirty="0" err="1"/>
              <a:t>h_C</a:t>
            </a:r>
            <a:r>
              <a:rPr lang="en-US" sz="1800" dirty="0"/>
              <a:t>(</a:t>
            </a:r>
            <a:r>
              <a:rPr lang="en-US" sz="1800" dirty="0" err="1"/>
              <a:t>sz</a:t>
            </a:r>
            <a:r>
              <a:rPr lang="en-US" sz="1800" dirty="0"/>
              <a:t>); </a:t>
            </a:r>
            <a:endParaRPr lang="en-US" sz="1800" dirty="0" smtClean="0"/>
          </a:p>
          <a:p>
            <a:pPr marL="0" indent="0">
              <a:buNone/>
            </a:pPr>
            <a:endParaRPr lang="en-US" sz="1800" dirty="0" smtClean="0"/>
          </a:p>
          <a:p>
            <a:pPr marL="0" indent="0">
              <a:buNone/>
            </a:pPr>
            <a:r>
              <a:rPr lang="en-US" sz="1800" dirty="0"/>
              <a:t> cl::Buffer </a:t>
            </a:r>
            <a:r>
              <a:rPr lang="en-US" sz="1800" dirty="0" err="1"/>
              <a:t>d_A</a:t>
            </a:r>
            <a:r>
              <a:rPr lang="en-US" sz="1800" dirty="0"/>
              <a:t>, </a:t>
            </a:r>
            <a:r>
              <a:rPr lang="en-US" sz="1800" dirty="0" err="1"/>
              <a:t>d_B</a:t>
            </a:r>
            <a:r>
              <a:rPr lang="en-US" sz="1800" dirty="0"/>
              <a:t>, </a:t>
            </a:r>
            <a:r>
              <a:rPr lang="en-US" sz="1800" dirty="0" err="1"/>
              <a:t>d_C</a:t>
            </a:r>
            <a:r>
              <a:rPr lang="en-US" sz="1800" dirty="0"/>
              <a:t>; </a:t>
            </a:r>
            <a:endParaRPr lang="en-US" sz="1800" dirty="0" smtClean="0"/>
          </a:p>
          <a:p>
            <a:pPr marL="0" indent="0">
              <a:buNone/>
            </a:pPr>
            <a:endParaRPr lang="en-US" sz="1800" dirty="0"/>
          </a:p>
          <a:p>
            <a:pPr marL="0" indent="0">
              <a:buNone/>
            </a:pPr>
            <a:r>
              <a:rPr lang="en-US" sz="1800" dirty="0" smtClean="0"/>
              <a:t>// initialize matrices  and setup</a:t>
            </a:r>
          </a:p>
          <a:p>
            <a:pPr marL="0" indent="0">
              <a:buNone/>
            </a:pPr>
            <a:r>
              <a:rPr lang="en-US" sz="1800" dirty="0" smtClean="0"/>
              <a:t>// the problem (not shown)</a:t>
            </a:r>
          </a:p>
          <a:p>
            <a:pPr marL="0" indent="0">
              <a:buNone/>
            </a:pPr>
            <a:endParaRPr lang="en-US" sz="1800" dirty="0"/>
          </a:p>
          <a:p>
            <a:pPr marL="0" indent="0">
              <a:buNone/>
            </a:pPr>
            <a:r>
              <a:rPr lang="en-US" sz="1800" dirty="0" smtClean="0"/>
              <a:t> cl</a:t>
            </a:r>
            <a:r>
              <a:rPr lang="en-US" sz="1800" dirty="0"/>
              <a:t>::Context context(DEVICE);</a:t>
            </a:r>
          </a:p>
          <a:p>
            <a:pPr marL="0" indent="0">
              <a:buNone/>
            </a:pPr>
            <a:r>
              <a:rPr lang="en-US" sz="1800" dirty="0" smtClean="0"/>
              <a:t> cl</a:t>
            </a:r>
            <a:r>
              <a:rPr lang="en-US" sz="1800" dirty="0"/>
              <a:t>::Program program(context</a:t>
            </a:r>
            <a:r>
              <a:rPr lang="en-US" sz="1800" dirty="0" smtClean="0"/>
              <a:t>,</a:t>
            </a:r>
            <a:br>
              <a:rPr lang="en-US" sz="1800" dirty="0" smtClean="0"/>
            </a:br>
            <a:r>
              <a:rPr lang="en-US" sz="1800" dirty="0" smtClean="0"/>
              <a:t>    </a:t>
            </a:r>
            <a:r>
              <a:rPr lang="en-US" sz="1800" dirty="0" err="1" smtClean="0"/>
              <a:t>util</a:t>
            </a:r>
            <a:r>
              <a:rPr lang="en-US" sz="1800" dirty="0"/>
              <a:t>::</a:t>
            </a:r>
            <a:r>
              <a:rPr lang="en-US" sz="1800" dirty="0" err="1"/>
              <a:t>loadProgram</a:t>
            </a:r>
            <a:r>
              <a:rPr lang="en-US" sz="1800" dirty="0"/>
              <a:t>("</a:t>
            </a:r>
            <a:r>
              <a:rPr lang="en-US" sz="1800" dirty="0" smtClean="0"/>
              <a:t>mmulCrow.cl“, </a:t>
            </a:r>
            <a:br>
              <a:rPr lang="en-US" sz="1800" dirty="0" smtClean="0"/>
            </a:br>
            <a:r>
              <a:rPr lang="en-US" sz="1800" dirty="0" smtClean="0"/>
              <a:t>        true));</a:t>
            </a:r>
            <a:endParaRPr lang="en-US" sz="1800" dirty="0"/>
          </a:p>
        </p:txBody>
      </p:sp>
      <p:sp>
        <p:nvSpPr>
          <p:cNvPr id="4" name="Content Placeholder 3"/>
          <p:cNvSpPr>
            <a:spLocks noGrp="1"/>
          </p:cNvSpPr>
          <p:nvPr>
            <p:ph sz="half" idx="2"/>
          </p:nvPr>
        </p:nvSpPr>
        <p:spPr>
          <a:xfrm>
            <a:off x="4336776" y="772510"/>
            <a:ext cx="4791458" cy="6020841"/>
          </a:xfrm>
        </p:spPr>
        <p:txBody>
          <a:bodyPr>
            <a:normAutofit fontScale="47500" lnSpcReduction="20000"/>
          </a:bodyPr>
          <a:lstStyle/>
          <a:p>
            <a:pPr marL="0" indent="0">
              <a:buNone/>
            </a:pPr>
            <a:r>
              <a:rPr lang="en-US" sz="3300" dirty="0" smtClean="0"/>
              <a:t>cl</a:t>
            </a:r>
            <a:r>
              <a:rPr lang="en-US" sz="3300" dirty="0"/>
              <a:t>::</a:t>
            </a:r>
            <a:r>
              <a:rPr lang="en-US" sz="3300" dirty="0" err="1"/>
              <a:t>CommandQueue</a:t>
            </a:r>
            <a:r>
              <a:rPr lang="en-US" sz="3300" dirty="0"/>
              <a:t> queue(context</a:t>
            </a:r>
            <a:r>
              <a:rPr lang="en-US" sz="3300" dirty="0" smtClean="0"/>
              <a:t>);</a:t>
            </a:r>
          </a:p>
          <a:p>
            <a:pPr marL="0" indent="0">
              <a:buNone/>
            </a:pPr>
            <a:endParaRPr lang="en-US" sz="3300" dirty="0"/>
          </a:p>
          <a:p>
            <a:pPr marL="0" indent="0">
              <a:buNone/>
            </a:pPr>
            <a:r>
              <a:rPr lang="en-US" sz="3300" dirty="0" smtClean="0"/>
              <a:t>auto </a:t>
            </a:r>
            <a:r>
              <a:rPr lang="en-US" sz="3300" dirty="0" err="1"/>
              <a:t>mmul</a:t>
            </a:r>
            <a:r>
              <a:rPr lang="en-US" sz="3300" dirty="0"/>
              <a:t> = cl::</a:t>
            </a:r>
            <a:r>
              <a:rPr lang="en-US" sz="3300" dirty="0" err="1" smtClean="0"/>
              <a:t>make_kernel</a:t>
            </a:r>
            <a:r>
              <a:rPr lang="en-US" sz="3300" dirty="0" smtClean="0"/>
              <a:t/>
            </a:r>
            <a:br>
              <a:rPr lang="en-US" sz="3300" dirty="0" smtClean="0"/>
            </a:br>
            <a:r>
              <a:rPr lang="en-US" sz="3300" dirty="0" smtClean="0"/>
              <a:t>          &lt;</a:t>
            </a:r>
            <a:r>
              <a:rPr lang="en-US" sz="3300" dirty="0" err="1"/>
              <a:t>int</a:t>
            </a:r>
            <a:r>
              <a:rPr lang="en-US" sz="3300" dirty="0"/>
              <a:t>, cl::Buffer, cl::Buffer, </a:t>
            </a:r>
            <a:r>
              <a:rPr lang="en-US" sz="3300" dirty="0" smtClean="0"/>
              <a:t>cl</a:t>
            </a:r>
            <a:r>
              <a:rPr lang="en-US" sz="3300" dirty="0"/>
              <a:t>::Buffer</a:t>
            </a:r>
            <a:r>
              <a:rPr lang="en-US" sz="3300" dirty="0" smtClean="0"/>
              <a:t>&gt;</a:t>
            </a:r>
            <a:br>
              <a:rPr lang="en-US" sz="3300" dirty="0" smtClean="0"/>
            </a:br>
            <a:r>
              <a:rPr lang="en-US" sz="3300" dirty="0" smtClean="0"/>
              <a:t>                             (</a:t>
            </a:r>
            <a:r>
              <a:rPr lang="en-US" sz="3300" dirty="0"/>
              <a:t>program, "</a:t>
            </a:r>
            <a:r>
              <a:rPr lang="en-US" sz="3300" dirty="0" err="1"/>
              <a:t>mmul</a:t>
            </a:r>
            <a:r>
              <a:rPr lang="en-US" sz="3300" dirty="0"/>
              <a:t>");</a:t>
            </a:r>
          </a:p>
          <a:p>
            <a:pPr marL="0" indent="0">
              <a:buNone/>
            </a:pPr>
            <a:endParaRPr lang="en-US" sz="3300" dirty="0"/>
          </a:p>
          <a:p>
            <a:pPr marL="0" indent="0">
              <a:buNone/>
            </a:pPr>
            <a:r>
              <a:rPr lang="en-US" sz="3300" dirty="0"/>
              <a:t> </a:t>
            </a:r>
            <a:r>
              <a:rPr lang="en-US" sz="3300" dirty="0" smtClean="0"/>
              <a:t> </a:t>
            </a:r>
            <a:r>
              <a:rPr lang="en-US" sz="3300" dirty="0" err="1"/>
              <a:t>d_A</a:t>
            </a:r>
            <a:r>
              <a:rPr lang="en-US" sz="3300" dirty="0"/>
              <a:t>   = cl::Buffer(context, begin(</a:t>
            </a:r>
            <a:r>
              <a:rPr lang="en-US" sz="3300" dirty="0" err="1"/>
              <a:t>h_A</a:t>
            </a:r>
            <a:r>
              <a:rPr lang="en-US" sz="3300" dirty="0"/>
              <a:t>), </a:t>
            </a:r>
            <a:endParaRPr lang="en-US" sz="3300" dirty="0" smtClean="0"/>
          </a:p>
          <a:p>
            <a:pPr marL="0" indent="0">
              <a:buNone/>
            </a:pPr>
            <a:r>
              <a:rPr lang="en-US" sz="3300" dirty="0"/>
              <a:t> </a:t>
            </a:r>
            <a:r>
              <a:rPr lang="en-US" sz="3300" dirty="0" smtClean="0"/>
              <a:t>                                          end(</a:t>
            </a:r>
            <a:r>
              <a:rPr lang="en-US" sz="3300" dirty="0" err="1" smtClean="0"/>
              <a:t>h_A</a:t>
            </a:r>
            <a:r>
              <a:rPr lang="en-US" sz="3300" dirty="0"/>
              <a:t>), true);</a:t>
            </a:r>
          </a:p>
          <a:p>
            <a:pPr marL="0" indent="0">
              <a:buNone/>
            </a:pPr>
            <a:r>
              <a:rPr lang="en-US" sz="3300" dirty="0"/>
              <a:t> </a:t>
            </a:r>
            <a:r>
              <a:rPr lang="en-US" sz="3300" dirty="0" smtClean="0"/>
              <a:t> </a:t>
            </a:r>
            <a:r>
              <a:rPr lang="en-US" sz="3300" dirty="0" err="1"/>
              <a:t>d_B</a:t>
            </a:r>
            <a:r>
              <a:rPr lang="en-US" sz="3300" dirty="0"/>
              <a:t>   = cl::Buffer(context, begin(</a:t>
            </a:r>
            <a:r>
              <a:rPr lang="en-US" sz="3300" dirty="0" err="1"/>
              <a:t>h_B</a:t>
            </a:r>
            <a:r>
              <a:rPr lang="en-US" sz="3300" dirty="0"/>
              <a:t>), </a:t>
            </a:r>
            <a:endParaRPr lang="en-US" sz="3300" dirty="0" smtClean="0"/>
          </a:p>
          <a:p>
            <a:pPr marL="0" indent="0">
              <a:buNone/>
            </a:pPr>
            <a:r>
              <a:rPr lang="en-US" sz="3300" dirty="0"/>
              <a:t> </a:t>
            </a:r>
            <a:r>
              <a:rPr lang="en-US" sz="3300" dirty="0" smtClean="0"/>
              <a:t>                                          end(</a:t>
            </a:r>
            <a:r>
              <a:rPr lang="en-US" sz="3300" dirty="0" err="1" smtClean="0"/>
              <a:t>h_B</a:t>
            </a:r>
            <a:r>
              <a:rPr lang="en-US" sz="3300" dirty="0"/>
              <a:t>), true);</a:t>
            </a:r>
          </a:p>
          <a:p>
            <a:pPr marL="0" indent="0">
              <a:buNone/>
            </a:pPr>
            <a:r>
              <a:rPr lang="en-US" sz="3300" dirty="0"/>
              <a:t> </a:t>
            </a:r>
            <a:r>
              <a:rPr lang="en-US" sz="3300" dirty="0" smtClean="0"/>
              <a:t> </a:t>
            </a:r>
            <a:r>
              <a:rPr lang="en-US" sz="3300" dirty="0" err="1"/>
              <a:t>d_C</a:t>
            </a:r>
            <a:r>
              <a:rPr lang="en-US" sz="3300" dirty="0"/>
              <a:t>   = cl::Buffer(context, </a:t>
            </a:r>
            <a:r>
              <a:rPr lang="en-US" sz="3300" dirty="0" smtClean="0"/>
              <a:t/>
            </a:r>
            <a:br>
              <a:rPr lang="en-US" sz="3300" dirty="0" smtClean="0"/>
            </a:br>
            <a:r>
              <a:rPr lang="en-US" sz="3300" dirty="0" smtClean="0"/>
              <a:t>                           CL_MEM_WRITE_ONLY</a:t>
            </a:r>
            <a:r>
              <a:rPr lang="en-US" sz="3300" dirty="0"/>
              <a:t>, </a:t>
            </a:r>
            <a:r>
              <a:rPr lang="en-US" sz="3300" dirty="0" smtClean="0"/>
              <a:t/>
            </a:r>
            <a:br>
              <a:rPr lang="en-US" sz="3300" dirty="0" smtClean="0"/>
            </a:br>
            <a:r>
              <a:rPr lang="en-US" sz="3300" dirty="0" smtClean="0"/>
              <a:t>                            </a:t>
            </a:r>
            <a:r>
              <a:rPr lang="en-US" sz="3300" dirty="0" err="1" smtClean="0"/>
              <a:t>sizeof</a:t>
            </a:r>
            <a:r>
              <a:rPr lang="en-US" sz="3300" dirty="0" smtClean="0"/>
              <a:t>(float</a:t>
            </a:r>
            <a:r>
              <a:rPr lang="en-US" sz="3300" dirty="0"/>
              <a:t>) * </a:t>
            </a:r>
            <a:r>
              <a:rPr lang="en-US" sz="3300" dirty="0" err="1"/>
              <a:t>sz</a:t>
            </a:r>
            <a:r>
              <a:rPr lang="en-US" sz="3300" dirty="0"/>
              <a:t>);</a:t>
            </a:r>
          </a:p>
          <a:p>
            <a:pPr marL="0" indent="0">
              <a:buNone/>
            </a:pPr>
            <a:endParaRPr lang="en-US" sz="3300" dirty="0"/>
          </a:p>
          <a:p>
            <a:pPr marL="0" indent="0">
              <a:buNone/>
            </a:pPr>
            <a:r>
              <a:rPr lang="en-US" sz="3300" dirty="0"/>
              <a:t> </a:t>
            </a:r>
            <a:r>
              <a:rPr lang="en-US" sz="3300" dirty="0" smtClean="0"/>
              <a:t> </a:t>
            </a:r>
            <a:r>
              <a:rPr lang="en-US" sz="3300" dirty="0" err="1" smtClean="0"/>
              <a:t>mmul</a:t>
            </a:r>
            <a:r>
              <a:rPr lang="en-US" sz="3300" dirty="0" smtClean="0"/>
              <a:t>(cl</a:t>
            </a:r>
            <a:r>
              <a:rPr lang="en-US" sz="3300" dirty="0"/>
              <a:t>::</a:t>
            </a:r>
            <a:r>
              <a:rPr lang="en-US" sz="3300" dirty="0" err="1" smtClean="0"/>
              <a:t>EnqueueArgs</a:t>
            </a:r>
            <a:r>
              <a:rPr lang="en-US" sz="3300" dirty="0" smtClean="0"/>
              <a:t>( queue, </a:t>
            </a:r>
            <a:br>
              <a:rPr lang="en-US" sz="3300" dirty="0" smtClean="0"/>
            </a:br>
            <a:r>
              <a:rPr lang="en-US" sz="3300" dirty="0" smtClean="0"/>
              <a:t>                             cl</a:t>
            </a:r>
            <a:r>
              <a:rPr lang="en-US" sz="3300" dirty="0"/>
              <a:t>::</a:t>
            </a:r>
            <a:r>
              <a:rPr lang="en-US" sz="3300" dirty="0" err="1" smtClean="0"/>
              <a:t>NDRange</a:t>
            </a:r>
            <a:r>
              <a:rPr lang="en-US" sz="3300" dirty="0" smtClean="0"/>
              <a:t>(N),</a:t>
            </a:r>
          </a:p>
          <a:p>
            <a:pPr marL="0" indent="0">
              <a:buNone/>
            </a:pPr>
            <a:r>
              <a:rPr lang="en-US" sz="3300" dirty="0"/>
              <a:t> </a:t>
            </a:r>
            <a:r>
              <a:rPr lang="en-US" sz="3300" dirty="0" smtClean="0"/>
              <a:t>                            cl::</a:t>
            </a:r>
            <a:r>
              <a:rPr lang="en-US" sz="3300" dirty="0" err="1" smtClean="0"/>
              <a:t>Ndrange</a:t>
            </a:r>
            <a:r>
              <a:rPr lang="en-US" sz="3300" dirty="0" smtClean="0"/>
              <a:t>(64)), </a:t>
            </a:r>
            <a:br>
              <a:rPr lang="en-US" sz="3300" dirty="0" smtClean="0"/>
            </a:br>
            <a:r>
              <a:rPr lang="en-US" sz="3300" dirty="0" smtClean="0"/>
              <a:t>                             N, </a:t>
            </a:r>
            <a:r>
              <a:rPr lang="en-US" sz="3300" dirty="0" err="1" smtClean="0"/>
              <a:t>d_A</a:t>
            </a:r>
            <a:r>
              <a:rPr lang="en-US" sz="3300" dirty="0" smtClean="0"/>
              <a:t>,  </a:t>
            </a:r>
            <a:r>
              <a:rPr lang="en-US" sz="3300" dirty="0" err="1"/>
              <a:t>d_B</a:t>
            </a:r>
            <a:r>
              <a:rPr lang="en-US" sz="3300" dirty="0" smtClean="0"/>
              <a:t>,  </a:t>
            </a:r>
            <a:r>
              <a:rPr lang="en-US" sz="3300" dirty="0" err="1"/>
              <a:t>d_C</a:t>
            </a:r>
            <a:r>
              <a:rPr lang="en-US" sz="3300" dirty="0"/>
              <a:t>);</a:t>
            </a:r>
          </a:p>
          <a:p>
            <a:pPr marL="0" indent="0">
              <a:buNone/>
            </a:pPr>
            <a:endParaRPr lang="en-US" sz="3300" dirty="0"/>
          </a:p>
          <a:p>
            <a:pPr marL="0" indent="0">
              <a:buNone/>
            </a:pPr>
            <a:r>
              <a:rPr lang="en-US" sz="3300" dirty="0" smtClean="0"/>
              <a:t>  cl::copy(queue, </a:t>
            </a:r>
            <a:r>
              <a:rPr lang="en-US" sz="3300" dirty="0" err="1" smtClean="0"/>
              <a:t>d_C</a:t>
            </a:r>
            <a:r>
              <a:rPr lang="en-US" sz="3300" dirty="0" smtClean="0"/>
              <a:t>, begin(</a:t>
            </a:r>
            <a:r>
              <a:rPr lang="en-US" sz="3300" dirty="0" err="1" smtClean="0"/>
              <a:t>h_C</a:t>
            </a:r>
            <a:r>
              <a:rPr lang="en-US" sz="3300" dirty="0" smtClean="0"/>
              <a:t>), </a:t>
            </a:r>
            <a:br>
              <a:rPr lang="en-US" sz="3300" dirty="0" smtClean="0"/>
            </a:br>
            <a:r>
              <a:rPr lang="en-US" sz="3300" dirty="0" smtClean="0"/>
              <a:t>                                             end(</a:t>
            </a:r>
            <a:r>
              <a:rPr lang="en-US" sz="3300" dirty="0" err="1" smtClean="0"/>
              <a:t>h_C</a:t>
            </a:r>
            <a:r>
              <a:rPr lang="en-US" sz="3300" dirty="0" smtClean="0"/>
              <a:t>));</a:t>
            </a:r>
          </a:p>
          <a:p>
            <a:pPr marL="0" indent="0">
              <a:buNone/>
            </a:pPr>
            <a:endParaRPr lang="en-US" sz="3300" dirty="0" smtClean="0"/>
          </a:p>
          <a:p>
            <a:pPr marL="0" indent="0">
              <a:buNone/>
            </a:pPr>
            <a:r>
              <a:rPr lang="en-US" sz="3300" dirty="0"/>
              <a:t> </a:t>
            </a:r>
            <a:r>
              <a:rPr lang="en-US" sz="3300" dirty="0" smtClean="0"/>
              <a:t>  // Timing and check results (not shown)</a:t>
            </a:r>
            <a:endParaRPr lang="en-US" sz="3300" dirty="0"/>
          </a:p>
          <a:p>
            <a:pPr marL="0" indent="0">
              <a:buNone/>
            </a:pPr>
            <a:r>
              <a:rPr lang="en-US" dirty="0" smtClean="0"/>
              <a:t>}</a:t>
            </a:r>
            <a:endParaRPr lang="en-US" dirty="0"/>
          </a:p>
        </p:txBody>
      </p:sp>
      <p:cxnSp>
        <p:nvCxnSpPr>
          <p:cNvPr id="6" name="Straight Connector 5"/>
          <p:cNvCxnSpPr/>
          <p:nvPr/>
        </p:nvCxnSpPr>
        <p:spPr>
          <a:xfrm>
            <a:off x="406876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5341" y="3212869"/>
            <a:ext cx="3633849" cy="2616101"/>
          </a:xfrm>
          <a:prstGeom prst="rect">
            <a:avLst/>
          </a:prstGeom>
          <a:solidFill>
            <a:schemeClr val="bg1"/>
          </a:solidFill>
          <a:ln w="31750">
            <a:solidFill>
              <a:schemeClr val="accent1"/>
            </a:solidFill>
          </a:ln>
        </p:spPr>
        <p:txBody>
          <a:bodyPr wrap="square" rtlCol="0">
            <a:spAutoFit/>
          </a:bodyPr>
          <a:lstStyle/>
          <a:p>
            <a:pPr fontAlgn="auto">
              <a:spcBef>
                <a:spcPts val="0"/>
              </a:spcBef>
              <a:spcAft>
                <a:spcPts val="0"/>
              </a:spcAft>
            </a:pPr>
            <a:r>
              <a:rPr lang="en-US" sz="2000" dirty="0" smtClean="0">
                <a:solidFill>
                  <a:srgbClr val="002060"/>
                </a:solidFill>
                <a:latin typeface="Trebuchet MS"/>
                <a:ea typeface="+mn-ea"/>
              </a:rPr>
              <a:t>Changes to host program:</a:t>
            </a:r>
          </a:p>
          <a:p>
            <a:pPr marL="652463" lvl="1" indent="-457200" fontAlgn="auto">
              <a:spcBef>
                <a:spcPts val="0"/>
              </a:spcBef>
              <a:spcAft>
                <a:spcPts val="0"/>
              </a:spcAft>
              <a:buFont typeface="+mj-lt"/>
              <a:buAutoNum type="arabicPeriod"/>
            </a:pPr>
            <a:r>
              <a:rPr lang="en-US" sz="1800" dirty="0" smtClean="0">
                <a:solidFill>
                  <a:srgbClr val="002060"/>
                </a:solidFill>
                <a:latin typeface="Trebuchet MS"/>
                <a:ea typeface="+mn-ea"/>
              </a:rPr>
              <a:t>1D ND Range set to number of rows in the C matrix</a:t>
            </a:r>
          </a:p>
          <a:p>
            <a:pPr marL="652463" lvl="1" indent="-457200" fontAlgn="auto">
              <a:spcBef>
                <a:spcPts val="0"/>
              </a:spcBef>
              <a:spcAft>
                <a:spcPts val="0"/>
              </a:spcAft>
              <a:buFont typeface="+mj-lt"/>
              <a:buAutoNum type="arabicPeriod"/>
            </a:pPr>
            <a:r>
              <a:rPr lang="en-US" sz="1800" dirty="0" smtClean="0">
                <a:solidFill>
                  <a:srgbClr val="002060"/>
                </a:solidFill>
                <a:latin typeface="Trebuchet MS"/>
                <a:ea typeface="+mn-ea"/>
              </a:rPr>
              <a:t>Local Dimension set to 64 (which gives us 16 work-groups which matches the GPU’s number of compute units).</a:t>
            </a:r>
            <a:endParaRPr lang="en-US" sz="1800" dirty="0">
              <a:solidFill>
                <a:srgbClr val="002060"/>
              </a:solidFill>
              <a:latin typeface="Trebuchet MS"/>
              <a:ea typeface="+mn-ea"/>
            </a:endParaRPr>
          </a:p>
        </p:txBody>
      </p:sp>
      <p:sp>
        <p:nvSpPr>
          <p:cNvPr id="5" name="Rectangle 4"/>
          <p:cNvSpPr/>
          <p:nvPr/>
        </p:nvSpPr>
        <p:spPr>
          <a:xfrm>
            <a:off x="4404442" y="3799489"/>
            <a:ext cx="4099034" cy="1198179"/>
          </a:xfrm>
          <a:prstGeom prst="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7"/>
          <p:cNvSpPr txBox="1">
            <a:spLocks/>
          </p:cNvSpPr>
          <p:nvPr/>
        </p:nvSpPr>
        <p:spPr>
          <a:xfrm>
            <a:off x="0" y="6597236"/>
            <a:ext cx="4861484" cy="2591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000" dirty="0" smtClean="0">
                <a:solidFill>
                  <a:prstClr val="black"/>
                </a:solidFill>
              </a:rPr>
              <a:t>Third party names are the property of their owners.</a:t>
            </a:r>
            <a:endParaRPr lang="en-GB" sz="1000" dirty="0">
              <a:solidFill>
                <a:prstClr val="black"/>
              </a:solidFill>
            </a:endParaRPr>
          </a:p>
        </p:txBody>
      </p:sp>
    </p:spTree>
    <p:extLst>
      <p:ext uri="{BB962C8B-B14F-4D97-AF65-F5344CB8AC3E}">
        <p14:creationId xmlns:p14="http://schemas.microsoft.com/office/powerpoint/2010/main" val="40038030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591670684"/>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Device is Tesla® M2090 GPU from NVIDIA® with a max of 16 compute units, 512 PEs</a:t>
            </a:r>
          </a:p>
          <a:p>
            <a:pPr fontAlgn="auto">
              <a:spcBef>
                <a:spcPts val="0"/>
              </a:spcBef>
              <a:spcAft>
                <a:spcPts val="0"/>
              </a:spcAft>
            </a:pPr>
            <a:r>
              <a:rPr lang="en-GB" sz="1800" dirty="0" smtClean="0">
                <a:solidFill>
                  <a:prstClr val="black"/>
                </a:solidFill>
                <a:latin typeface="Trebuchet MS"/>
                <a:ea typeface="+mn-ea"/>
              </a:rPr>
              <a:t>Device is Intel® Xeon® CPU, E5649 @ 2.53GHz</a:t>
            </a:r>
            <a:endParaRPr lang="en-GB" sz="1800" dirty="0">
              <a:solidFill>
                <a:prstClr val="black"/>
              </a:solidFill>
              <a:latin typeface="Trebuchet MS"/>
              <a:ea typeface="+mn-ea"/>
            </a:endParaRP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
        <p:nvSpPr>
          <p:cNvPr id="8" name="TextBox 7"/>
          <p:cNvSpPr txBox="1"/>
          <p:nvPr/>
        </p:nvSpPr>
        <p:spPr>
          <a:xfrm>
            <a:off x="3851920" y="5877272"/>
            <a:ext cx="5219510" cy="923330"/>
          </a:xfrm>
          <a:prstGeom prst="rect">
            <a:avLst/>
          </a:prstGeom>
          <a:noFill/>
        </p:spPr>
        <p:txBody>
          <a:bodyPr wrap="square" rtlCol="0">
            <a:spAutoFit/>
          </a:bodyPr>
          <a:lstStyle/>
          <a:p>
            <a:pPr fontAlgn="auto">
              <a:spcBef>
                <a:spcPts val="0"/>
              </a:spcBef>
              <a:spcAft>
                <a:spcPts val="0"/>
              </a:spcAft>
            </a:pPr>
            <a:r>
              <a:rPr lang="en-GB" sz="1800" dirty="0">
                <a:solidFill>
                  <a:srgbClr val="002060"/>
                </a:solidFill>
                <a:latin typeface="Trebuchet MS"/>
                <a:ea typeface="+mn-ea"/>
              </a:rPr>
              <a:t>These  are not official benchmark results.  You may observe completely different results should you run these tests on your own system</a:t>
            </a:r>
            <a:r>
              <a:rPr lang="en-GB" sz="1800" dirty="0" smtClean="0">
                <a:solidFill>
                  <a:srgbClr val="002060"/>
                </a:solidFill>
                <a:latin typeface="Trebuchet MS"/>
                <a:ea typeface="+mn-ea"/>
              </a:rPr>
              <a:t>.</a:t>
            </a:r>
            <a:endParaRPr lang="en-GB" sz="1800" dirty="0">
              <a:solidFill>
                <a:srgbClr val="002060"/>
              </a:solidFill>
              <a:latin typeface="Trebuchet MS"/>
              <a:ea typeface="+mn-ea"/>
            </a:endParaRPr>
          </a:p>
        </p:txBody>
      </p:sp>
      <p:sp>
        <p:nvSpPr>
          <p:cNvPr id="4" name="TextBox 3"/>
          <p:cNvSpPr txBox="1"/>
          <p:nvPr/>
        </p:nvSpPr>
        <p:spPr>
          <a:xfrm>
            <a:off x="3491880" y="4653135"/>
            <a:ext cx="3562194" cy="461665"/>
          </a:xfrm>
          <a:prstGeom prst="rect">
            <a:avLst/>
          </a:prstGeom>
          <a:noFill/>
        </p:spPr>
        <p:txBody>
          <a:bodyPr wrap="none" rtlCol="0">
            <a:spAutoFit/>
          </a:bodyPr>
          <a:lstStyle/>
          <a:p>
            <a:pPr fontAlgn="auto">
              <a:spcBef>
                <a:spcPts val="0"/>
              </a:spcBef>
              <a:spcAft>
                <a:spcPts val="0"/>
              </a:spcAft>
            </a:pPr>
            <a:r>
              <a:rPr lang="en-GB" dirty="0" smtClean="0">
                <a:solidFill>
                  <a:srgbClr val="586826"/>
                </a:solidFill>
                <a:latin typeface="Trebuchet MS"/>
                <a:ea typeface="+mn-ea"/>
              </a:rPr>
              <a:t>This has started to help.</a:t>
            </a:r>
            <a:endParaRPr lang="en-GB" dirty="0">
              <a:solidFill>
                <a:srgbClr val="586826"/>
              </a:solidFill>
              <a:latin typeface="Trebuchet MS"/>
              <a:ea typeface="+mn-ea"/>
            </a:endParaRP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026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0"/>
          <p:cNvSpPr>
            <a:spLocks noChangeArrowheads="1"/>
          </p:cNvSpPr>
          <p:nvPr/>
        </p:nvSpPr>
        <p:spPr bwMode="auto">
          <a:xfrm>
            <a:off x="3493070" y="474570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a:t>
            </a:r>
            <a:r>
              <a:rPr lang="en-GB" sz="2400" dirty="0" smtClean="0"/>
              <a:t>that, in one row of C, </a:t>
            </a:r>
            <a:r>
              <a:rPr lang="en-GB" sz="2400" dirty="0"/>
              <a:t>each element </a:t>
            </a:r>
            <a:r>
              <a:rPr lang="en-GB" sz="2400" dirty="0" smtClean="0"/>
              <a:t>reuses </a:t>
            </a:r>
            <a:r>
              <a:rPr lang="en-GB" sz="2400" dirty="0"/>
              <a:t>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7" name="Rectangle 4"/>
          <p:cNvSpPr>
            <a:spLocks noChangeArrowheads="1"/>
          </p:cNvSpPr>
          <p:nvPr/>
        </p:nvSpPr>
        <p:spPr bwMode="auto">
          <a:xfrm>
            <a:off x="34949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8" name="Rectangle 5"/>
          <p:cNvSpPr>
            <a:spLocks noChangeArrowheads="1"/>
          </p:cNvSpPr>
          <p:nvPr/>
        </p:nvSpPr>
        <p:spPr bwMode="auto">
          <a:xfrm>
            <a:off x="51205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0" name="Text Box 7"/>
          <p:cNvSpPr txBox="1">
            <a:spLocks noChangeArrowheads="1"/>
          </p:cNvSpPr>
          <p:nvPr/>
        </p:nvSpPr>
        <p:spPr bwMode="auto">
          <a:xfrm>
            <a:off x="4714163" y="4641873"/>
            <a:ext cx="271463"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6335783"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2" name="Rectangle 9"/>
          <p:cNvSpPr>
            <a:spLocks noChangeArrowheads="1"/>
          </p:cNvSpPr>
          <p:nvPr/>
        </p:nvSpPr>
        <p:spPr bwMode="auto">
          <a:xfrm>
            <a:off x="3833082" y="474383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3" name="Rectangle 10"/>
          <p:cNvSpPr>
            <a:spLocks noChangeArrowheads="1"/>
          </p:cNvSpPr>
          <p:nvPr/>
        </p:nvSpPr>
        <p:spPr bwMode="auto">
          <a:xfrm>
            <a:off x="5120542"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4" name="Text Box 11"/>
          <p:cNvSpPr txBox="1">
            <a:spLocks noChangeArrowheads="1"/>
          </p:cNvSpPr>
          <p:nvPr/>
        </p:nvSpPr>
        <p:spPr bwMode="auto">
          <a:xfrm>
            <a:off x="3563207" y="44898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C(i,j)</a:t>
            </a:r>
          </a:p>
        </p:txBody>
      </p:sp>
      <p:sp>
        <p:nvSpPr>
          <p:cNvPr id="15" name="Text Box 12"/>
          <p:cNvSpPr txBox="1">
            <a:spLocks noChangeArrowheads="1"/>
          </p:cNvSpPr>
          <p:nvPr/>
        </p:nvSpPr>
        <p:spPr bwMode="auto">
          <a:xfrm>
            <a:off x="5188834"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6669945"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898542"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7084280"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3901344" y="5831105"/>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Private memory of each work-item</a:t>
            </a:r>
            <a:endParaRPr lang="en-US" sz="2000" b="1" dirty="0">
              <a:solidFill>
                <a:prstClr val="black"/>
              </a:solidFill>
              <a:latin typeface="Trebuchet MS"/>
              <a:ea typeface="ヒラギノ角ゴ ProN W3" charset="-128"/>
              <a:cs typeface="Arial"/>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4985626"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V="1">
            <a:off x="5546236"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4689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3028" y="145143"/>
            <a:ext cx="8229600" cy="1143000"/>
          </a:xfrm>
        </p:spPr>
        <p:txBody>
          <a:bodyPr/>
          <a:lstStyle/>
          <a:p>
            <a:r>
              <a:rPr lang="en-GB" dirty="0" smtClean="0"/>
              <a:t>Private Memory</a:t>
            </a:r>
            <a:endParaRPr lang="en-GB" dirty="0"/>
          </a:p>
        </p:txBody>
      </p:sp>
      <p:sp>
        <p:nvSpPr>
          <p:cNvPr id="6" name="Content Placeholder 5"/>
          <p:cNvSpPr>
            <a:spLocks noGrp="1"/>
          </p:cNvSpPr>
          <p:nvPr>
            <p:ph idx="1"/>
          </p:nvPr>
        </p:nvSpPr>
        <p:spPr/>
        <p:txBody>
          <a:bodyPr>
            <a:normAutofit fontScale="92500" lnSpcReduction="20000"/>
          </a:bodyPr>
          <a:lstStyle/>
          <a:p>
            <a:r>
              <a:rPr lang="en-GB" dirty="0" smtClean="0"/>
              <a:t>A work-items private memory:</a:t>
            </a:r>
          </a:p>
          <a:p>
            <a:pPr lvl="1"/>
            <a:r>
              <a:rPr lang="en-GB" dirty="0" smtClean="0"/>
              <a:t>A </a:t>
            </a:r>
            <a:r>
              <a:rPr lang="en-GB" b="1" dirty="0" smtClean="0">
                <a:solidFill>
                  <a:schemeClr val="accent1"/>
                </a:solidFill>
              </a:rPr>
              <a:t>very scarce </a:t>
            </a:r>
            <a:r>
              <a:rPr lang="en-GB" dirty="0" smtClean="0"/>
              <a:t>resource, only a few tens of 32-bit words per Work-Item at most (on a GPU)</a:t>
            </a:r>
          </a:p>
          <a:p>
            <a:pPr lvl="1"/>
            <a:r>
              <a:rPr lang="en-GB" dirty="0" smtClean="0"/>
              <a:t>If you </a:t>
            </a:r>
            <a:r>
              <a:rPr lang="en-GB" dirty="0"/>
              <a:t>use too much it spills to global memory or reduces the number of Work-Items that </a:t>
            </a:r>
            <a:r>
              <a:rPr lang="en-GB" dirty="0" smtClean="0"/>
              <a:t>can be run at the same time, potentially harming performance*</a:t>
            </a:r>
          </a:p>
          <a:p>
            <a:pPr lvl="1"/>
            <a:r>
              <a:rPr lang="en-GB" dirty="0" smtClean="0"/>
              <a:t>Think of these like registers on the CPU</a:t>
            </a:r>
          </a:p>
          <a:p>
            <a:r>
              <a:rPr lang="en-GB" dirty="0" smtClean="0"/>
              <a:t>How do you create and manage private memory?</a:t>
            </a:r>
          </a:p>
          <a:p>
            <a:pPr lvl="1"/>
            <a:r>
              <a:rPr lang="en-GB" dirty="0" smtClean="0"/>
              <a:t>Declare statically inside your kernel</a:t>
            </a:r>
          </a:p>
        </p:txBody>
      </p:sp>
      <p:sp>
        <p:nvSpPr>
          <p:cNvPr id="2" name="TextBox 1"/>
          <p:cNvSpPr txBox="1"/>
          <p:nvPr/>
        </p:nvSpPr>
        <p:spPr>
          <a:xfrm>
            <a:off x="3491880" y="6479889"/>
            <a:ext cx="2467743" cy="369332"/>
          </a:xfrm>
          <a:prstGeom prst="rect">
            <a:avLst/>
          </a:prstGeom>
          <a:noFill/>
        </p:spPr>
        <p:txBody>
          <a:bodyPr wrap="none" rtlCol="0">
            <a:spAutoFit/>
          </a:bodyPr>
          <a:lstStyle/>
          <a:p>
            <a:pPr fontAlgn="auto">
              <a:spcBef>
                <a:spcPts val="0"/>
              </a:spcBef>
              <a:spcAft>
                <a:spcPts val="0"/>
              </a:spcAft>
            </a:pPr>
            <a:r>
              <a:rPr lang="en-GB" sz="1800" dirty="0" smtClean="0">
                <a:solidFill>
                  <a:prstClr val="black"/>
                </a:solidFill>
                <a:latin typeface="Trebuchet MS"/>
                <a:ea typeface="+mn-ea"/>
              </a:rPr>
              <a:t>* Occupancy on a GPU</a:t>
            </a:r>
            <a:endParaRPr lang="en-GB" sz="1800" dirty="0">
              <a:solidFill>
                <a:prstClr val="black"/>
              </a:solidFill>
              <a:latin typeface="Trebuchet MS"/>
              <a:ea typeface="+mn-ea"/>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3801" y="92838"/>
            <a:ext cx="2361041" cy="1777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6748143" y="165968"/>
            <a:ext cx="566057" cy="326571"/>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3990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7: C = A * B </a:t>
            </a:r>
            <a:r>
              <a:rPr lang="en-GB" sz="2700" dirty="0" smtClean="0"/>
              <a:t>(Row of </a:t>
            </a:r>
            <a:r>
              <a:rPr lang="en-GB" sz="2700" dirty="0"/>
              <a:t>A in private </a:t>
            </a:r>
            <a:r>
              <a:rPr lang="en-GB" sz="2700" dirty="0" smtClean="0"/>
              <a:t>memory)</a:t>
            </a:r>
            <a:endParaRPr lang="en-GB" sz="2700" dirty="0"/>
          </a:p>
        </p:txBody>
      </p:sp>
      <p:sp>
        <p:nvSpPr>
          <p:cNvPr id="8" name="Content Placeholder 7"/>
          <p:cNvSpPr>
            <a:spLocks noGrp="1"/>
          </p:cNvSpPr>
          <p:nvPr>
            <p:ph idx="1"/>
          </p:nvPr>
        </p:nvSpPr>
        <p:spPr>
          <a:xfrm>
            <a:off x="179512" y="1127502"/>
            <a:ext cx="8784976" cy="3821869"/>
          </a:xfrm>
        </p:spPr>
        <p:txBody>
          <a:bodyPr>
            <a:normAutofit fontScale="85000" lnSpcReduction="2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smtClean="0"/>
              <a:t>To give you experience working with private memory.</a:t>
            </a:r>
            <a:endParaRPr lang="en-US" dirty="0"/>
          </a:p>
          <a:p>
            <a:r>
              <a:rPr lang="en-GB" dirty="0" smtClean="0">
                <a:solidFill>
                  <a:schemeClr val="accent2"/>
                </a:solidFill>
              </a:rPr>
              <a:t>Procedure</a:t>
            </a:r>
            <a:r>
              <a:rPr lang="en-GB" dirty="0">
                <a:solidFill>
                  <a:schemeClr val="accent2"/>
                </a:solidFill>
              </a:rPr>
              <a:t>: </a:t>
            </a:r>
          </a:p>
          <a:p>
            <a:pPr lvl="1"/>
            <a:r>
              <a:rPr lang="en-GB" dirty="0" smtClean="0"/>
              <a:t>Start from you last matrix multiplication program (the row-based method).  Modify it so each work item copies A from global to private memory to reduce traffic into global memory.</a:t>
            </a:r>
            <a:endParaRPr lang="en-GB" dirty="0"/>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a:t>
            </a:r>
            <a:r>
              <a:rPr lang="en-GB" dirty="0" smtClean="0"/>
              <a:t>Output the runtime and the MFLOPS. </a:t>
            </a:r>
            <a:endParaRPr lang="en-GB" dirty="0"/>
          </a:p>
        </p:txBody>
      </p:sp>
      <p:sp>
        <p:nvSpPr>
          <p:cNvPr id="4" name="TextBox 3"/>
          <p:cNvSpPr txBox="1"/>
          <p:nvPr/>
        </p:nvSpPr>
        <p:spPr>
          <a:xfrm>
            <a:off x="478971" y="5103950"/>
            <a:ext cx="8128000" cy="1569660"/>
          </a:xfrm>
          <a:prstGeom prst="rect">
            <a:avLst/>
          </a:prstGeom>
          <a:solidFill>
            <a:srgbClr val="F8E7FF"/>
          </a:solidFill>
          <a:ln>
            <a:solidFill>
              <a:schemeClr val="accent1"/>
            </a:solidFill>
          </a:ln>
        </p:spPr>
        <p:txBody>
          <a:bodyPr wrap="square" rtlCol="0">
            <a:spAutoFit/>
          </a:bodyPr>
          <a:lstStyle/>
          <a:p>
            <a:r>
              <a:rPr lang="en-US" dirty="0" smtClean="0"/>
              <a:t>Private memory can be allocated statically inside a kernel … so just declare any arrays you need.   </a:t>
            </a:r>
          </a:p>
          <a:p>
            <a:r>
              <a:rPr lang="en-US" dirty="0" smtClean="0"/>
              <a:t>You can use normal loads and stores inside a kernel to move data between private and global address spaces.</a:t>
            </a:r>
            <a:endParaRPr lang="en-US" dirty="0"/>
          </a:p>
        </p:txBody>
      </p:sp>
    </p:spTree>
    <p:extLst>
      <p:ext uri="{BB962C8B-B14F-4D97-AF65-F5344CB8AC3E}">
        <p14:creationId xmlns:p14="http://schemas.microsoft.com/office/powerpoint/2010/main" val="28987676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29" y="1410656"/>
            <a:ext cx="3491880" cy="3744416"/>
          </a:xfrm>
        </p:spPr>
        <p:txBody>
          <a:bodyPr>
            <a:normAutofit/>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Order,</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a:buNone/>
            </a:pPr>
            <a:r>
              <a:rPr lang="en-GB" sz="2000" b="1" dirty="0" smtClean="0">
                <a:solidFill>
                  <a:srgbClr val="C0504D"/>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r>
              <a:rPr lang="en-GB" sz="2000" b="1" dirty="0" smtClean="0">
                <a:solidFill>
                  <a:prstClr val="black"/>
                </a:solidFill>
                <a:latin typeface="Courier"/>
              </a:rPr>
              <a:t>  </a:t>
            </a:r>
          </a:p>
          <a:p>
            <a:pPr marL="0" inden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smtClean="0">
                <a:solidFill>
                  <a:schemeClr val="accent2"/>
                </a:solidFill>
                <a:latin typeface="Courier"/>
              </a:rPr>
              <a:t>float </a:t>
            </a:r>
            <a:r>
              <a:rPr lang="en-GB" sz="2000" b="1" dirty="0" err="1">
                <a:latin typeface="Courier"/>
              </a:rPr>
              <a:t>Awrk</a:t>
            </a:r>
            <a:r>
              <a:rPr lang="en-GB" sz="2000" b="1" dirty="0">
                <a:latin typeface="Courier"/>
              </a:rPr>
              <a:t>[1024</a:t>
            </a:r>
            <a:r>
              <a:rPr lang="en-GB" sz="2000" b="1" dirty="0" smtClean="0">
                <a:latin typeface="Courier"/>
              </a:rPr>
              <a:t>];</a:t>
            </a:r>
          </a:p>
          <a:p>
            <a:pPr marL="0" indent="0">
              <a:buNone/>
            </a:pP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2800" dirty="0"/>
              <a:t>(Row of A in private memory)</a:t>
            </a:r>
          </a:p>
        </p:txBody>
      </p:sp>
      <p:sp>
        <p:nvSpPr>
          <p:cNvPr id="4" name="Content Placeholder 2"/>
          <p:cNvSpPr txBox="1">
            <a:spLocks/>
          </p:cNvSpPr>
          <p:nvPr/>
        </p:nvSpPr>
        <p:spPr>
          <a:xfrm>
            <a:off x="3737309" y="1243608"/>
            <a:ext cx="4996788"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for (k = 0; k &lt; </a:t>
            </a:r>
            <a:r>
              <a:rPr lang="en-GB" sz="2000" b="1" dirty="0" err="1">
                <a:solidFill>
                  <a:prstClr val="black"/>
                </a:solidFill>
                <a:latin typeface="Courier"/>
              </a:rPr>
              <a:t>Pdim</a:t>
            </a:r>
            <a:r>
              <a:rPr lang="en-GB" sz="2000" b="1" dirty="0">
                <a:solidFill>
                  <a:prstClr val="black"/>
                </a:solidFill>
                <a:latin typeface="Courier"/>
              </a:rPr>
              <a:t>; k++)</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A[i*</a:t>
            </a:r>
            <a:r>
              <a:rPr lang="en-GB" sz="2000" b="1" dirty="0" err="1">
                <a:solidFill>
                  <a:prstClr val="black"/>
                </a:solidFill>
                <a:latin typeface="Courier"/>
              </a:rPr>
              <a:t>Ndim+k</a:t>
            </a:r>
            <a:r>
              <a:rPr lang="en-GB" sz="2000" b="1" dirty="0" smtClean="0">
                <a:solidFill>
                  <a:prstClr val="black"/>
                </a:solidFill>
                <a:latin typeface="Courier"/>
              </a:rPr>
              <a:t>];</a:t>
            </a:r>
          </a:p>
          <a:p>
            <a:pPr marL="0" indent="0" fontAlgn="auto">
              <a:spcAft>
                <a:spcPts val="0"/>
              </a:spcAft>
              <a:buNone/>
            </a:pPr>
            <a:endParaRPr lang="en-GB" sz="2000" b="1" dirty="0" smtClean="0">
              <a:solidFill>
                <a:prstClr val="black"/>
              </a:solidFill>
              <a:latin typeface="Courier"/>
            </a:endParaRPr>
          </a:p>
          <a:p>
            <a:pPr marL="0" indent="0">
              <a:buNone/>
            </a:pPr>
            <a:r>
              <a:rPr lang="en-GB" sz="2000" b="1" dirty="0" smtClean="0">
                <a:solidFill>
                  <a:schemeClr val="accent1"/>
                </a:solidFill>
                <a:latin typeface="Courier"/>
              </a:rPr>
              <a:t>  </a:t>
            </a:r>
            <a:r>
              <a:rPr lang="en-GB" sz="2000" b="1" dirty="0">
                <a:latin typeface="Courier"/>
              </a:rPr>
              <a:t>for (j = 0; j &lt; Order; j++) {</a:t>
            </a: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smtClean="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Order;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[k]*B[k*</a:t>
            </a:r>
            <a:r>
              <a:rPr lang="en-GB" sz="2000" b="1" dirty="0" err="1" smtClean="0">
                <a:solidFill>
                  <a:prstClr val="black"/>
                </a:solidFill>
                <a:latin typeface="Courier"/>
              </a:rPr>
              <a:t>Order+j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C[i*</a:t>
            </a:r>
            <a:r>
              <a:rPr lang="en-GB" sz="2000" b="1" dirty="0" err="1" smtClean="0">
                <a:solidFill>
                  <a:prstClr val="black"/>
                </a:solidFill>
                <a:latin typeface="Courier"/>
              </a:rPr>
              <a:t>Order+j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spTree>
    <p:extLst>
      <p:ext uri="{BB962C8B-B14F-4D97-AF65-F5344CB8AC3E}">
        <p14:creationId xmlns:p14="http://schemas.microsoft.com/office/powerpoint/2010/main" val="1671659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29" y="1410656"/>
            <a:ext cx="3491880" cy="3744416"/>
          </a:xfrm>
        </p:spPr>
        <p:txBody>
          <a:bodyPr>
            <a:normAutofit/>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Order,</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a:buNone/>
            </a:pPr>
            <a:r>
              <a:rPr lang="en-GB" sz="2000" b="1" dirty="0" smtClean="0">
                <a:solidFill>
                  <a:srgbClr val="C0504D"/>
                </a:solidFill>
                <a:latin typeface="Courier"/>
              </a:rPr>
              <a:t>  float </a:t>
            </a:r>
            <a:r>
              <a:rPr lang="en-GB" sz="2000" b="1" dirty="0" err="1">
                <a:solidFill>
                  <a:prstClr val="black"/>
                </a:solidFill>
                <a:latin typeface="Courier"/>
              </a:rPr>
              <a:t>tmp</a:t>
            </a:r>
            <a:r>
              <a:rPr lang="en-GB" sz="2000" b="1" dirty="0" smtClean="0">
                <a:solidFill>
                  <a:prstClr val="black"/>
                </a:solidFill>
                <a:latin typeface="Courier"/>
              </a:rPr>
              <a:t>;</a:t>
            </a:r>
            <a:r>
              <a:rPr lang="en-GB" sz="2000" b="1" dirty="0">
                <a:solidFill>
                  <a:schemeClr val="accent2"/>
                </a:solidFill>
                <a:latin typeface="Courier"/>
              </a:rPr>
              <a:t> </a:t>
            </a:r>
            <a:endParaRPr lang="en-GB" sz="2000" b="1" dirty="0" smtClean="0">
              <a:solidFill>
                <a:schemeClr val="accent2"/>
              </a:solidFill>
              <a:latin typeface="Courier"/>
            </a:endParaRPr>
          </a:p>
          <a:p>
            <a:pPr marL="0" indent="0">
              <a:buNone/>
            </a:pPr>
            <a:r>
              <a:rPr lang="en-GB" sz="2000" b="1" dirty="0" smtClean="0">
                <a:solidFill>
                  <a:schemeClr val="accent2"/>
                </a:solidFill>
                <a:latin typeface="Courier"/>
              </a:rPr>
              <a:t>  float </a:t>
            </a:r>
            <a:r>
              <a:rPr lang="en-GB" sz="2000" b="1" dirty="0" err="1">
                <a:latin typeface="Courier"/>
              </a:rPr>
              <a:t>Awrk</a:t>
            </a:r>
            <a:r>
              <a:rPr lang="en-GB" sz="2000" b="1" dirty="0">
                <a:latin typeface="Courier"/>
              </a:rPr>
              <a:t>[1024];</a:t>
            </a:r>
          </a:p>
          <a:p>
            <a:pPr marL="0" indent="0">
              <a:buNone/>
            </a:pPr>
            <a:endParaRPr lang="en-GB" sz="2000" b="1" dirty="0">
              <a:solidFill>
                <a:prstClr val="black"/>
              </a:solidFill>
              <a:latin typeface="Courier"/>
            </a:endParaRPr>
          </a:p>
          <a:p>
            <a:pPr marL="0" indent="0">
              <a:buNone/>
            </a:pP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2800" dirty="0"/>
              <a:t>(Row of A in private memory)</a:t>
            </a:r>
          </a:p>
        </p:txBody>
      </p:sp>
      <p:sp>
        <p:nvSpPr>
          <p:cNvPr id="4" name="Content Placeholder 2"/>
          <p:cNvSpPr txBox="1">
            <a:spLocks/>
          </p:cNvSpPr>
          <p:nvPr/>
        </p:nvSpPr>
        <p:spPr>
          <a:xfrm>
            <a:off x="3737309" y="1243608"/>
            <a:ext cx="4996788"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for</a:t>
            </a:r>
            <a:r>
              <a:rPr lang="en-GB" sz="2000" b="1" dirty="0" smtClean="0">
                <a:solidFill>
                  <a:prstClr val="black"/>
                </a:solidFill>
                <a:latin typeface="Courier"/>
              </a:rPr>
              <a:t> </a:t>
            </a:r>
            <a:r>
              <a:rPr lang="en-GB" sz="2000" b="1" dirty="0">
                <a:solidFill>
                  <a:prstClr val="black"/>
                </a:solidFill>
                <a:latin typeface="Courier"/>
              </a:rPr>
              <a:t>(k = 0; k &lt; </a:t>
            </a:r>
            <a:r>
              <a:rPr lang="en-GB" sz="2000" b="1" dirty="0" err="1">
                <a:solidFill>
                  <a:prstClr val="black"/>
                </a:solidFill>
                <a:latin typeface="Courier"/>
              </a:rPr>
              <a:t>Pdim</a:t>
            </a:r>
            <a:r>
              <a:rPr lang="en-GB" sz="2000" b="1" dirty="0">
                <a:solidFill>
                  <a:prstClr val="black"/>
                </a:solidFill>
                <a:latin typeface="Courier"/>
              </a:rPr>
              <a:t>; k++)</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A[i*</a:t>
            </a:r>
            <a:r>
              <a:rPr lang="en-GB" sz="2000" b="1" dirty="0" err="1">
                <a:solidFill>
                  <a:prstClr val="black"/>
                </a:solidFill>
                <a:latin typeface="Courier"/>
              </a:rPr>
              <a:t>Ndim+k</a:t>
            </a:r>
            <a:r>
              <a:rPr lang="en-GB" sz="2000" b="1" dirty="0" smtClean="0">
                <a:solidFill>
                  <a:prstClr val="black"/>
                </a:solidFill>
                <a:latin typeface="Courier"/>
              </a:rPr>
              <a:t>];</a:t>
            </a:r>
          </a:p>
          <a:p>
            <a:pPr marL="0" indent="0" fontAlgn="auto">
              <a:spcAft>
                <a:spcPts val="0"/>
              </a:spcAft>
              <a:buNone/>
            </a:pPr>
            <a:endParaRPr lang="en-GB" sz="2000" b="1" dirty="0" smtClean="0">
              <a:solidFill>
                <a:prstClr val="black"/>
              </a:solidFill>
              <a:latin typeface="Courier"/>
            </a:endParaRPr>
          </a:p>
          <a:p>
            <a:pPr marL="0" indent="0">
              <a:buNone/>
            </a:pPr>
            <a:r>
              <a:rPr lang="en-GB" sz="2000" b="1" dirty="0" smtClean="0">
                <a:solidFill>
                  <a:schemeClr val="accent1"/>
                </a:solidFill>
                <a:latin typeface="Courier"/>
              </a:rPr>
              <a:t>  </a:t>
            </a:r>
            <a:r>
              <a:rPr lang="en-GB" sz="2000" b="1" dirty="0">
                <a:latin typeface="Courier"/>
              </a:rPr>
              <a:t>for (j = 0; j &lt; Order; j++) {</a:t>
            </a: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smtClean="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Order;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[k]*B[k*</a:t>
            </a:r>
            <a:r>
              <a:rPr lang="en-GB" sz="2000" b="1" dirty="0" err="1" smtClean="0">
                <a:solidFill>
                  <a:prstClr val="black"/>
                </a:solidFill>
                <a:latin typeface="Courier"/>
              </a:rPr>
              <a:t>Order+j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C[i*</a:t>
            </a:r>
            <a:r>
              <a:rPr lang="en-GB" sz="2000" b="1" dirty="0" err="1" smtClean="0">
                <a:solidFill>
                  <a:prstClr val="black"/>
                </a:solidFill>
                <a:latin typeface="Courier"/>
              </a:rPr>
              <a:t>Order+j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sp>
        <p:nvSpPr>
          <p:cNvPr id="5" name="TextBox 4"/>
          <p:cNvSpPr txBox="1"/>
          <p:nvPr/>
        </p:nvSpPr>
        <p:spPr>
          <a:xfrm>
            <a:off x="-36512" y="6453336"/>
            <a:ext cx="9199954"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Trebuchet MS"/>
                <a:ea typeface="+mn-ea"/>
              </a:rPr>
              <a:t>(*Actually, this is using </a:t>
            </a:r>
            <a:r>
              <a:rPr lang="en-US" sz="1400" b="1" i="1" dirty="0" smtClean="0">
                <a:solidFill>
                  <a:prstClr val="black"/>
                </a:solidFill>
                <a:latin typeface="Trebuchet MS"/>
                <a:ea typeface="+mn-ea"/>
              </a:rPr>
              <a:t>far</a:t>
            </a:r>
            <a:r>
              <a:rPr lang="en-US" sz="1400" dirty="0" smtClean="0">
                <a:solidFill>
                  <a:prstClr val="black"/>
                </a:solidFill>
                <a:latin typeface="Trebuchet MS"/>
                <a:ea typeface="+mn-ea"/>
              </a:rPr>
              <a:t> more private memory than we’ll have and so </a:t>
            </a:r>
            <a:r>
              <a:rPr lang="en-US" sz="1400" dirty="0" err="1" smtClean="0">
                <a:solidFill>
                  <a:prstClr val="black"/>
                </a:solidFill>
                <a:latin typeface="Trebuchet MS"/>
                <a:ea typeface="+mn-ea"/>
              </a:rPr>
              <a:t>Awrk</a:t>
            </a:r>
            <a:r>
              <a:rPr lang="en-US" sz="1400" dirty="0" smtClean="0">
                <a:solidFill>
                  <a:prstClr val="black"/>
                </a:solidFill>
                <a:latin typeface="Trebuchet MS"/>
                <a:ea typeface="+mn-ea"/>
              </a:rPr>
              <a:t>[] will be spilled to global memory)</a:t>
            </a:r>
            <a:endParaRPr lang="en-US" sz="1400" dirty="0">
              <a:solidFill>
                <a:prstClr val="black"/>
              </a:solidFill>
              <a:latin typeface="Trebuchet MS"/>
              <a:ea typeface="+mn-ea"/>
            </a:endParaRPr>
          </a:p>
        </p:txBody>
      </p:sp>
      <p:sp>
        <p:nvSpPr>
          <p:cNvPr id="6" name="Rectangle 5"/>
          <p:cNvSpPr/>
          <p:nvPr/>
        </p:nvSpPr>
        <p:spPr>
          <a:xfrm>
            <a:off x="7062952" y="961439"/>
            <a:ext cx="1901535" cy="1815882"/>
          </a:xfrm>
          <a:prstGeom prst="rect">
            <a:avLst/>
          </a:prstGeom>
          <a:ln>
            <a:solidFill>
              <a:srgbClr val="002060"/>
            </a:solidFill>
          </a:ln>
        </p:spPr>
        <p:txBody>
          <a:bodyPr wrap="square">
            <a:spAutoFit/>
          </a:bodyPr>
          <a:lstStyle/>
          <a:p>
            <a:pPr algn="ctr" fontAlgn="auto">
              <a:spcBef>
                <a:spcPts val="0"/>
              </a:spcBef>
              <a:spcAft>
                <a:spcPts val="0"/>
              </a:spcAft>
            </a:pPr>
            <a:r>
              <a:rPr lang="en-US" sz="1600" b="1" dirty="0" smtClean="0">
                <a:solidFill>
                  <a:srgbClr val="002060"/>
                </a:solidFill>
                <a:latin typeface="Trebuchet MS"/>
                <a:ea typeface="+mn-ea"/>
              </a:rPr>
              <a:t>Copy a row of A into private memory from </a:t>
            </a:r>
            <a:r>
              <a:rPr lang="en-US" sz="1600" b="1" dirty="0">
                <a:solidFill>
                  <a:srgbClr val="002060"/>
                </a:solidFill>
                <a:latin typeface="Trebuchet MS"/>
                <a:ea typeface="+mn-ea"/>
              </a:rPr>
              <a:t>global memory before we start with the matrix multiplications.</a:t>
            </a:r>
          </a:p>
        </p:txBody>
      </p:sp>
      <p:sp>
        <p:nvSpPr>
          <p:cNvPr id="7" name="Rectangle 6"/>
          <p:cNvSpPr/>
          <p:nvPr/>
        </p:nvSpPr>
        <p:spPr>
          <a:xfrm>
            <a:off x="494143" y="5290174"/>
            <a:ext cx="3085067" cy="646331"/>
          </a:xfrm>
          <a:prstGeom prst="rect">
            <a:avLst/>
          </a:prstGeom>
          <a:ln>
            <a:solidFill>
              <a:srgbClr val="002060"/>
            </a:solidFill>
          </a:ln>
        </p:spPr>
        <p:txBody>
          <a:bodyPr wrap="square">
            <a:spAutoFit/>
          </a:bodyPr>
          <a:lstStyle/>
          <a:p>
            <a:pPr algn="ctr" fontAlgn="auto">
              <a:spcBef>
                <a:spcPts val="0"/>
              </a:spcBef>
              <a:spcAft>
                <a:spcPts val="0"/>
              </a:spcAft>
            </a:pPr>
            <a:r>
              <a:rPr lang="en-US" sz="1800" b="1" dirty="0">
                <a:solidFill>
                  <a:srgbClr val="002060"/>
                </a:solidFill>
                <a:latin typeface="Trebuchet MS"/>
                <a:ea typeface="+mn-ea"/>
              </a:rPr>
              <a:t>Setup a work array for A in private </a:t>
            </a:r>
            <a:r>
              <a:rPr lang="en-US" sz="1800" b="1" dirty="0" smtClean="0">
                <a:solidFill>
                  <a:srgbClr val="002060"/>
                </a:solidFill>
                <a:latin typeface="Trebuchet MS"/>
                <a:ea typeface="+mn-ea"/>
              </a:rPr>
              <a:t>memory*</a:t>
            </a:r>
            <a:endParaRPr lang="en-US" sz="1800" b="1" dirty="0">
              <a:solidFill>
                <a:srgbClr val="002060"/>
              </a:solidFill>
              <a:latin typeface="Trebuchet MS"/>
              <a:ea typeface="+mn-ea"/>
            </a:endParaRPr>
          </a:p>
        </p:txBody>
      </p:sp>
    </p:spTree>
    <p:extLst>
      <p:ext uri="{BB962C8B-B14F-4D97-AF65-F5344CB8AC3E}">
        <p14:creationId xmlns:p14="http://schemas.microsoft.com/office/powerpoint/2010/main" val="1068000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0"/>
            <a:ext cx="8229600" cy="718590"/>
          </a:xfrm>
        </p:spPr>
        <p:txBody>
          <a:bodyPr>
            <a:normAutofit fontScale="90000"/>
          </a:bodyPr>
          <a:lstStyle/>
          <a:p>
            <a:r>
              <a:rPr lang="en-US" sz="3200" dirty="0" smtClean="0"/>
              <a:t>Mat. </a:t>
            </a:r>
            <a:r>
              <a:rPr lang="en-US" sz="3200" dirty="0" err="1" smtClean="0"/>
              <a:t>Mul</a:t>
            </a:r>
            <a:r>
              <a:rPr lang="en-US" sz="3200" dirty="0" smtClean="0"/>
              <a:t>. host program </a:t>
            </a:r>
            <a:r>
              <a:rPr lang="en-GB" sz="2700" dirty="0"/>
              <a:t>(Row of A in private memory)</a:t>
            </a:r>
            <a:endParaRPr lang="en-US" sz="2700" dirty="0"/>
          </a:p>
        </p:txBody>
      </p:sp>
      <p:sp>
        <p:nvSpPr>
          <p:cNvPr id="3" name="Content Placeholder 2"/>
          <p:cNvSpPr>
            <a:spLocks noGrp="1"/>
          </p:cNvSpPr>
          <p:nvPr>
            <p:ph sz="half" idx="1"/>
          </p:nvPr>
        </p:nvSpPr>
        <p:spPr>
          <a:xfrm>
            <a:off x="127437" y="898634"/>
            <a:ext cx="4271142" cy="5628289"/>
          </a:xfrm>
        </p:spPr>
        <p:txBody>
          <a:bodyPr>
            <a:noAutofit/>
          </a:bodyPr>
          <a:lstStyle/>
          <a:p>
            <a:pPr marL="0" indent="0">
              <a:buNone/>
            </a:pPr>
            <a:r>
              <a:rPr lang="en-US" sz="1400" dirty="0"/>
              <a:t>#define DEVICE CL_DEVICE_TYPE_DEFAULT</a:t>
            </a:r>
          </a:p>
          <a:p>
            <a:pPr marL="0" indent="0">
              <a:buNone/>
            </a:pPr>
            <a:r>
              <a:rPr lang="en-US" sz="1800" dirty="0" err="1" smtClean="0"/>
              <a:t>int</a:t>
            </a:r>
            <a:r>
              <a:rPr lang="en-US" sz="1800" dirty="0" smtClean="0"/>
              <a:t> </a:t>
            </a:r>
            <a:r>
              <a:rPr lang="en-US" sz="1800" dirty="0"/>
              <a:t>main(void)</a:t>
            </a:r>
          </a:p>
          <a:p>
            <a:pPr marL="0" indent="0">
              <a:buNone/>
            </a:pPr>
            <a:r>
              <a:rPr lang="en-US" sz="1800" dirty="0" smtClean="0"/>
              <a:t>{  // declarations (not shown)</a:t>
            </a:r>
            <a:endParaRPr lang="en-US" sz="1800" dirty="0"/>
          </a:p>
          <a:p>
            <a:pPr marL="0" indent="0">
              <a:buNone/>
            </a:pPr>
            <a:r>
              <a:rPr lang="en-US" sz="1800" dirty="0" smtClean="0"/>
              <a:t>  </a:t>
            </a:r>
            <a:r>
              <a:rPr lang="en-US" sz="1800" dirty="0" err="1" smtClean="0"/>
              <a:t>sz</a:t>
            </a:r>
            <a:r>
              <a:rPr lang="en-US" sz="1800" dirty="0" smtClean="0"/>
              <a:t> </a:t>
            </a:r>
            <a:r>
              <a:rPr lang="en-US" sz="1800" dirty="0"/>
              <a:t>= N * N</a:t>
            </a:r>
            <a:r>
              <a:rPr lang="en-US" sz="1800" dirty="0" smtClean="0"/>
              <a:t>;</a:t>
            </a:r>
            <a:endParaRPr lang="en-US" sz="1800" dirty="0"/>
          </a:p>
          <a:p>
            <a:pPr marL="0" indent="0">
              <a:buNone/>
            </a:pPr>
            <a:r>
              <a:rPr lang="en-US" sz="1800" dirty="0" smtClean="0"/>
              <a:t>  </a:t>
            </a:r>
            <a:r>
              <a:rPr lang="en-US" sz="1800" dirty="0" err="1"/>
              <a:t>std</a:t>
            </a:r>
            <a:r>
              <a:rPr lang="en-US" sz="1800" dirty="0"/>
              <a:t>::vector&lt;float&gt; </a:t>
            </a:r>
            <a:r>
              <a:rPr lang="en-US" sz="1800" dirty="0" err="1"/>
              <a:t>h_A</a:t>
            </a:r>
            <a:r>
              <a:rPr lang="en-US" sz="1800" dirty="0"/>
              <a:t>(</a:t>
            </a:r>
            <a:r>
              <a:rPr lang="en-US" sz="1800" dirty="0" err="1"/>
              <a:t>sz</a:t>
            </a:r>
            <a:r>
              <a:rPr lang="en-US" sz="1800" dirty="0"/>
              <a:t>); </a:t>
            </a:r>
          </a:p>
          <a:p>
            <a:pPr marL="0" indent="0">
              <a:buNone/>
            </a:pPr>
            <a:r>
              <a:rPr lang="en-US" sz="1800" dirty="0" smtClean="0"/>
              <a:t>  </a:t>
            </a:r>
            <a:r>
              <a:rPr lang="en-US" sz="1800" dirty="0" err="1"/>
              <a:t>std</a:t>
            </a:r>
            <a:r>
              <a:rPr lang="en-US" sz="1800" dirty="0"/>
              <a:t>::vector&lt;float&gt; </a:t>
            </a:r>
            <a:r>
              <a:rPr lang="en-US" sz="1800" dirty="0" err="1"/>
              <a:t>h_B</a:t>
            </a:r>
            <a:r>
              <a:rPr lang="en-US" sz="1800" dirty="0"/>
              <a:t>(</a:t>
            </a:r>
            <a:r>
              <a:rPr lang="en-US" sz="1800" dirty="0" err="1"/>
              <a:t>sz</a:t>
            </a:r>
            <a:r>
              <a:rPr lang="en-US" sz="1800" dirty="0"/>
              <a:t>); </a:t>
            </a:r>
            <a:r>
              <a:rPr lang="en-US" sz="1800" dirty="0" smtClean="0"/>
              <a:t>    </a:t>
            </a:r>
            <a:br>
              <a:rPr lang="en-US" sz="1800" dirty="0" smtClean="0"/>
            </a:br>
            <a:r>
              <a:rPr lang="en-US" sz="1800" dirty="0" smtClean="0"/>
              <a:t>  </a:t>
            </a:r>
            <a:r>
              <a:rPr lang="en-US" sz="1800" dirty="0" err="1" smtClean="0"/>
              <a:t>std</a:t>
            </a:r>
            <a:r>
              <a:rPr lang="en-US" sz="1800" dirty="0"/>
              <a:t>::vector&lt;float&gt; </a:t>
            </a:r>
            <a:r>
              <a:rPr lang="en-US" sz="1800" dirty="0" err="1"/>
              <a:t>h_C</a:t>
            </a:r>
            <a:r>
              <a:rPr lang="en-US" sz="1800" dirty="0"/>
              <a:t>(</a:t>
            </a:r>
            <a:r>
              <a:rPr lang="en-US" sz="1800" dirty="0" err="1"/>
              <a:t>sz</a:t>
            </a:r>
            <a:r>
              <a:rPr lang="en-US" sz="1800" dirty="0"/>
              <a:t>); </a:t>
            </a:r>
            <a:endParaRPr lang="en-US" sz="1800" dirty="0" smtClean="0"/>
          </a:p>
          <a:p>
            <a:pPr marL="0" indent="0">
              <a:buNone/>
            </a:pPr>
            <a:endParaRPr lang="en-US" sz="1800" dirty="0" smtClean="0"/>
          </a:p>
          <a:p>
            <a:pPr marL="0" indent="0">
              <a:buNone/>
            </a:pPr>
            <a:r>
              <a:rPr lang="en-US" sz="1800" dirty="0"/>
              <a:t> cl::Buffer </a:t>
            </a:r>
            <a:r>
              <a:rPr lang="en-US" sz="1800" dirty="0" err="1"/>
              <a:t>d_A</a:t>
            </a:r>
            <a:r>
              <a:rPr lang="en-US" sz="1800" dirty="0"/>
              <a:t>, </a:t>
            </a:r>
            <a:r>
              <a:rPr lang="en-US" sz="1800" dirty="0" err="1"/>
              <a:t>d_B</a:t>
            </a:r>
            <a:r>
              <a:rPr lang="en-US" sz="1800" dirty="0"/>
              <a:t>, </a:t>
            </a:r>
            <a:r>
              <a:rPr lang="en-US" sz="1800" dirty="0" err="1"/>
              <a:t>d_C</a:t>
            </a:r>
            <a:r>
              <a:rPr lang="en-US" sz="1800" dirty="0"/>
              <a:t>; </a:t>
            </a:r>
            <a:endParaRPr lang="en-US" sz="1800" dirty="0" smtClean="0"/>
          </a:p>
          <a:p>
            <a:pPr marL="0" indent="0">
              <a:buNone/>
            </a:pPr>
            <a:endParaRPr lang="en-US" sz="1800" dirty="0"/>
          </a:p>
          <a:p>
            <a:pPr marL="0" indent="0">
              <a:buNone/>
            </a:pPr>
            <a:r>
              <a:rPr lang="en-US" sz="1800" dirty="0" smtClean="0"/>
              <a:t>// initialize matrices  and setup</a:t>
            </a:r>
          </a:p>
          <a:p>
            <a:pPr marL="0" indent="0">
              <a:buNone/>
            </a:pPr>
            <a:r>
              <a:rPr lang="en-US" sz="1800" dirty="0" smtClean="0"/>
              <a:t>// the problem (not shown)</a:t>
            </a:r>
          </a:p>
          <a:p>
            <a:pPr marL="0" indent="0">
              <a:buNone/>
            </a:pPr>
            <a:endParaRPr lang="en-US" sz="1800" dirty="0"/>
          </a:p>
          <a:p>
            <a:pPr marL="0" indent="0">
              <a:buNone/>
            </a:pPr>
            <a:r>
              <a:rPr lang="en-US" sz="1800" dirty="0" smtClean="0"/>
              <a:t> cl</a:t>
            </a:r>
            <a:r>
              <a:rPr lang="en-US" sz="1800" dirty="0"/>
              <a:t>::Context context(DEVICE);</a:t>
            </a:r>
          </a:p>
          <a:p>
            <a:pPr marL="0" indent="0">
              <a:buNone/>
            </a:pPr>
            <a:r>
              <a:rPr lang="en-US" sz="1800" dirty="0" smtClean="0"/>
              <a:t> cl</a:t>
            </a:r>
            <a:r>
              <a:rPr lang="en-US" sz="1800" dirty="0"/>
              <a:t>::Program program(context</a:t>
            </a:r>
            <a:r>
              <a:rPr lang="en-US" sz="1800" dirty="0" smtClean="0"/>
              <a:t>,</a:t>
            </a:r>
            <a:br>
              <a:rPr lang="en-US" sz="1800" dirty="0" smtClean="0"/>
            </a:br>
            <a:r>
              <a:rPr lang="en-US" sz="1800" dirty="0" smtClean="0"/>
              <a:t>    </a:t>
            </a:r>
            <a:r>
              <a:rPr lang="en-US" sz="1800" dirty="0" err="1" smtClean="0"/>
              <a:t>util</a:t>
            </a:r>
            <a:r>
              <a:rPr lang="en-US" sz="1800" dirty="0"/>
              <a:t>::</a:t>
            </a:r>
            <a:r>
              <a:rPr lang="en-US" sz="1800" dirty="0" err="1"/>
              <a:t>loadProgram</a:t>
            </a:r>
            <a:r>
              <a:rPr lang="en-US" sz="1800" dirty="0"/>
              <a:t>("</a:t>
            </a:r>
            <a:r>
              <a:rPr lang="en-US" sz="1800" dirty="0" smtClean="0"/>
              <a:t>mmulCrow.cl“, </a:t>
            </a:r>
            <a:br>
              <a:rPr lang="en-US" sz="1800" dirty="0" smtClean="0"/>
            </a:br>
            <a:r>
              <a:rPr lang="en-US" sz="1800" dirty="0" smtClean="0"/>
              <a:t>        true));</a:t>
            </a:r>
            <a:endParaRPr lang="en-US" sz="1800" dirty="0"/>
          </a:p>
        </p:txBody>
      </p:sp>
      <p:sp>
        <p:nvSpPr>
          <p:cNvPr id="4" name="Content Placeholder 3"/>
          <p:cNvSpPr>
            <a:spLocks noGrp="1"/>
          </p:cNvSpPr>
          <p:nvPr>
            <p:ph sz="half" idx="2"/>
          </p:nvPr>
        </p:nvSpPr>
        <p:spPr>
          <a:xfrm>
            <a:off x="4336776" y="772510"/>
            <a:ext cx="4791458" cy="6020841"/>
          </a:xfrm>
        </p:spPr>
        <p:txBody>
          <a:bodyPr>
            <a:normAutofit fontScale="47500" lnSpcReduction="20000"/>
          </a:bodyPr>
          <a:lstStyle/>
          <a:p>
            <a:pPr marL="0" indent="0">
              <a:buNone/>
            </a:pPr>
            <a:r>
              <a:rPr lang="en-US" sz="3300" dirty="0" smtClean="0"/>
              <a:t>cl</a:t>
            </a:r>
            <a:r>
              <a:rPr lang="en-US" sz="3300" dirty="0"/>
              <a:t>::</a:t>
            </a:r>
            <a:r>
              <a:rPr lang="en-US" sz="3300" dirty="0" err="1"/>
              <a:t>CommandQueue</a:t>
            </a:r>
            <a:r>
              <a:rPr lang="en-US" sz="3300" dirty="0"/>
              <a:t> queue(context</a:t>
            </a:r>
            <a:r>
              <a:rPr lang="en-US" sz="3300" dirty="0" smtClean="0"/>
              <a:t>);</a:t>
            </a:r>
          </a:p>
          <a:p>
            <a:pPr marL="0" indent="0">
              <a:buNone/>
            </a:pPr>
            <a:endParaRPr lang="en-US" sz="3300" dirty="0"/>
          </a:p>
          <a:p>
            <a:pPr marL="0" indent="0">
              <a:buNone/>
            </a:pPr>
            <a:r>
              <a:rPr lang="en-US" sz="3300" dirty="0" smtClean="0"/>
              <a:t>auto </a:t>
            </a:r>
            <a:r>
              <a:rPr lang="en-US" sz="3300" dirty="0" err="1"/>
              <a:t>mmul</a:t>
            </a:r>
            <a:r>
              <a:rPr lang="en-US" sz="3300" dirty="0"/>
              <a:t> = cl::</a:t>
            </a:r>
            <a:r>
              <a:rPr lang="en-US" sz="3300" dirty="0" err="1" smtClean="0"/>
              <a:t>make_kernel</a:t>
            </a:r>
            <a:r>
              <a:rPr lang="en-US" sz="3300" dirty="0" smtClean="0"/>
              <a:t/>
            </a:r>
            <a:br>
              <a:rPr lang="en-US" sz="3300" dirty="0" smtClean="0"/>
            </a:br>
            <a:r>
              <a:rPr lang="en-US" sz="3300" dirty="0" smtClean="0"/>
              <a:t>          &lt;</a:t>
            </a:r>
            <a:r>
              <a:rPr lang="en-US" sz="3300" dirty="0" err="1"/>
              <a:t>int</a:t>
            </a:r>
            <a:r>
              <a:rPr lang="en-US" sz="3300" dirty="0"/>
              <a:t>, cl::Buffer, cl::Buffer, </a:t>
            </a:r>
            <a:r>
              <a:rPr lang="en-US" sz="3300" dirty="0" smtClean="0"/>
              <a:t>cl</a:t>
            </a:r>
            <a:r>
              <a:rPr lang="en-US" sz="3300" dirty="0"/>
              <a:t>::Buffer</a:t>
            </a:r>
            <a:r>
              <a:rPr lang="en-US" sz="3300" dirty="0" smtClean="0"/>
              <a:t>&gt;</a:t>
            </a:r>
            <a:br>
              <a:rPr lang="en-US" sz="3300" dirty="0" smtClean="0"/>
            </a:br>
            <a:r>
              <a:rPr lang="en-US" sz="3300" dirty="0" smtClean="0"/>
              <a:t>                             (</a:t>
            </a:r>
            <a:r>
              <a:rPr lang="en-US" sz="3300" dirty="0"/>
              <a:t>program, "</a:t>
            </a:r>
            <a:r>
              <a:rPr lang="en-US" sz="3300" dirty="0" err="1"/>
              <a:t>mmul</a:t>
            </a:r>
            <a:r>
              <a:rPr lang="en-US" sz="3300" dirty="0"/>
              <a:t>");</a:t>
            </a:r>
          </a:p>
          <a:p>
            <a:pPr marL="0" indent="0">
              <a:buNone/>
            </a:pPr>
            <a:endParaRPr lang="en-US" sz="3300" dirty="0"/>
          </a:p>
          <a:p>
            <a:pPr marL="0" indent="0">
              <a:buNone/>
            </a:pPr>
            <a:r>
              <a:rPr lang="en-US" sz="3300" dirty="0"/>
              <a:t> </a:t>
            </a:r>
            <a:r>
              <a:rPr lang="en-US" sz="3300" dirty="0" smtClean="0"/>
              <a:t> </a:t>
            </a:r>
            <a:r>
              <a:rPr lang="en-US" sz="3300" dirty="0" err="1"/>
              <a:t>d_A</a:t>
            </a:r>
            <a:r>
              <a:rPr lang="en-US" sz="3300" dirty="0"/>
              <a:t>   = cl::Buffer(context, begin(</a:t>
            </a:r>
            <a:r>
              <a:rPr lang="en-US" sz="3300" dirty="0" err="1"/>
              <a:t>h_A</a:t>
            </a:r>
            <a:r>
              <a:rPr lang="en-US" sz="3300" dirty="0"/>
              <a:t>), </a:t>
            </a:r>
            <a:endParaRPr lang="en-US" sz="3300" dirty="0" smtClean="0"/>
          </a:p>
          <a:p>
            <a:pPr marL="0" indent="0">
              <a:buNone/>
            </a:pPr>
            <a:r>
              <a:rPr lang="en-US" sz="3300" dirty="0"/>
              <a:t> </a:t>
            </a:r>
            <a:r>
              <a:rPr lang="en-US" sz="3300" dirty="0" smtClean="0"/>
              <a:t>                                          end(</a:t>
            </a:r>
            <a:r>
              <a:rPr lang="en-US" sz="3300" dirty="0" err="1" smtClean="0"/>
              <a:t>h_A</a:t>
            </a:r>
            <a:r>
              <a:rPr lang="en-US" sz="3300" dirty="0"/>
              <a:t>), true);</a:t>
            </a:r>
          </a:p>
          <a:p>
            <a:pPr marL="0" indent="0">
              <a:buNone/>
            </a:pPr>
            <a:r>
              <a:rPr lang="en-US" sz="3300" dirty="0"/>
              <a:t> </a:t>
            </a:r>
            <a:r>
              <a:rPr lang="en-US" sz="3300" dirty="0" smtClean="0"/>
              <a:t> </a:t>
            </a:r>
            <a:r>
              <a:rPr lang="en-US" sz="3300" dirty="0" err="1"/>
              <a:t>d_B</a:t>
            </a:r>
            <a:r>
              <a:rPr lang="en-US" sz="3300" dirty="0"/>
              <a:t>   = cl::Buffer(context, begin(</a:t>
            </a:r>
            <a:r>
              <a:rPr lang="en-US" sz="3300" dirty="0" err="1"/>
              <a:t>h_B</a:t>
            </a:r>
            <a:r>
              <a:rPr lang="en-US" sz="3300" dirty="0"/>
              <a:t>), </a:t>
            </a:r>
            <a:endParaRPr lang="en-US" sz="3300" dirty="0" smtClean="0"/>
          </a:p>
          <a:p>
            <a:pPr marL="0" indent="0">
              <a:buNone/>
            </a:pPr>
            <a:r>
              <a:rPr lang="en-US" sz="3300" dirty="0"/>
              <a:t> </a:t>
            </a:r>
            <a:r>
              <a:rPr lang="en-US" sz="3300" dirty="0" smtClean="0"/>
              <a:t>                                          end(</a:t>
            </a:r>
            <a:r>
              <a:rPr lang="en-US" sz="3300" dirty="0" err="1" smtClean="0"/>
              <a:t>h_B</a:t>
            </a:r>
            <a:r>
              <a:rPr lang="en-US" sz="3300" dirty="0"/>
              <a:t>), true);</a:t>
            </a:r>
          </a:p>
          <a:p>
            <a:pPr marL="0" indent="0">
              <a:buNone/>
            </a:pPr>
            <a:r>
              <a:rPr lang="en-US" sz="3300" dirty="0"/>
              <a:t> </a:t>
            </a:r>
            <a:r>
              <a:rPr lang="en-US" sz="3300" dirty="0" smtClean="0"/>
              <a:t> </a:t>
            </a:r>
            <a:r>
              <a:rPr lang="en-US" sz="3300" dirty="0" err="1"/>
              <a:t>d_C</a:t>
            </a:r>
            <a:r>
              <a:rPr lang="en-US" sz="3300" dirty="0"/>
              <a:t>   = cl::Buffer(context, </a:t>
            </a:r>
            <a:r>
              <a:rPr lang="en-US" sz="3300" dirty="0" smtClean="0"/>
              <a:t/>
            </a:r>
            <a:br>
              <a:rPr lang="en-US" sz="3300" dirty="0" smtClean="0"/>
            </a:br>
            <a:r>
              <a:rPr lang="en-US" sz="3300" dirty="0" smtClean="0"/>
              <a:t>                           CL_MEM_WRITE_ONLY</a:t>
            </a:r>
            <a:r>
              <a:rPr lang="en-US" sz="3300" dirty="0"/>
              <a:t>, </a:t>
            </a:r>
            <a:r>
              <a:rPr lang="en-US" sz="3300" dirty="0" smtClean="0"/>
              <a:t/>
            </a:r>
            <a:br>
              <a:rPr lang="en-US" sz="3300" dirty="0" smtClean="0"/>
            </a:br>
            <a:r>
              <a:rPr lang="en-US" sz="3300" dirty="0" smtClean="0"/>
              <a:t>                            </a:t>
            </a:r>
            <a:r>
              <a:rPr lang="en-US" sz="3300" dirty="0" err="1" smtClean="0"/>
              <a:t>sizeof</a:t>
            </a:r>
            <a:r>
              <a:rPr lang="en-US" sz="3300" dirty="0" smtClean="0"/>
              <a:t>(float</a:t>
            </a:r>
            <a:r>
              <a:rPr lang="en-US" sz="3300" dirty="0"/>
              <a:t>) * </a:t>
            </a:r>
            <a:r>
              <a:rPr lang="en-US" sz="3300" dirty="0" err="1"/>
              <a:t>sz</a:t>
            </a:r>
            <a:r>
              <a:rPr lang="en-US" sz="3300" dirty="0"/>
              <a:t>);</a:t>
            </a:r>
          </a:p>
          <a:p>
            <a:pPr marL="0" indent="0">
              <a:buNone/>
            </a:pPr>
            <a:endParaRPr lang="en-US" sz="3300" dirty="0"/>
          </a:p>
          <a:p>
            <a:pPr marL="0" indent="0">
              <a:buNone/>
            </a:pPr>
            <a:r>
              <a:rPr lang="en-US" sz="3300" dirty="0"/>
              <a:t> </a:t>
            </a:r>
            <a:r>
              <a:rPr lang="en-US" sz="3300" dirty="0" smtClean="0"/>
              <a:t> </a:t>
            </a:r>
            <a:r>
              <a:rPr lang="en-US" sz="3300" dirty="0" err="1" smtClean="0"/>
              <a:t>mmul</a:t>
            </a:r>
            <a:r>
              <a:rPr lang="en-US" sz="3300" dirty="0" smtClean="0"/>
              <a:t>(cl</a:t>
            </a:r>
            <a:r>
              <a:rPr lang="en-US" sz="3300" dirty="0"/>
              <a:t>::</a:t>
            </a:r>
            <a:r>
              <a:rPr lang="en-US" sz="3300" dirty="0" err="1" smtClean="0"/>
              <a:t>EnqueueArgs</a:t>
            </a:r>
            <a:r>
              <a:rPr lang="en-US" sz="3300" dirty="0" smtClean="0"/>
              <a:t>( queue, </a:t>
            </a:r>
            <a:br>
              <a:rPr lang="en-US" sz="3300" dirty="0" smtClean="0"/>
            </a:br>
            <a:r>
              <a:rPr lang="en-US" sz="3300" dirty="0" smtClean="0"/>
              <a:t>                             cl</a:t>
            </a:r>
            <a:r>
              <a:rPr lang="en-US" sz="3300" dirty="0"/>
              <a:t>::</a:t>
            </a:r>
            <a:r>
              <a:rPr lang="en-US" sz="3300" dirty="0" err="1" smtClean="0"/>
              <a:t>NDRange</a:t>
            </a:r>
            <a:r>
              <a:rPr lang="en-US" sz="3300" dirty="0" smtClean="0"/>
              <a:t>(N),</a:t>
            </a:r>
          </a:p>
          <a:p>
            <a:pPr marL="0" indent="0">
              <a:buNone/>
            </a:pPr>
            <a:r>
              <a:rPr lang="en-US" sz="3300" dirty="0"/>
              <a:t> </a:t>
            </a:r>
            <a:r>
              <a:rPr lang="en-US" sz="3300" dirty="0" smtClean="0"/>
              <a:t>                            cl::</a:t>
            </a:r>
            <a:r>
              <a:rPr lang="en-US" sz="3300" dirty="0" err="1" smtClean="0"/>
              <a:t>Ndrange</a:t>
            </a:r>
            <a:r>
              <a:rPr lang="en-US" sz="3300" dirty="0" smtClean="0"/>
              <a:t>(64)), </a:t>
            </a:r>
            <a:br>
              <a:rPr lang="en-US" sz="3300" dirty="0" smtClean="0"/>
            </a:br>
            <a:r>
              <a:rPr lang="en-US" sz="3300" dirty="0" smtClean="0"/>
              <a:t>                             N, </a:t>
            </a:r>
            <a:r>
              <a:rPr lang="en-US" sz="3300" dirty="0" err="1" smtClean="0"/>
              <a:t>d_A</a:t>
            </a:r>
            <a:r>
              <a:rPr lang="en-US" sz="3300" dirty="0" smtClean="0"/>
              <a:t>,  </a:t>
            </a:r>
            <a:r>
              <a:rPr lang="en-US" sz="3300" dirty="0" err="1"/>
              <a:t>d_B</a:t>
            </a:r>
            <a:r>
              <a:rPr lang="en-US" sz="3300" dirty="0" smtClean="0"/>
              <a:t>,  </a:t>
            </a:r>
            <a:r>
              <a:rPr lang="en-US" sz="3300" dirty="0" err="1"/>
              <a:t>d_C</a:t>
            </a:r>
            <a:r>
              <a:rPr lang="en-US" sz="3300" dirty="0"/>
              <a:t>);</a:t>
            </a:r>
          </a:p>
          <a:p>
            <a:pPr marL="0" indent="0">
              <a:buNone/>
            </a:pPr>
            <a:endParaRPr lang="en-US" sz="3300" dirty="0"/>
          </a:p>
          <a:p>
            <a:pPr marL="0" indent="0">
              <a:buNone/>
            </a:pPr>
            <a:r>
              <a:rPr lang="en-US" sz="3300" dirty="0" smtClean="0"/>
              <a:t>  cl::copy(queue, </a:t>
            </a:r>
            <a:r>
              <a:rPr lang="en-US" sz="3300" dirty="0" err="1" smtClean="0"/>
              <a:t>d_C</a:t>
            </a:r>
            <a:r>
              <a:rPr lang="en-US" sz="3300" dirty="0" smtClean="0"/>
              <a:t>, begin(</a:t>
            </a:r>
            <a:r>
              <a:rPr lang="en-US" sz="3300" dirty="0" err="1" smtClean="0"/>
              <a:t>h_C</a:t>
            </a:r>
            <a:r>
              <a:rPr lang="en-US" sz="3300" dirty="0" smtClean="0"/>
              <a:t>), </a:t>
            </a:r>
            <a:br>
              <a:rPr lang="en-US" sz="3300" dirty="0" smtClean="0"/>
            </a:br>
            <a:r>
              <a:rPr lang="en-US" sz="3300" dirty="0" smtClean="0"/>
              <a:t>                                             end(</a:t>
            </a:r>
            <a:r>
              <a:rPr lang="en-US" sz="3300" dirty="0" err="1" smtClean="0"/>
              <a:t>h_C</a:t>
            </a:r>
            <a:r>
              <a:rPr lang="en-US" sz="3300" dirty="0" smtClean="0"/>
              <a:t>));</a:t>
            </a:r>
          </a:p>
          <a:p>
            <a:pPr marL="0" indent="0">
              <a:buNone/>
            </a:pPr>
            <a:endParaRPr lang="en-US" sz="3300" dirty="0" smtClean="0"/>
          </a:p>
          <a:p>
            <a:pPr marL="0" indent="0">
              <a:buNone/>
            </a:pPr>
            <a:r>
              <a:rPr lang="en-US" sz="3300" dirty="0"/>
              <a:t> </a:t>
            </a:r>
            <a:r>
              <a:rPr lang="en-US" sz="3300" dirty="0" smtClean="0"/>
              <a:t>  // Timing and check results (not shown)</a:t>
            </a:r>
            <a:endParaRPr lang="en-US" sz="3300" dirty="0"/>
          </a:p>
          <a:p>
            <a:pPr marL="0" indent="0">
              <a:buNone/>
            </a:pPr>
            <a:r>
              <a:rPr lang="en-US" dirty="0" smtClean="0"/>
              <a:t>}</a:t>
            </a:r>
            <a:endParaRPr lang="en-US" dirty="0"/>
          </a:p>
        </p:txBody>
      </p:sp>
      <p:cxnSp>
        <p:nvCxnSpPr>
          <p:cNvPr id="6" name="Straight Connector 5"/>
          <p:cNvCxnSpPr/>
          <p:nvPr/>
        </p:nvCxnSpPr>
        <p:spPr>
          <a:xfrm>
            <a:off x="406876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94538" y="6371887"/>
            <a:ext cx="5344510" cy="369332"/>
          </a:xfrm>
          <a:prstGeom prst="rect">
            <a:avLst/>
          </a:prstGeom>
          <a:solidFill>
            <a:schemeClr val="bg1"/>
          </a:solidFill>
          <a:ln>
            <a:solidFill>
              <a:srgbClr val="002060"/>
            </a:solidFill>
          </a:ln>
        </p:spPr>
        <p:txBody>
          <a:bodyPr wrap="square">
            <a:spAutoFit/>
          </a:bodyPr>
          <a:lstStyle/>
          <a:p>
            <a:pPr algn="ctr" fontAlgn="auto">
              <a:spcBef>
                <a:spcPts val="0"/>
              </a:spcBef>
              <a:spcAft>
                <a:spcPts val="0"/>
              </a:spcAft>
            </a:pPr>
            <a:r>
              <a:rPr lang="en-US" sz="1800" b="1" dirty="0" smtClean="0">
                <a:solidFill>
                  <a:srgbClr val="002060"/>
                </a:solidFill>
                <a:latin typeface="Trebuchet MS"/>
                <a:ea typeface="+mn-ea"/>
              </a:rPr>
              <a:t>Host program unchanged from last exercise</a:t>
            </a:r>
            <a:endParaRPr lang="en-US" sz="1800" b="1" dirty="0">
              <a:solidFill>
                <a:srgbClr val="002060"/>
              </a:solidFill>
              <a:latin typeface="Trebuchet MS"/>
              <a:ea typeface="+mn-ea"/>
            </a:endParaRPr>
          </a:p>
        </p:txBody>
      </p:sp>
    </p:spTree>
    <p:extLst>
      <p:ext uri="{BB962C8B-B14F-4D97-AF65-F5344CB8AC3E}">
        <p14:creationId xmlns:p14="http://schemas.microsoft.com/office/powerpoint/2010/main" val="5253781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rgbClr val="C00000"/>
                </a:solidFill>
              </a:rPr>
              <a:t>Host</a:t>
            </a:r>
            <a:r>
              <a:rPr lang="en-GB" dirty="0">
                <a:solidFill>
                  <a:schemeClr val="accent2"/>
                </a:solidFill>
              </a:rPr>
              <a:t> </a:t>
            </a:r>
            <a:r>
              <a:rPr lang="en-GB" dirty="0" smtClean="0"/>
              <a:t>and </a:t>
            </a:r>
            <a:r>
              <a:rPr lang="en-GB" dirty="0"/>
              <a:t>one or more </a:t>
            </a:r>
            <a:r>
              <a:rPr lang="en-GB" b="1" i="1" dirty="0">
                <a:solidFill>
                  <a:srgbClr val="C00000"/>
                </a:solidFill>
              </a:rPr>
              <a:t>OpenCL Devices</a:t>
            </a:r>
          </a:p>
          <a:p>
            <a:pPr marL="628650" lvl="1" indent="-266700"/>
            <a:r>
              <a:rPr lang="en-GB" dirty="0"/>
              <a:t>Each OpenCL Device is composed of one or </a:t>
            </a:r>
            <a:r>
              <a:rPr lang="en-GB" dirty="0" smtClean="0"/>
              <a:t>more</a:t>
            </a:r>
            <a:br>
              <a:rPr lang="en-GB" dirty="0" smtClean="0"/>
            </a:br>
            <a:r>
              <a:rPr lang="en-GB" b="1" i="1" dirty="0">
                <a:solidFill>
                  <a:srgbClr val="C00000"/>
                </a:solidFill>
              </a:rPr>
              <a:t>Compute 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rgbClr val="C00000"/>
                </a:solidFill>
              </a:rPr>
              <a:t>host memory </a:t>
            </a:r>
            <a:r>
              <a:rPr lang="en-GB" dirty="0"/>
              <a:t>and </a:t>
            </a:r>
            <a:r>
              <a:rPr lang="en-GB" b="1" i="1" dirty="0">
                <a:solidFill>
                  <a:srgbClr val="C00000"/>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ea typeface="+mn-ea"/>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ea typeface="+mn-ea"/>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smtClean="0">
                        <a:solidFill>
                          <a:sysClr val="windowText" lastClr="000000"/>
                        </a:solidFill>
                        <a:latin typeface="Trebuchet MS"/>
                        <a:ea typeface="+mn-ea"/>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latin typeface="Trebuchet MS"/>
                        <a:ea typeface="+mn-ea"/>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dirty="0" smtClean="0">
                    <a:solidFill>
                      <a:prstClr val="black"/>
                    </a:solidFill>
                    <a:latin typeface="Trebuchet MS"/>
                    <a:ea typeface="+mn-ea"/>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ea typeface="+mn-ea"/>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latin typeface="Trebuchet MS"/>
                <a:ea typeface="+mn-ea"/>
              </a:endParaRPr>
            </a:p>
          </p:txBody>
        </p:sp>
      </p:grpSp>
    </p:spTree>
    <p:extLst>
      <p:ext uri="{BB962C8B-B14F-4D97-AF65-F5344CB8AC3E}">
        <p14:creationId xmlns:p14="http://schemas.microsoft.com/office/powerpoint/2010/main" val="26421427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993168552"/>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Device is Tesla® M2090 GPU from NVIDIA® with a max of 16 compute units, 512 PEs</a:t>
            </a:r>
          </a:p>
          <a:p>
            <a:pPr fontAlgn="auto">
              <a:spcBef>
                <a:spcPts val="0"/>
              </a:spcBef>
              <a:spcAft>
                <a:spcPts val="0"/>
              </a:spcAft>
            </a:pPr>
            <a:r>
              <a:rPr lang="en-GB" sz="1800" dirty="0" smtClean="0">
                <a:solidFill>
                  <a:prstClr val="black"/>
                </a:solidFill>
                <a:latin typeface="Trebuchet MS"/>
                <a:ea typeface="+mn-ea"/>
              </a:rPr>
              <a:t>Device is Intel® Xeon® CPU, E5649 @ 2.53GHz</a:t>
            </a:r>
            <a:endParaRPr lang="en-GB" sz="1800" dirty="0">
              <a:solidFill>
                <a:prstClr val="black"/>
              </a:solidFill>
              <a:latin typeface="Trebuchet MS"/>
              <a:ea typeface="+mn-ea"/>
            </a:endParaRP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
        <p:nvSpPr>
          <p:cNvPr id="8" name="TextBox 7"/>
          <p:cNvSpPr txBox="1"/>
          <p:nvPr/>
        </p:nvSpPr>
        <p:spPr>
          <a:xfrm>
            <a:off x="3851920" y="5877272"/>
            <a:ext cx="5219510" cy="830997"/>
          </a:xfrm>
          <a:prstGeom prst="rect">
            <a:avLst/>
          </a:prstGeom>
          <a:noFill/>
        </p:spPr>
        <p:txBody>
          <a:bodyPr wrap="square" rtlCol="0">
            <a:spAutoFit/>
          </a:bodyPr>
          <a:lstStyle/>
          <a:p>
            <a:pPr fontAlgn="auto">
              <a:spcBef>
                <a:spcPts val="0"/>
              </a:spcBef>
              <a:spcAft>
                <a:spcPts val="0"/>
              </a:spcAft>
            </a:pPr>
            <a:r>
              <a:rPr lang="en-GB" sz="1600" dirty="0">
                <a:solidFill>
                  <a:srgbClr val="002060"/>
                </a:solidFill>
                <a:latin typeface="Trebuchet MS"/>
                <a:ea typeface="+mn-ea"/>
              </a:rPr>
              <a:t>These  are not official benchmark results.  You may observe completely different results should you run these tests on your own system</a:t>
            </a:r>
            <a:r>
              <a:rPr lang="en-GB" sz="1600" dirty="0" smtClean="0">
                <a:solidFill>
                  <a:srgbClr val="002060"/>
                </a:solidFill>
                <a:latin typeface="Trebuchet MS"/>
                <a:ea typeface="+mn-ea"/>
              </a:rPr>
              <a:t>.</a:t>
            </a:r>
            <a:endParaRPr lang="en-GB" sz="1600" dirty="0">
              <a:solidFill>
                <a:srgbClr val="002060"/>
              </a:solidFill>
              <a:latin typeface="Trebuchet MS"/>
              <a:ea typeface="+mn-ea"/>
            </a:endParaRPr>
          </a:p>
        </p:txBody>
      </p:sp>
      <p:sp>
        <p:nvSpPr>
          <p:cNvPr id="4" name="TextBox 3"/>
          <p:cNvSpPr txBox="1"/>
          <p:nvPr/>
        </p:nvSpPr>
        <p:spPr>
          <a:xfrm>
            <a:off x="4572000" y="5169242"/>
            <a:ext cx="1758815" cy="461665"/>
          </a:xfrm>
          <a:prstGeom prst="rect">
            <a:avLst/>
          </a:prstGeom>
          <a:noFill/>
        </p:spPr>
        <p:txBody>
          <a:bodyPr wrap="none" rtlCol="0">
            <a:spAutoFit/>
          </a:bodyPr>
          <a:lstStyle/>
          <a:p>
            <a:pPr fontAlgn="auto">
              <a:spcBef>
                <a:spcPts val="0"/>
              </a:spcBef>
              <a:spcAft>
                <a:spcPts val="0"/>
              </a:spcAft>
            </a:pPr>
            <a:r>
              <a:rPr lang="en-GB" dirty="0" smtClean="0">
                <a:solidFill>
                  <a:srgbClr val="C0504D"/>
                </a:solidFill>
                <a:latin typeface="Trebuchet MS"/>
                <a:ea typeface="+mn-ea"/>
              </a:rPr>
              <a:t>Big impact!</a:t>
            </a:r>
            <a:endParaRPr lang="en-GB" dirty="0">
              <a:solidFill>
                <a:srgbClr val="C0504D"/>
              </a:solidFill>
              <a:latin typeface="Trebuchet MS"/>
              <a:ea typeface="+mn-ea"/>
            </a:endParaRP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0878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0"/>
          <p:cNvSpPr>
            <a:spLocks noChangeArrowheads="1"/>
          </p:cNvSpPr>
          <p:nvPr/>
        </p:nvSpPr>
        <p:spPr bwMode="auto">
          <a:xfrm>
            <a:off x="3493070" y="474570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a:t>
            </a:r>
            <a:r>
              <a:rPr lang="en-GB" sz="2400" dirty="0" smtClean="0"/>
              <a:t>that, in one row of C, </a:t>
            </a:r>
            <a:r>
              <a:rPr lang="en-GB" sz="2400" dirty="0"/>
              <a:t>each element </a:t>
            </a:r>
            <a:r>
              <a:rPr lang="en-GB" sz="2400" dirty="0" smtClean="0"/>
              <a:t>uses </a:t>
            </a:r>
            <a:r>
              <a:rPr lang="en-GB" sz="2400" dirty="0"/>
              <a:t>the same row of A</a:t>
            </a:r>
          </a:p>
          <a:p>
            <a:r>
              <a:rPr lang="en-GB" sz="2400" dirty="0"/>
              <a:t>Each work-item in a </a:t>
            </a:r>
            <a:r>
              <a:rPr lang="en-GB" sz="2400" dirty="0" smtClean="0"/>
              <a:t>work-group </a:t>
            </a:r>
            <a:r>
              <a:rPr lang="en-GB" sz="2400" dirty="0"/>
              <a:t>also uses the same columns of B</a:t>
            </a:r>
          </a:p>
          <a:p>
            <a:r>
              <a:rPr lang="en-GB" sz="2400" dirty="0"/>
              <a:t>So let’s store the B columns in </a:t>
            </a:r>
            <a:r>
              <a:rPr lang="en-GB" sz="2400" dirty="0">
                <a:solidFill>
                  <a:schemeClr val="accent2"/>
                </a:solidFill>
              </a:rPr>
              <a:t>local </a:t>
            </a:r>
            <a:r>
              <a:rPr lang="en-GB" sz="2400" dirty="0"/>
              <a:t>memory </a:t>
            </a:r>
            <a:r>
              <a:rPr lang="en-GB" sz="2400" dirty="0" smtClean="0"/>
              <a:t>(which is shared </a:t>
            </a:r>
            <a:r>
              <a:rPr lang="en-GB" sz="2400" dirty="0"/>
              <a:t>by </a:t>
            </a:r>
            <a:r>
              <a:rPr lang="en-GB" sz="2400" dirty="0" smtClean="0"/>
              <a:t>the work-items in the work-group)</a:t>
            </a:r>
            <a:endParaRPr lang="en-GB" sz="2400" dirty="0"/>
          </a:p>
        </p:txBody>
      </p:sp>
      <p:sp>
        <p:nvSpPr>
          <p:cNvPr id="7" name="Rectangle 4"/>
          <p:cNvSpPr>
            <a:spLocks noChangeArrowheads="1"/>
          </p:cNvSpPr>
          <p:nvPr/>
        </p:nvSpPr>
        <p:spPr bwMode="auto">
          <a:xfrm>
            <a:off x="34949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8" name="Rectangle 5"/>
          <p:cNvSpPr>
            <a:spLocks noChangeArrowheads="1"/>
          </p:cNvSpPr>
          <p:nvPr/>
        </p:nvSpPr>
        <p:spPr bwMode="auto">
          <a:xfrm>
            <a:off x="51205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0" name="Text Box 7"/>
          <p:cNvSpPr txBox="1">
            <a:spLocks noChangeArrowheads="1"/>
          </p:cNvSpPr>
          <p:nvPr/>
        </p:nvSpPr>
        <p:spPr bwMode="auto">
          <a:xfrm>
            <a:off x="4714163" y="4641873"/>
            <a:ext cx="271463"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6335783"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2" name="Rectangle 9"/>
          <p:cNvSpPr>
            <a:spLocks noChangeArrowheads="1"/>
          </p:cNvSpPr>
          <p:nvPr/>
        </p:nvSpPr>
        <p:spPr bwMode="auto">
          <a:xfrm>
            <a:off x="3833082" y="474383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3" name="Rectangle 10"/>
          <p:cNvSpPr>
            <a:spLocks noChangeArrowheads="1"/>
          </p:cNvSpPr>
          <p:nvPr/>
        </p:nvSpPr>
        <p:spPr bwMode="auto">
          <a:xfrm>
            <a:off x="5120542"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4" name="Text Box 11"/>
          <p:cNvSpPr txBox="1">
            <a:spLocks noChangeArrowheads="1"/>
          </p:cNvSpPr>
          <p:nvPr/>
        </p:nvSpPr>
        <p:spPr bwMode="auto">
          <a:xfrm>
            <a:off x="3563207" y="44898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C(i,j)</a:t>
            </a:r>
          </a:p>
        </p:txBody>
      </p:sp>
      <p:sp>
        <p:nvSpPr>
          <p:cNvPr id="15" name="Text Box 12"/>
          <p:cNvSpPr txBox="1">
            <a:spLocks noChangeArrowheads="1"/>
          </p:cNvSpPr>
          <p:nvPr/>
        </p:nvSpPr>
        <p:spPr bwMode="auto">
          <a:xfrm>
            <a:off x="5188834"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6669945"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898542"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7084280"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1184424" y="5600826"/>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Private memory of each work-item</a:t>
            </a:r>
            <a:endParaRPr lang="en-US" sz="2000" b="1" dirty="0">
              <a:solidFill>
                <a:prstClr val="black"/>
              </a:solidFill>
              <a:latin typeface="Trebuchet MS"/>
              <a:ea typeface="ヒラギノ角ゴ ProN W3" charset="-128"/>
              <a:cs typeface="Arial"/>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4985626"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V="1">
            <a:off x="2829316" y="5103538"/>
            <a:ext cx="2913145" cy="4972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Local memory for each work-group</a:t>
            </a:r>
            <a:endParaRPr lang="en-US" sz="2000" b="1" dirty="0">
              <a:solidFill>
                <a:prstClr val="black"/>
              </a:solidFill>
              <a:latin typeface="Trebuchet MS"/>
              <a:ea typeface="ヒラギノ角ゴ ProN W3" charset="-128"/>
              <a:cs typeface="Arial"/>
              <a:sym typeface="Myriad Set Text" charset="0"/>
            </a:endParaRPr>
          </a:p>
        </p:txBody>
      </p:sp>
      <p:sp>
        <p:nvSpPr>
          <p:cNvPr id="27" name="Oval 26"/>
          <p:cNvSpPr/>
          <p:nvPr/>
        </p:nvSpPr>
        <p:spPr>
          <a:xfrm rot="16200000">
            <a:off x="6209176"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28" name="Straight Arrow Connector 27"/>
          <p:cNvCxnSpPr>
            <a:stCxn id="26" idx="0"/>
          </p:cNvCxnSpPr>
          <p:nvPr/>
        </p:nvCxnSpPr>
        <p:spPr>
          <a:xfrm flipH="1" flipV="1">
            <a:off x="7092280" y="5517232"/>
            <a:ext cx="248623" cy="412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2670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 y="3005582"/>
            <a:ext cx="9030608" cy="3833490"/>
          </a:xfrm>
        </p:spPr>
        <p:txBody>
          <a:bodyPr>
            <a:normAutofit fontScale="70000" lnSpcReduction="20000"/>
          </a:bodyPr>
          <a:lstStyle/>
          <a:p>
            <a:r>
              <a:rPr lang="en-GB" dirty="0" smtClean="0"/>
              <a:t>How do you create and manage local memory?</a:t>
            </a:r>
            <a:endParaRPr lang="en-GB" dirty="0"/>
          </a:p>
          <a:p>
            <a:pPr lvl="1"/>
            <a:r>
              <a:rPr lang="en-GB" dirty="0" smtClean="0"/>
              <a:t>Create and Allocate local memory on the host</a:t>
            </a:r>
          </a:p>
          <a:p>
            <a:pPr lvl="2"/>
            <a:r>
              <a:rPr lang="en-GB" sz="2600" dirty="0" smtClean="0">
                <a:solidFill>
                  <a:prstClr val="black"/>
                </a:solidFill>
                <a:latin typeface="Courier"/>
              </a:rPr>
              <a:t>cl</a:t>
            </a:r>
            <a:r>
              <a:rPr lang="en-GB" sz="2600" dirty="0">
                <a:solidFill>
                  <a:prstClr val="black"/>
                </a:solidFill>
                <a:latin typeface="Courier"/>
              </a:rPr>
              <a:t>::</a:t>
            </a:r>
            <a:r>
              <a:rPr lang="en-GB" sz="2600" dirty="0" err="1">
                <a:solidFill>
                  <a:prstClr val="black"/>
                </a:solidFill>
                <a:latin typeface="Courier"/>
              </a:rPr>
              <a:t>LocalSpaceArg</a:t>
            </a:r>
            <a:r>
              <a:rPr lang="en-GB" sz="2600" dirty="0">
                <a:solidFill>
                  <a:prstClr val="black"/>
                </a:solidFill>
                <a:latin typeface="Courier"/>
              </a:rPr>
              <a:t> </a:t>
            </a:r>
            <a:r>
              <a:rPr lang="en-GB" sz="2600" dirty="0" smtClean="0">
                <a:solidFill>
                  <a:prstClr val="black"/>
                </a:solidFill>
                <a:latin typeface="Courier"/>
              </a:rPr>
              <a:t> </a:t>
            </a:r>
            <a:r>
              <a:rPr lang="en-GB" sz="2600" dirty="0" err="1" smtClean="0">
                <a:solidFill>
                  <a:prstClr val="black"/>
                </a:solidFill>
                <a:latin typeface="Courier"/>
              </a:rPr>
              <a:t>localmem</a:t>
            </a:r>
            <a:r>
              <a:rPr lang="en-GB" sz="2600" dirty="0" smtClean="0">
                <a:solidFill>
                  <a:prstClr val="black"/>
                </a:solidFill>
                <a:latin typeface="Courier"/>
              </a:rPr>
              <a:t> </a:t>
            </a:r>
            <a:r>
              <a:rPr lang="en-GB" sz="2600" dirty="0">
                <a:solidFill>
                  <a:prstClr val="black"/>
                </a:solidFill>
                <a:latin typeface="Courier"/>
              </a:rPr>
              <a:t>= cl::Local(</a:t>
            </a:r>
            <a:r>
              <a:rPr lang="en-GB" sz="2600" dirty="0" err="1">
                <a:solidFill>
                  <a:prstClr val="black"/>
                </a:solidFill>
                <a:latin typeface="Courier"/>
              </a:rPr>
              <a:t>sizeof</a:t>
            </a:r>
            <a:r>
              <a:rPr lang="en-GB" sz="2600" dirty="0">
                <a:solidFill>
                  <a:prstClr val="black"/>
                </a:solidFill>
                <a:latin typeface="Courier"/>
              </a:rPr>
              <a:t>(float) * N</a:t>
            </a:r>
            <a:r>
              <a:rPr lang="en-GB" sz="2600" dirty="0" smtClean="0">
                <a:solidFill>
                  <a:prstClr val="black"/>
                </a:solidFill>
                <a:latin typeface="Courier"/>
              </a:rPr>
              <a:t>);</a:t>
            </a:r>
            <a:endParaRPr lang="en-GB" sz="2600" dirty="0"/>
          </a:p>
          <a:p>
            <a:pPr lvl="2"/>
            <a:endParaRPr lang="en-GB" dirty="0" smtClean="0"/>
          </a:p>
          <a:p>
            <a:pPr lvl="1"/>
            <a:r>
              <a:rPr lang="en-GB" dirty="0" smtClean="0"/>
              <a:t>Setup the kernel to receive local memory blocks</a:t>
            </a:r>
          </a:p>
          <a:p>
            <a:pPr lvl="2"/>
            <a:r>
              <a:rPr lang="en-GB" dirty="0" smtClean="0">
                <a:solidFill>
                  <a:prstClr val="black"/>
                </a:solidFill>
                <a:latin typeface="Courier"/>
              </a:rPr>
              <a:t>auto foo </a:t>
            </a:r>
            <a:r>
              <a:rPr lang="en-GB" dirty="0">
                <a:solidFill>
                  <a:prstClr val="black"/>
                </a:solidFill>
                <a:latin typeface="Courier"/>
              </a:rPr>
              <a:t>= cl::</a:t>
            </a:r>
            <a:r>
              <a:rPr lang="en-GB" dirty="0" err="1">
                <a:solidFill>
                  <a:prstClr val="black"/>
                </a:solidFill>
                <a:latin typeface="Courier"/>
              </a:rPr>
              <a:t>make_kernel</a:t>
            </a:r>
            <a:r>
              <a:rPr lang="en-GB" dirty="0">
                <a:solidFill>
                  <a:prstClr val="black"/>
                </a:solidFill>
                <a:latin typeface="Courier"/>
              </a:rPr>
              <a:t>&lt;</a:t>
            </a:r>
            <a:r>
              <a:rPr lang="en-GB" dirty="0" err="1">
                <a:solidFill>
                  <a:prstClr val="black"/>
                </a:solidFill>
                <a:latin typeface="Courier"/>
              </a:rPr>
              <a:t>int</a:t>
            </a:r>
            <a:r>
              <a:rPr lang="en-GB" dirty="0">
                <a:solidFill>
                  <a:prstClr val="black"/>
                </a:solidFill>
                <a:latin typeface="Courier"/>
              </a:rPr>
              <a:t>, cl::Buffer, cl::</a:t>
            </a:r>
            <a:r>
              <a:rPr lang="en-GB" dirty="0" err="1">
                <a:solidFill>
                  <a:prstClr val="black"/>
                </a:solidFill>
                <a:latin typeface="Courier"/>
              </a:rPr>
              <a:t>LocalSpaceArg</a:t>
            </a:r>
            <a:r>
              <a:rPr lang="en-GB" dirty="0">
                <a:solidFill>
                  <a:prstClr val="black"/>
                </a:solidFill>
                <a:latin typeface="Courier"/>
              </a:rPr>
              <a:t>&gt;(program, </a:t>
            </a:r>
            <a:r>
              <a:rPr lang="en-GB" dirty="0" smtClean="0">
                <a:solidFill>
                  <a:prstClr val="black"/>
                </a:solidFill>
                <a:latin typeface="Courier"/>
              </a:rPr>
              <a:t>“bar”);</a:t>
            </a:r>
            <a:endParaRPr lang="en-GB" dirty="0">
              <a:solidFill>
                <a:prstClr val="black"/>
              </a:solidFill>
              <a:latin typeface="Courier"/>
            </a:endParaRPr>
          </a:p>
          <a:p>
            <a:pPr lvl="2"/>
            <a:endParaRPr lang="en-GB" dirty="0" smtClean="0"/>
          </a:p>
          <a:p>
            <a:pPr lvl="1"/>
            <a:r>
              <a:rPr lang="en-GB" dirty="0" smtClean="0"/>
              <a:t>Mark kernel arguments that are from local memory as __local</a:t>
            </a:r>
            <a:endParaRPr lang="en-GB" dirty="0"/>
          </a:p>
          <a:p>
            <a:pPr lvl="3"/>
            <a:endParaRPr lang="en-GB" dirty="0" smtClean="0"/>
          </a:p>
          <a:p>
            <a:pPr lvl="1"/>
            <a:r>
              <a:rPr lang="en-GB" dirty="0" smtClean="0"/>
              <a:t>Your </a:t>
            </a:r>
            <a:r>
              <a:rPr lang="en-GB" dirty="0"/>
              <a:t>kernels are responsible for transferring data between Local and Global/Constant memories … there are </a:t>
            </a:r>
            <a:r>
              <a:rPr lang="en-GB" dirty="0" smtClean="0"/>
              <a:t>built-in functions </a:t>
            </a:r>
            <a:r>
              <a:rPr lang="en-GB" dirty="0"/>
              <a:t>to </a:t>
            </a:r>
            <a:r>
              <a:rPr lang="en-GB" dirty="0" smtClean="0"/>
              <a:t>help (</a:t>
            </a:r>
            <a:r>
              <a:rPr lang="en-GB" dirty="0" err="1" smtClean="0">
                <a:solidFill>
                  <a:schemeClr val="tx2">
                    <a:lumMod val="75000"/>
                  </a:schemeClr>
                </a:solidFill>
              </a:rPr>
              <a:t>async_work_group_copy</a:t>
            </a:r>
            <a:r>
              <a:rPr lang="en-GB" dirty="0" smtClean="0"/>
              <a:t>(), </a:t>
            </a:r>
            <a:r>
              <a:rPr lang="en-GB" dirty="0" err="1" smtClean="0">
                <a:solidFill>
                  <a:schemeClr val="tx2">
                    <a:lumMod val="75000"/>
                  </a:schemeClr>
                </a:solidFill>
              </a:rPr>
              <a:t>async_workgroup_strided_copy</a:t>
            </a:r>
            <a:r>
              <a:rPr lang="en-GB" dirty="0"/>
              <a:t>(), </a:t>
            </a:r>
            <a:r>
              <a:rPr lang="en-GB" dirty="0" err="1" smtClean="0"/>
              <a:t>etc</a:t>
            </a:r>
            <a:r>
              <a:rPr lang="en-GB" dirty="0" smtClean="0"/>
              <a:t>)</a:t>
            </a:r>
            <a:endParaRPr lang="en-GB" dirty="0"/>
          </a:p>
        </p:txBody>
      </p:sp>
      <p:sp>
        <p:nvSpPr>
          <p:cNvPr id="4" name="TextBox 3"/>
          <p:cNvSpPr txBox="1"/>
          <p:nvPr/>
        </p:nvSpPr>
        <p:spPr>
          <a:xfrm>
            <a:off x="0" y="6502954"/>
            <a:ext cx="8845691" cy="336118"/>
          </a:xfrm>
          <a:prstGeom prst="rect">
            <a:avLst/>
          </a:prstGeom>
          <a:noFill/>
          <a:ln>
            <a:noFill/>
          </a:ln>
        </p:spPr>
        <p:txBody>
          <a:bodyPr wrap="none" rtlCol="0">
            <a:spAutoFit/>
          </a:bodyPr>
          <a:lstStyle/>
          <a:p>
            <a:pPr>
              <a:lnSpc>
                <a:spcPct val="99000"/>
              </a:lnSpc>
            </a:pPr>
            <a:r>
              <a:rPr lang="en-US" sz="1600" dirty="0" smtClean="0">
                <a:solidFill>
                  <a:prstClr val="black"/>
                </a:solidFill>
                <a:latin typeface="Trebuchet MS"/>
                <a:ea typeface="ヒラギノ角ゴ ProN W3" charset="-128"/>
                <a:cs typeface="Arial"/>
                <a:sym typeface="Myriad Set Text" charset="0"/>
              </a:rPr>
              <a:t>*Size and performance numbers are approximate and for a high-end discrete GPU, circa 2011</a:t>
            </a:r>
            <a:endParaRPr lang="en-US" sz="1600" dirty="0">
              <a:solidFill>
                <a:prstClr val="black"/>
              </a:solidFill>
              <a:latin typeface="Trebuchet MS"/>
              <a:ea typeface="ヒラギノ角ゴ ProN W3" charset="-128"/>
              <a:cs typeface="Arial"/>
              <a:sym typeface="Myriad Set Text"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9567" y="108604"/>
            <a:ext cx="2361041" cy="1777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6754733" y="670920"/>
            <a:ext cx="1095354" cy="326571"/>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0" y="837287"/>
            <a:ext cx="8337878" cy="209818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A work-group’s shared memory</a:t>
            </a:r>
          </a:p>
          <a:p>
            <a:pPr lvl="1"/>
            <a:r>
              <a:rPr lang="en-GB" dirty="0" smtClean="0"/>
              <a:t>Typically 10’s of </a:t>
            </a:r>
            <a:r>
              <a:rPr lang="en-GB" dirty="0" err="1" smtClean="0"/>
              <a:t>KBytes</a:t>
            </a:r>
            <a:r>
              <a:rPr lang="en-GB" dirty="0" smtClean="0"/>
              <a:t> per Compute Unit*</a:t>
            </a:r>
          </a:p>
          <a:p>
            <a:pPr lvl="1"/>
            <a:r>
              <a:rPr lang="en-GB" dirty="0"/>
              <a:t>Use Local Memory to hold data that can be </a:t>
            </a:r>
            <a:r>
              <a:rPr lang="en-GB" dirty="0" smtClean="0"/>
              <a:t/>
            </a:r>
            <a:br>
              <a:rPr lang="en-GB" dirty="0" smtClean="0"/>
            </a:br>
            <a:r>
              <a:rPr lang="en-GB" b="1" dirty="0" smtClean="0">
                <a:solidFill>
                  <a:srgbClr val="C00000"/>
                </a:solidFill>
              </a:rPr>
              <a:t>reused </a:t>
            </a:r>
            <a:r>
              <a:rPr lang="en-GB" b="1" dirty="0">
                <a:solidFill>
                  <a:srgbClr val="C00000"/>
                </a:solidFill>
              </a:rPr>
              <a:t>by all the work-items</a:t>
            </a:r>
            <a:r>
              <a:rPr lang="en-GB" dirty="0">
                <a:solidFill>
                  <a:schemeClr val="accent6"/>
                </a:solidFill>
              </a:rPr>
              <a:t> </a:t>
            </a:r>
            <a:r>
              <a:rPr lang="en-GB" dirty="0"/>
              <a:t>in a work-group</a:t>
            </a:r>
          </a:p>
          <a:p>
            <a:pPr lvl="1"/>
            <a:r>
              <a:rPr lang="en-GB" dirty="0" smtClean="0"/>
              <a:t>As multiple Work-Groups may be running on each Compute Unit (CU), only a fraction of the total Local Memory size may be available to each Work-Group</a:t>
            </a:r>
          </a:p>
        </p:txBody>
      </p:sp>
    </p:spTree>
    <p:extLst>
      <p:ext uri="{BB962C8B-B14F-4D97-AF65-F5344CB8AC3E}">
        <p14:creationId xmlns:p14="http://schemas.microsoft.com/office/powerpoint/2010/main" val="22041779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41" y="81336"/>
            <a:ext cx="6164317" cy="1143000"/>
          </a:xfrm>
        </p:spPr>
        <p:txBody>
          <a:bodyPr>
            <a:normAutofit/>
          </a:bodyPr>
          <a:lstStyle/>
          <a:p>
            <a:r>
              <a:rPr lang="en-GB" sz="3200" dirty="0" smtClean="0"/>
              <a:t>Local Memory performance hints</a:t>
            </a:r>
            <a:endParaRPr lang="en-GB" sz="3200" dirty="0"/>
          </a:p>
        </p:txBody>
      </p:sp>
      <p:sp>
        <p:nvSpPr>
          <p:cNvPr id="3" name="Content Placeholder 2"/>
          <p:cNvSpPr>
            <a:spLocks noGrp="1"/>
          </p:cNvSpPr>
          <p:nvPr>
            <p:ph idx="1"/>
          </p:nvPr>
        </p:nvSpPr>
        <p:spPr>
          <a:xfrm>
            <a:off x="245632" y="1156275"/>
            <a:ext cx="8472699" cy="5023808"/>
          </a:xfrm>
        </p:spPr>
        <p:txBody>
          <a:bodyPr>
            <a:noAutofit/>
          </a:bodyPr>
          <a:lstStyle/>
          <a:p>
            <a:r>
              <a:rPr lang="en-GB" sz="2800" dirty="0" smtClean="0">
                <a:solidFill>
                  <a:schemeClr val="accent2"/>
                </a:solidFill>
              </a:rPr>
              <a:t>Local Memory </a:t>
            </a:r>
            <a:r>
              <a:rPr lang="en-GB" sz="2800" dirty="0" smtClean="0"/>
              <a:t>doesn’t always help…</a:t>
            </a:r>
          </a:p>
          <a:p>
            <a:pPr lvl="1"/>
            <a:r>
              <a:rPr lang="en-GB" sz="2400" dirty="0" smtClean="0"/>
              <a:t>CPUs don’t have special hardware for it</a:t>
            </a:r>
          </a:p>
          <a:p>
            <a:pPr lvl="1"/>
            <a:r>
              <a:rPr lang="en-GB" sz="2400" dirty="0" smtClean="0"/>
              <a:t>This can mean excessive use of Local Memory might slow down kernels on CPUs</a:t>
            </a:r>
          </a:p>
          <a:p>
            <a:pPr lvl="1"/>
            <a:r>
              <a:rPr lang="en-GB" sz="2400" dirty="0" smtClean="0"/>
              <a:t>GPUs now have effective on-chip caches which can provide much of the benefit of Local Memory but without programmer intervention</a:t>
            </a:r>
          </a:p>
          <a:p>
            <a:pPr lvl="1"/>
            <a:r>
              <a:rPr lang="en-GB" sz="2400" dirty="0"/>
              <a:t>Access patterns to Local Memory affect performance in a similar way to accessing Global Memory</a:t>
            </a:r>
          </a:p>
          <a:p>
            <a:pPr lvl="2"/>
            <a:r>
              <a:rPr lang="en-GB" sz="2000" dirty="0"/>
              <a:t>Have to think about things like coalescence &amp; bank conflicts</a:t>
            </a:r>
          </a:p>
          <a:p>
            <a:pPr lvl="1"/>
            <a:r>
              <a:rPr lang="en-GB" sz="2400" dirty="0" smtClean="0"/>
              <a:t>So, your mileage may vary!</a:t>
            </a:r>
            <a:endParaRPr lang="en-GB" sz="24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9567" y="108604"/>
            <a:ext cx="2361041" cy="1777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6754733" y="670920"/>
            <a:ext cx="1095354" cy="326571"/>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2516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965" y="0"/>
            <a:ext cx="8229600" cy="808840"/>
          </a:xfrm>
        </p:spPr>
        <p:txBody>
          <a:bodyPr>
            <a:normAutofit/>
          </a:bodyPr>
          <a:lstStyle/>
          <a:p>
            <a:r>
              <a:rPr lang="en-GB" sz="3600" dirty="0" smtClean="0"/>
              <a:t>Memory Consistency</a:t>
            </a:r>
            <a:endParaRPr lang="en-GB" sz="3600" dirty="0"/>
          </a:p>
        </p:txBody>
      </p:sp>
      <p:sp>
        <p:nvSpPr>
          <p:cNvPr id="3" name="Content Placeholder 2"/>
          <p:cNvSpPr>
            <a:spLocks noGrp="1"/>
          </p:cNvSpPr>
          <p:nvPr>
            <p:ph idx="1"/>
          </p:nvPr>
        </p:nvSpPr>
        <p:spPr>
          <a:xfrm>
            <a:off x="116449" y="766830"/>
            <a:ext cx="8917191" cy="6091169"/>
          </a:xfrm>
        </p:spPr>
        <p:txBody>
          <a:bodyPr>
            <a:noAutofit/>
          </a:bodyPr>
          <a:lstStyle/>
          <a:p>
            <a:pPr>
              <a:lnSpc>
                <a:spcPct val="110000"/>
              </a:lnSpc>
            </a:pPr>
            <a:r>
              <a:rPr lang="en-GB" sz="2400" dirty="0"/>
              <a:t>OpenCL uses a </a:t>
            </a:r>
            <a:r>
              <a:rPr lang="en-GB" sz="2400" b="1" dirty="0">
                <a:solidFill>
                  <a:schemeClr val="accent1"/>
                </a:solidFill>
              </a:rPr>
              <a:t>relaxed consistency </a:t>
            </a:r>
            <a:r>
              <a:rPr lang="en-GB" sz="2400" dirty="0"/>
              <a:t>memory model; i.e. </a:t>
            </a:r>
          </a:p>
          <a:p>
            <a:pPr lvl="1">
              <a:lnSpc>
                <a:spcPct val="110000"/>
              </a:lnSpc>
            </a:pPr>
            <a:r>
              <a:rPr lang="en-GB" sz="2000" dirty="0"/>
              <a:t>T</a:t>
            </a:r>
            <a:r>
              <a:rPr lang="en-GB" sz="2000" dirty="0" smtClean="0"/>
              <a:t>he </a:t>
            </a:r>
            <a:r>
              <a:rPr lang="en-GB" sz="2000" dirty="0"/>
              <a:t>state of memory visible to a work-item is not guaranteed to be consistent across the collection of work-items at all times.</a:t>
            </a:r>
          </a:p>
          <a:p>
            <a:pPr>
              <a:lnSpc>
                <a:spcPct val="110000"/>
              </a:lnSpc>
            </a:pPr>
            <a:r>
              <a:rPr lang="en-GB" sz="2400" dirty="0"/>
              <a:t>Within a work-item:</a:t>
            </a:r>
          </a:p>
          <a:p>
            <a:pPr lvl="1">
              <a:lnSpc>
                <a:spcPct val="110000"/>
              </a:lnSpc>
            </a:pPr>
            <a:r>
              <a:rPr lang="en-GB" sz="2000" dirty="0"/>
              <a:t>Memory has load/store consistency to </a:t>
            </a:r>
            <a:r>
              <a:rPr lang="en-GB" sz="2000" dirty="0" smtClean="0"/>
              <a:t>the work-item’s private </a:t>
            </a:r>
            <a:r>
              <a:rPr lang="en-GB" sz="2000" dirty="0"/>
              <a:t>view of </a:t>
            </a:r>
            <a:r>
              <a:rPr lang="en-GB" sz="2000" dirty="0" smtClean="0"/>
              <a:t>memory, i.e. it sees its own reads and writes correctly</a:t>
            </a:r>
            <a:endParaRPr lang="en-GB" sz="2000" dirty="0"/>
          </a:p>
          <a:p>
            <a:pPr>
              <a:lnSpc>
                <a:spcPct val="110000"/>
              </a:lnSpc>
            </a:pPr>
            <a:r>
              <a:rPr lang="en-GB" sz="2400" dirty="0"/>
              <a:t>Within a work-group:</a:t>
            </a:r>
          </a:p>
          <a:p>
            <a:pPr lvl="1">
              <a:lnSpc>
                <a:spcPct val="110000"/>
              </a:lnSpc>
            </a:pPr>
            <a:r>
              <a:rPr lang="en-GB" sz="2000" dirty="0"/>
              <a:t>Local memory is consistent between work-items at a barrier.</a:t>
            </a:r>
          </a:p>
          <a:p>
            <a:pPr>
              <a:lnSpc>
                <a:spcPct val="110000"/>
              </a:lnSpc>
            </a:pPr>
            <a:r>
              <a:rPr lang="en-GB" sz="2400" dirty="0"/>
              <a:t>Global memory is consistent within a work-group at a barrier, </a:t>
            </a:r>
            <a:r>
              <a:rPr lang="en-GB" sz="2400" b="1" u="sng" dirty="0"/>
              <a:t>but </a:t>
            </a:r>
            <a:r>
              <a:rPr lang="en-GB" sz="2400" b="1" i="1" u="sng" dirty="0">
                <a:solidFill>
                  <a:srgbClr val="C00000"/>
                </a:solidFill>
              </a:rPr>
              <a:t>not</a:t>
            </a:r>
            <a:r>
              <a:rPr lang="en-GB" sz="2400" b="1" u="sng" dirty="0">
                <a:solidFill>
                  <a:schemeClr val="accent2"/>
                </a:solidFill>
              </a:rPr>
              <a:t> </a:t>
            </a:r>
            <a:r>
              <a:rPr lang="en-GB" sz="2400" b="1" u="sng" dirty="0"/>
              <a:t>guaranteed across different work-</a:t>
            </a:r>
            <a:r>
              <a:rPr lang="en-GB" sz="2400" b="1" u="sng" dirty="0" smtClean="0"/>
              <a:t>groups!!</a:t>
            </a:r>
          </a:p>
          <a:p>
            <a:pPr lvl="1">
              <a:lnSpc>
                <a:spcPct val="110000"/>
              </a:lnSpc>
            </a:pPr>
            <a:r>
              <a:rPr lang="en-GB" sz="2000" dirty="0"/>
              <a:t>T</a:t>
            </a:r>
            <a:r>
              <a:rPr lang="en-GB" sz="2000" dirty="0" smtClean="0"/>
              <a:t>his is a common source of bugs!</a:t>
            </a:r>
            <a:endParaRPr lang="en-GB" sz="2000" b="1" u="sng" dirty="0"/>
          </a:p>
          <a:p>
            <a:pPr>
              <a:lnSpc>
                <a:spcPct val="110000"/>
              </a:lnSpc>
            </a:pPr>
            <a:r>
              <a:rPr lang="en-GB" sz="2400" dirty="0"/>
              <a:t>Consistency of memory shared between </a:t>
            </a:r>
            <a:r>
              <a:rPr lang="en-GB" sz="2400" dirty="0">
                <a:solidFill>
                  <a:srgbClr val="C00000"/>
                </a:solidFill>
              </a:rPr>
              <a:t>commands</a:t>
            </a:r>
            <a:r>
              <a:rPr lang="en-GB" sz="2400" dirty="0">
                <a:solidFill>
                  <a:schemeClr val="accent2"/>
                </a:solidFill>
              </a:rPr>
              <a:t> </a:t>
            </a:r>
            <a:r>
              <a:rPr lang="en-GB" sz="2400" dirty="0"/>
              <a:t>(e.g. kernel invocations) </a:t>
            </a:r>
            <a:r>
              <a:rPr lang="en-GB" sz="2400" dirty="0" smtClean="0"/>
              <a:t>is enforced by </a:t>
            </a:r>
            <a:r>
              <a:rPr lang="en-GB" sz="2400" dirty="0" smtClean="0">
                <a:solidFill>
                  <a:srgbClr val="C00000"/>
                </a:solidFill>
              </a:rPr>
              <a:t>synchronization </a:t>
            </a:r>
            <a:r>
              <a:rPr lang="en-GB" sz="2400" dirty="0"/>
              <a:t>(barriers, events, in-order queue) </a:t>
            </a:r>
          </a:p>
        </p:txBody>
      </p:sp>
    </p:spTree>
    <p:extLst>
      <p:ext uri="{BB962C8B-B14F-4D97-AF65-F5344CB8AC3E}">
        <p14:creationId xmlns:p14="http://schemas.microsoft.com/office/powerpoint/2010/main" val="2855202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Work-Item Synchronization</a:t>
            </a:r>
            <a:endParaRPr lang="en-GB" dirty="0"/>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dirty="0"/>
              <a:t>Within a work-group</a:t>
            </a:r>
          </a:p>
          <a:p>
            <a:pPr marL="457200" lvl="1" indent="0">
              <a:buNone/>
            </a:pPr>
            <a:r>
              <a:rPr lang="en-GB" sz="3400" b="1" dirty="0" smtClean="0">
                <a:solidFill>
                  <a:schemeClr val="accent2"/>
                </a:solidFill>
                <a:latin typeface="Courier"/>
              </a:rPr>
              <a:t>void</a:t>
            </a:r>
            <a:r>
              <a:rPr lang="en-GB" sz="3400" b="1" dirty="0" smtClean="0">
                <a:latin typeface="Courier"/>
              </a:rPr>
              <a:t> </a:t>
            </a:r>
            <a:r>
              <a:rPr lang="en-GB" sz="3400" b="1" dirty="0">
                <a:solidFill>
                  <a:schemeClr val="accent4"/>
                </a:solidFill>
                <a:latin typeface="Courier"/>
              </a:rPr>
              <a:t>barrier</a:t>
            </a:r>
            <a:r>
              <a:rPr lang="en-GB" sz="3400" b="1" dirty="0">
                <a:latin typeface="Courier"/>
              </a:rPr>
              <a:t>()</a:t>
            </a:r>
          </a:p>
          <a:p>
            <a:pPr lvl="1"/>
            <a:r>
              <a:rPr lang="en-GB" dirty="0"/>
              <a:t>Takes optional </a:t>
            </a:r>
            <a:r>
              <a:rPr lang="en-GB" dirty="0" smtClean="0"/>
              <a:t>flags</a:t>
            </a:r>
          </a:p>
          <a:p>
            <a:pPr marL="457200" lvl="1" indent="0">
              <a:buNone/>
            </a:pPr>
            <a:r>
              <a:rPr lang="en-GB" dirty="0"/>
              <a:t>	</a:t>
            </a:r>
            <a:r>
              <a:rPr lang="en-GB" dirty="0" smtClean="0">
                <a:solidFill>
                  <a:srgbClr val="401B5B"/>
                </a:solidFill>
              </a:rPr>
              <a:t>CLK_LOCAL_MEM_FENCE</a:t>
            </a:r>
            <a:r>
              <a:rPr lang="en-GB" dirty="0" smtClean="0"/>
              <a:t> </a:t>
            </a:r>
            <a:r>
              <a:rPr lang="en-GB" dirty="0"/>
              <a:t>and/or </a:t>
            </a:r>
            <a:r>
              <a:rPr lang="en-GB" dirty="0">
                <a:solidFill>
                  <a:srgbClr val="401B5B"/>
                </a:solidFill>
              </a:rPr>
              <a:t>CLK_GLOBAL_MEM_FENCE</a:t>
            </a:r>
          </a:p>
          <a:p>
            <a:pPr lvl="1"/>
            <a:r>
              <a:rPr lang="en-GB" dirty="0"/>
              <a:t>A work-item that encounters a </a:t>
            </a:r>
            <a:r>
              <a:rPr lang="en-GB" sz="2900" b="1" dirty="0">
                <a:solidFill>
                  <a:schemeClr val="accent4"/>
                </a:solidFill>
              </a:rPr>
              <a:t>barrier</a:t>
            </a:r>
            <a:r>
              <a:rPr lang="en-GB" dirty="0"/>
              <a:t>() will wait until ALL work-items in its work-group reach the </a:t>
            </a:r>
            <a:r>
              <a:rPr lang="en-GB" sz="2900" b="1" dirty="0">
                <a:solidFill>
                  <a:schemeClr val="accent4"/>
                </a:solidFill>
              </a:rPr>
              <a:t>barrier</a:t>
            </a:r>
            <a:r>
              <a:rPr lang="en-GB" dirty="0"/>
              <a:t>()</a:t>
            </a:r>
          </a:p>
          <a:p>
            <a:pPr lvl="1"/>
            <a:r>
              <a:rPr lang="en-GB" sz="2900" b="1" dirty="0">
                <a:solidFill>
                  <a:srgbClr val="943634"/>
                </a:solidFill>
              </a:rPr>
              <a:t>Corollary</a:t>
            </a:r>
            <a:r>
              <a:rPr lang="en-GB" dirty="0"/>
              <a:t>: If a </a:t>
            </a:r>
            <a:r>
              <a:rPr lang="en-GB" sz="2900" b="1"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900" b="1" dirty="0">
                <a:solidFill>
                  <a:srgbClr val="943634"/>
                </a:solidFill>
              </a:rPr>
              <a:t>ALL</a:t>
            </a:r>
            <a:r>
              <a:rPr lang="en-GB" sz="2600" dirty="0"/>
              <a:t> </a:t>
            </a:r>
            <a:r>
              <a:rPr lang="en-GB" dirty="0"/>
              <a:t>work-items in the work-group, OR</a:t>
            </a:r>
          </a:p>
          <a:p>
            <a:pPr lvl="2"/>
            <a:r>
              <a:rPr lang="en-GB" sz="2900" b="1" dirty="0">
                <a:solidFill>
                  <a:srgbClr val="943634"/>
                </a:solidFill>
              </a:rPr>
              <a:t>NO</a:t>
            </a:r>
            <a:r>
              <a:rPr lang="en-GB" sz="2600" dirty="0"/>
              <a:t> </a:t>
            </a:r>
            <a:r>
              <a:rPr lang="en-GB" dirty="0"/>
              <a:t>work-item in the work-group</a:t>
            </a:r>
          </a:p>
          <a:p>
            <a:endParaRPr lang="en-GB" dirty="0"/>
          </a:p>
          <a:p>
            <a:r>
              <a:rPr lang="en-GB" dirty="0"/>
              <a:t>Across work-groups</a:t>
            </a:r>
          </a:p>
          <a:p>
            <a:pPr lvl="1"/>
            <a:r>
              <a:rPr lang="en-GB" dirty="0"/>
              <a:t>No guarantees as to where and when a particular work-group will be executed relative to another work-group</a:t>
            </a:r>
          </a:p>
          <a:p>
            <a:pPr lvl="1"/>
            <a:r>
              <a:rPr lang="en-GB" sz="2900" b="1" dirty="0">
                <a:solidFill>
                  <a:schemeClr val="accent4"/>
                </a:solidFill>
              </a:rPr>
              <a:t>Cannot exchange data, or have barrier-like synchronization between two different work-groups! (Critical issue!)</a:t>
            </a:r>
          </a:p>
          <a:p>
            <a:pPr lvl="1"/>
            <a:r>
              <a:rPr lang="en-GB" b="1" dirty="0" smtClean="0">
                <a:solidFill>
                  <a:srgbClr val="943634"/>
                </a:solidFill>
              </a:rPr>
              <a:t>Only solution: finish the kernel and start another</a:t>
            </a:r>
            <a:endParaRPr lang="en-GB" b="1" dirty="0">
              <a:solidFill>
                <a:srgbClr val="943634"/>
              </a:solidFill>
            </a:endParaRPr>
          </a:p>
          <a:p>
            <a:endParaRPr lang="en-GB" b="1" dirty="0">
              <a:solidFill>
                <a:srgbClr val="943634"/>
              </a:solidFill>
            </a:endParaRPr>
          </a:p>
        </p:txBody>
      </p:sp>
      <p:sp>
        <p:nvSpPr>
          <p:cNvPr id="4" name="TextBox 3"/>
          <p:cNvSpPr txBox="1"/>
          <p:nvPr/>
        </p:nvSpPr>
        <p:spPr>
          <a:xfrm>
            <a:off x="3635896" y="836712"/>
            <a:ext cx="5256584" cy="1015663"/>
          </a:xfrm>
          <a:prstGeom prst="rect">
            <a:avLst/>
          </a:prstGeom>
          <a:noFill/>
          <a:ln>
            <a:solidFill>
              <a:srgbClr val="002060"/>
            </a:solidFill>
          </a:ln>
        </p:spPr>
        <p:txBody>
          <a:bodyPr wrap="square" rtlCol="0">
            <a:spAutoFit/>
          </a:bodyPr>
          <a:lstStyle/>
          <a:p>
            <a:r>
              <a:rPr lang="en-US" sz="2000" dirty="0">
                <a:solidFill>
                  <a:srgbClr val="002060"/>
                </a:solidFill>
              </a:rPr>
              <a:t>Ensure correct order of memory operations to local or global memory (with flushes or queuing a memory fence</a:t>
            </a:r>
            <a:r>
              <a:rPr lang="en-US" sz="2000" dirty="0" smtClean="0">
                <a:solidFill>
                  <a:srgbClr val="002060"/>
                </a:solidFill>
              </a:rPr>
              <a:t>)</a:t>
            </a:r>
            <a:endParaRPr lang="en-US" sz="2000" dirty="0">
              <a:solidFill>
                <a:srgbClr val="002060"/>
              </a:solidFill>
            </a:endParaRPr>
          </a:p>
        </p:txBody>
      </p:sp>
      <p:cxnSp>
        <p:nvCxnSpPr>
          <p:cNvPr id="6" name="Straight Arrow Connector 5"/>
          <p:cNvCxnSpPr>
            <a:stCxn id="4" idx="2"/>
          </p:cNvCxnSpPr>
          <p:nvPr/>
        </p:nvCxnSpPr>
        <p:spPr>
          <a:xfrm flipH="1">
            <a:off x="3635896" y="1852375"/>
            <a:ext cx="2628292" cy="641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852375"/>
            <a:ext cx="180020" cy="641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8569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756745"/>
          </a:xfrm>
        </p:spPr>
        <p:txBody>
          <a:bodyPr>
            <a:normAutofit fontScale="90000"/>
          </a:bodyPr>
          <a:lstStyle/>
          <a:p>
            <a:r>
              <a:rPr lang="en-GB" sz="3600" dirty="0" smtClean="0"/>
              <a:t>Exercise 8: C=A*B, </a:t>
            </a:r>
            <a:r>
              <a:rPr lang="en-GB" sz="2700" dirty="0" smtClean="0"/>
              <a:t>share B column between work-items</a:t>
            </a:r>
            <a:endParaRPr lang="en-GB" sz="2700" dirty="0"/>
          </a:p>
        </p:txBody>
      </p:sp>
      <p:sp>
        <p:nvSpPr>
          <p:cNvPr id="8" name="Content Placeholder 7"/>
          <p:cNvSpPr>
            <a:spLocks noGrp="1"/>
          </p:cNvSpPr>
          <p:nvPr>
            <p:ph idx="1"/>
          </p:nvPr>
        </p:nvSpPr>
        <p:spPr>
          <a:xfrm>
            <a:off x="185602" y="686069"/>
            <a:ext cx="8784976" cy="2577394"/>
          </a:xfrm>
        </p:spPr>
        <p:txBody>
          <a:bodyPr>
            <a:normAutofit fontScale="70000" lnSpcReduction="2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sz="2600" dirty="0" smtClean="0"/>
              <a:t>To give you experience working with local memory.</a:t>
            </a:r>
            <a:endParaRPr lang="en-US" sz="2600" dirty="0"/>
          </a:p>
          <a:p>
            <a:r>
              <a:rPr lang="en-GB" dirty="0" smtClean="0">
                <a:solidFill>
                  <a:schemeClr val="accent2"/>
                </a:solidFill>
              </a:rPr>
              <a:t>Procedure</a:t>
            </a:r>
            <a:r>
              <a:rPr lang="en-GB" dirty="0">
                <a:solidFill>
                  <a:schemeClr val="accent2"/>
                </a:solidFill>
              </a:rPr>
              <a:t>: </a:t>
            </a:r>
          </a:p>
          <a:p>
            <a:pPr lvl="1"/>
            <a:r>
              <a:rPr lang="en-GB" sz="2600" dirty="0" smtClean="0"/>
              <a:t>Start from you last matrix multiplication program (the row-based method using private memory).  Modify it so each work group copies a column of B into local memory and shares it between work-items in a work-group.  </a:t>
            </a:r>
          </a:p>
          <a:p>
            <a:r>
              <a:rPr lang="en-GB" dirty="0" smtClean="0">
                <a:solidFill>
                  <a:schemeClr val="accent2"/>
                </a:solidFill>
              </a:rPr>
              <a:t>Expected </a:t>
            </a:r>
            <a:r>
              <a:rPr lang="en-GB" dirty="0">
                <a:solidFill>
                  <a:schemeClr val="accent2"/>
                </a:solidFill>
              </a:rPr>
              <a:t>output:</a:t>
            </a:r>
          </a:p>
          <a:p>
            <a:pPr lvl="1"/>
            <a:r>
              <a:rPr lang="en-GB" sz="2600" dirty="0" smtClean="0"/>
              <a:t>Verify that your result is correct</a:t>
            </a:r>
            <a:r>
              <a:rPr lang="en-GB" sz="2600" dirty="0"/>
              <a:t>.  Output the runtime and the MFLOPS. </a:t>
            </a:r>
          </a:p>
        </p:txBody>
      </p:sp>
      <p:sp>
        <p:nvSpPr>
          <p:cNvPr id="4" name="TextBox 3"/>
          <p:cNvSpPr txBox="1"/>
          <p:nvPr/>
        </p:nvSpPr>
        <p:spPr>
          <a:xfrm>
            <a:off x="189185" y="3257769"/>
            <a:ext cx="8749862" cy="3385542"/>
          </a:xfrm>
          <a:prstGeom prst="rect">
            <a:avLst/>
          </a:prstGeom>
          <a:solidFill>
            <a:srgbClr val="F8E7FF"/>
          </a:solidFill>
          <a:ln>
            <a:solidFill>
              <a:schemeClr val="accent1"/>
            </a:solidFill>
          </a:ln>
        </p:spPr>
        <p:txBody>
          <a:bodyPr wrap="square" rtlCol="0">
            <a:spAutoFit/>
          </a:bodyPr>
          <a:lstStyle/>
          <a:p>
            <a:pPr marL="0" indent="0" fontAlgn="auto">
              <a:spcAft>
                <a:spcPts val="0"/>
              </a:spcAft>
              <a:buFont typeface="Arial" pitchFamily="34" charset="0"/>
              <a:buNone/>
            </a:pPr>
            <a:r>
              <a:rPr lang="en-GB" sz="1800" dirty="0" smtClean="0">
                <a:solidFill>
                  <a:prstClr val="black"/>
                </a:solidFill>
                <a:latin typeface="Courier"/>
              </a:rPr>
              <a:t>Tell the kernel an argument is local</a:t>
            </a:r>
          </a:p>
          <a:p>
            <a:pPr lvl="2" fontAlgn="auto">
              <a:spcAft>
                <a:spcPts val="0"/>
              </a:spcAft>
              <a:buFont typeface="Arial" pitchFamily="34" charset="0"/>
              <a:buNone/>
            </a:pPr>
            <a:r>
              <a:rPr lang="en-GB" sz="1800" dirty="0" smtClean="0">
                <a:solidFill>
                  <a:prstClr val="black"/>
                </a:solidFill>
                <a:latin typeface="Courier"/>
              </a:rPr>
              <a:t>__local</a:t>
            </a:r>
          </a:p>
          <a:p>
            <a:pPr lvl="2" fontAlgn="auto">
              <a:spcAft>
                <a:spcPts val="0"/>
              </a:spcAft>
              <a:buFont typeface="Arial" pitchFamily="34" charset="0"/>
              <a:buNone/>
            </a:pPr>
            <a:endParaRPr lang="en-GB" sz="1000" dirty="0" smtClean="0">
              <a:solidFill>
                <a:prstClr val="black"/>
              </a:solidFill>
              <a:latin typeface="Courier"/>
            </a:endParaRPr>
          </a:p>
          <a:p>
            <a:pPr marL="0" indent="0" fontAlgn="auto">
              <a:spcAft>
                <a:spcPts val="0"/>
              </a:spcAft>
              <a:buFont typeface="Arial" pitchFamily="34" charset="0"/>
              <a:buNone/>
            </a:pPr>
            <a:r>
              <a:rPr lang="en-GB" sz="1800" dirty="0" smtClean="0">
                <a:solidFill>
                  <a:prstClr val="black"/>
                </a:solidFill>
                <a:latin typeface="Courier"/>
              </a:rPr>
              <a:t>Find a work-item’s ID within a work-group and size of a work-group:</a:t>
            </a:r>
          </a:p>
          <a:p>
            <a:pPr lvl="2" indent="0" fontAlgn="auto">
              <a:spcAft>
                <a:spcPts val="0"/>
              </a:spcAft>
            </a:pPr>
            <a:r>
              <a:rPr lang="en-GB" sz="1800" dirty="0">
                <a:solidFill>
                  <a:prstClr val="black"/>
                </a:solidFill>
                <a:latin typeface="Courier"/>
              </a:rPr>
              <a:t> </a:t>
            </a:r>
            <a:r>
              <a:rPr lang="en-GB" sz="1800" dirty="0" err="1">
                <a:solidFill>
                  <a:prstClr val="black"/>
                </a:solidFill>
                <a:latin typeface="Courier"/>
              </a:rPr>
              <a:t>int</a:t>
            </a:r>
            <a:r>
              <a:rPr lang="en-GB" sz="1800" dirty="0">
                <a:solidFill>
                  <a:prstClr val="black"/>
                </a:solidFill>
                <a:latin typeface="Courier"/>
              </a:rPr>
              <a:t> </a:t>
            </a:r>
            <a:r>
              <a:rPr lang="en-GB" sz="1800" dirty="0" err="1">
                <a:solidFill>
                  <a:prstClr val="black"/>
                </a:solidFill>
                <a:latin typeface="Courier"/>
              </a:rPr>
              <a:t>iloc</a:t>
            </a:r>
            <a:r>
              <a:rPr lang="en-GB" sz="1800" dirty="0">
                <a:solidFill>
                  <a:prstClr val="black"/>
                </a:solidFill>
                <a:latin typeface="Courier"/>
              </a:rPr>
              <a:t>  = </a:t>
            </a:r>
            <a:r>
              <a:rPr lang="en-GB" sz="1800" dirty="0" err="1">
                <a:solidFill>
                  <a:prstClr val="black"/>
                </a:solidFill>
                <a:latin typeface="Courier"/>
              </a:rPr>
              <a:t>get_local_id</a:t>
            </a:r>
            <a:r>
              <a:rPr lang="en-GB" sz="1800" dirty="0">
                <a:solidFill>
                  <a:prstClr val="black"/>
                </a:solidFill>
                <a:latin typeface="Courier"/>
              </a:rPr>
              <a:t>(0);</a:t>
            </a:r>
          </a:p>
          <a:p>
            <a:pPr lvl="2" indent="0" fontAlgn="auto">
              <a:spcAft>
                <a:spcPts val="0"/>
              </a:spcAft>
            </a:pPr>
            <a:r>
              <a:rPr lang="en-GB" sz="1800" dirty="0" smtClean="0">
                <a:solidFill>
                  <a:prstClr val="black"/>
                </a:solidFill>
                <a:latin typeface="Courier"/>
              </a:rPr>
              <a:t> </a:t>
            </a:r>
            <a:r>
              <a:rPr lang="en-GB" sz="1800" dirty="0" err="1">
                <a:solidFill>
                  <a:prstClr val="black"/>
                </a:solidFill>
                <a:latin typeface="Courier"/>
              </a:rPr>
              <a:t>int</a:t>
            </a:r>
            <a:r>
              <a:rPr lang="en-GB" sz="1800" dirty="0">
                <a:solidFill>
                  <a:prstClr val="black"/>
                </a:solidFill>
                <a:latin typeface="Courier"/>
              </a:rPr>
              <a:t> </a:t>
            </a:r>
            <a:r>
              <a:rPr lang="en-GB" sz="1800" dirty="0" err="1">
                <a:solidFill>
                  <a:prstClr val="black"/>
                </a:solidFill>
                <a:latin typeface="Courier"/>
              </a:rPr>
              <a:t>nloc</a:t>
            </a:r>
            <a:r>
              <a:rPr lang="en-GB" sz="1800" dirty="0">
                <a:solidFill>
                  <a:prstClr val="black"/>
                </a:solidFill>
                <a:latin typeface="Courier"/>
              </a:rPr>
              <a:t> = </a:t>
            </a:r>
            <a:r>
              <a:rPr lang="en-GB" sz="1800" dirty="0" err="1">
                <a:solidFill>
                  <a:prstClr val="black"/>
                </a:solidFill>
                <a:latin typeface="Courier"/>
              </a:rPr>
              <a:t>get_local_size</a:t>
            </a:r>
            <a:r>
              <a:rPr lang="en-GB" sz="1800" dirty="0">
                <a:solidFill>
                  <a:prstClr val="black"/>
                </a:solidFill>
                <a:latin typeface="Courier"/>
              </a:rPr>
              <a:t>(0</a:t>
            </a:r>
            <a:r>
              <a:rPr lang="en-GB" sz="1800" dirty="0" smtClean="0">
                <a:solidFill>
                  <a:prstClr val="black"/>
                </a:solidFill>
                <a:latin typeface="Courier"/>
              </a:rPr>
              <a:t>);</a:t>
            </a:r>
          </a:p>
          <a:p>
            <a:pPr lvl="2" indent="0" fontAlgn="auto">
              <a:spcAft>
                <a:spcPts val="0"/>
              </a:spcAft>
            </a:pPr>
            <a:endParaRPr lang="en-GB" sz="1000" dirty="0" smtClean="0">
              <a:solidFill>
                <a:prstClr val="black"/>
              </a:solidFill>
              <a:latin typeface="Courier"/>
            </a:endParaRPr>
          </a:p>
          <a:p>
            <a:pPr marL="0" indent="0" fontAlgn="auto">
              <a:spcAft>
                <a:spcPts val="0"/>
              </a:spcAft>
              <a:buFont typeface="Arial" pitchFamily="34" charset="0"/>
              <a:buNone/>
            </a:pPr>
            <a:r>
              <a:rPr lang="en-GB" sz="1800" dirty="0" smtClean="0">
                <a:solidFill>
                  <a:prstClr val="black"/>
                </a:solidFill>
                <a:latin typeface="Courier"/>
              </a:rPr>
              <a:t>Work items copy global into local data, so you need to synchronize them</a:t>
            </a:r>
          </a:p>
          <a:p>
            <a:pPr lvl="2" fontAlgn="auto">
              <a:spcAft>
                <a:spcPts val="0"/>
              </a:spcAft>
              <a:buFont typeface="Arial" pitchFamily="34" charset="0"/>
              <a:buNone/>
            </a:pPr>
            <a:r>
              <a:rPr lang="en-GB" sz="1800" dirty="0" smtClean="0">
                <a:solidFill>
                  <a:prstClr val="black"/>
                </a:solidFill>
                <a:latin typeface="Courier"/>
              </a:rPr>
              <a:t>barrier(CLK_LOCAL_MEM_FENCE);</a:t>
            </a:r>
          </a:p>
          <a:p>
            <a:pPr lvl="8">
              <a:buFont typeface="Arial" pitchFamily="34" charset="0"/>
              <a:buNone/>
            </a:pPr>
            <a:endParaRPr lang="en-GB" sz="1000" dirty="0" smtClean="0">
              <a:solidFill>
                <a:prstClr val="black"/>
              </a:solidFill>
              <a:latin typeface="Courier"/>
            </a:endParaRPr>
          </a:p>
          <a:p>
            <a:pPr fontAlgn="auto">
              <a:spcAft>
                <a:spcPts val="0"/>
              </a:spcAft>
              <a:buFont typeface="Arial" pitchFamily="34" charset="0"/>
              <a:buNone/>
            </a:pPr>
            <a:r>
              <a:rPr lang="en-GB" sz="1800" dirty="0" smtClean="0">
                <a:solidFill>
                  <a:prstClr val="black"/>
                </a:solidFill>
                <a:latin typeface="Courier"/>
              </a:rPr>
              <a:t>Allocate local memory on the host and pass it into the kernel</a:t>
            </a:r>
          </a:p>
          <a:p>
            <a:pPr lvl="2" fontAlgn="auto">
              <a:spcBef>
                <a:spcPts val="0"/>
              </a:spcBef>
              <a:spcAft>
                <a:spcPts val="0"/>
              </a:spcAft>
            </a:pPr>
            <a:r>
              <a:rPr lang="en-GB" sz="1600" dirty="0">
                <a:solidFill>
                  <a:prstClr val="black"/>
                </a:solidFill>
                <a:latin typeface="Courier"/>
              </a:rPr>
              <a:t>cl::</a:t>
            </a:r>
            <a:r>
              <a:rPr lang="en-GB" sz="1600" dirty="0" err="1">
                <a:solidFill>
                  <a:prstClr val="black"/>
                </a:solidFill>
                <a:latin typeface="Courier"/>
              </a:rPr>
              <a:t>LocalSpaceArg</a:t>
            </a:r>
            <a:r>
              <a:rPr lang="en-GB" sz="1600" dirty="0">
                <a:solidFill>
                  <a:prstClr val="black"/>
                </a:solidFill>
                <a:latin typeface="Courier"/>
              </a:rPr>
              <a:t> </a:t>
            </a:r>
            <a:r>
              <a:rPr lang="en-GB" sz="1600" dirty="0" err="1">
                <a:solidFill>
                  <a:prstClr val="black"/>
                </a:solidFill>
                <a:latin typeface="Courier"/>
              </a:rPr>
              <a:t>localmem</a:t>
            </a:r>
            <a:r>
              <a:rPr lang="en-GB" sz="1600" dirty="0">
                <a:solidFill>
                  <a:prstClr val="black"/>
                </a:solidFill>
                <a:latin typeface="Courier"/>
              </a:rPr>
              <a:t> </a:t>
            </a:r>
            <a:r>
              <a:rPr lang="en-GB" sz="1600" dirty="0" smtClean="0">
                <a:solidFill>
                  <a:prstClr val="black"/>
                </a:solidFill>
                <a:latin typeface="Courier"/>
              </a:rPr>
              <a:t>= </a:t>
            </a:r>
            <a:r>
              <a:rPr lang="en-GB" sz="1600" dirty="0">
                <a:solidFill>
                  <a:prstClr val="black"/>
                </a:solidFill>
                <a:latin typeface="Courier"/>
              </a:rPr>
              <a:t>cl::Local(</a:t>
            </a:r>
            <a:r>
              <a:rPr lang="en-GB" sz="1600" dirty="0" err="1">
                <a:solidFill>
                  <a:prstClr val="black"/>
                </a:solidFill>
                <a:latin typeface="Courier"/>
              </a:rPr>
              <a:t>sizeof</a:t>
            </a:r>
            <a:r>
              <a:rPr lang="en-GB" sz="1600" dirty="0">
                <a:solidFill>
                  <a:prstClr val="black"/>
                </a:solidFill>
                <a:latin typeface="Courier"/>
              </a:rPr>
              <a:t>(float) * </a:t>
            </a:r>
            <a:r>
              <a:rPr lang="en-GB" sz="1600" dirty="0" smtClean="0">
                <a:solidFill>
                  <a:prstClr val="black"/>
                </a:solidFill>
                <a:latin typeface="Courier"/>
              </a:rPr>
              <a:t>N);</a:t>
            </a:r>
            <a:endParaRPr lang="en-GB" sz="1600" dirty="0">
              <a:solidFill>
                <a:prstClr val="black"/>
              </a:solidFill>
              <a:latin typeface="Courier"/>
            </a:endParaRPr>
          </a:p>
          <a:p>
            <a:pPr lvl="2" fontAlgn="auto">
              <a:spcBef>
                <a:spcPts val="0"/>
              </a:spcBef>
              <a:spcAft>
                <a:spcPts val="0"/>
              </a:spcAft>
            </a:pPr>
            <a:r>
              <a:rPr lang="en-GB" sz="1600" dirty="0">
                <a:solidFill>
                  <a:prstClr val="black"/>
                </a:solidFill>
                <a:latin typeface="Courier"/>
              </a:rPr>
              <a:t>auto </a:t>
            </a:r>
            <a:r>
              <a:rPr lang="en-GB" sz="1600" dirty="0" err="1">
                <a:solidFill>
                  <a:prstClr val="black"/>
                </a:solidFill>
                <a:latin typeface="Courier"/>
              </a:rPr>
              <a:t>rowcol</a:t>
            </a:r>
            <a:r>
              <a:rPr lang="en-GB" sz="1600" dirty="0">
                <a:solidFill>
                  <a:prstClr val="black"/>
                </a:solidFill>
                <a:latin typeface="Courier"/>
              </a:rPr>
              <a:t> = cl::</a:t>
            </a:r>
            <a:r>
              <a:rPr lang="en-GB" sz="1600" dirty="0" err="1">
                <a:solidFill>
                  <a:prstClr val="black"/>
                </a:solidFill>
                <a:latin typeface="Courier"/>
              </a:rPr>
              <a:t>make_kernel</a:t>
            </a:r>
            <a:r>
              <a:rPr lang="en-GB" sz="1600" dirty="0">
                <a:solidFill>
                  <a:prstClr val="black"/>
                </a:solidFill>
                <a:latin typeface="Courier"/>
              </a:rPr>
              <a:t>&lt;</a:t>
            </a:r>
            <a:r>
              <a:rPr lang="en-GB" sz="1600" dirty="0" err="1">
                <a:solidFill>
                  <a:prstClr val="black"/>
                </a:solidFill>
                <a:latin typeface="Courier"/>
              </a:rPr>
              <a:t>int</a:t>
            </a:r>
            <a:r>
              <a:rPr lang="en-GB" sz="1600" dirty="0">
                <a:solidFill>
                  <a:prstClr val="black"/>
                </a:solidFill>
                <a:latin typeface="Courier"/>
              </a:rPr>
              <a:t>, </a:t>
            </a:r>
            <a:r>
              <a:rPr lang="en-GB" sz="1600" dirty="0" smtClean="0">
                <a:solidFill>
                  <a:prstClr val="black"/>
                </a:solidFill>
                <a:latin typeface="Courier"/>
              </a:rPr>
              <a:t>cl</a:t>
            </a:r>
            <a:r>
              <a:rPr lang="en-GB" sz="1600" dirty="0">
                <a:solidFill>
                  <a:prstClr val="black"/>
                </a:solidFill>
                <a:latin typeface="Courier"/>
              </a:rPr>
              <a:t>::Buffer</a:t>
            </a:r>
            <a:r>
              <a:rPr lang="en-GB" sz="1600" dirty="0" smtClean="0">
                <a:solidFill>
                  <a:prstClr val="black"/>
                </a:solidFill>
                <a:latin typeface="Courier"/>
              </a:rPr>
              <a:t>, cl</a:t>
            </a:r>
            <a:r>
              <a:rPr lang="en-GB" sz="1600" dirty="0">
                <a:solidFill>
                  <a:prstClr val="black"/>
                </a:solidFill>
                <a:latin typeface="Courier"/>
              </a:rPr>
              <a:t>::</a:t>
            </a:r>
            <a:r>
              <a:rPr lang="en-GB" sz="1600" dirty="0" err="1">
                <a:solidFill>
                  <a:prstClr val="black"/>
                </a:solidFill>
                <a:latin typeface="Courier"/>
              </a:rPr>
              <a:t>LocalSpaceArg</a:t>
            </a:r>
            <a:r>
              <a:rPr lang="en-GB" sz="1600" dirty="0">
                <a:solidFill>
                  <a:prstClr val="black"/>
                </a:solidFill>
                <a:latin typeface="Courier"/>
              </a:rPr>
              <a:t>&gt;(program, “</a:t>
            </a:r>
            <a:r>
              <a:rPr lang="en-GB" sz="1600" dirty="0" err="1">
                <a:solidFill>
                  <a:prstClr val="black"/>
                </a:solidFill>
                <a:latin typeface="Courier"/>
              </a:rPr>
              <a:t>mmul</a:t>
            </a:r>
            <a:r>
              <a:rPr lang="en-GB" sz="1600" dirty="0" smtClean="0">
                <a:solidFill>
                  <a:prstClr val="black"/>
                </a:solidFill>
                <a:latin typeface="Courier"/>
              </a:rPr>
              <a:t>”);</a:t>
            </a:r>
            <a:endParaRPr lang="en-GB" sz="1600" dirty="0">
              <a:solidFill>
                <a:prstClr val="black"/>
              </a:solidFill>
              <a:latin typeface="Courier"/>
            </a:endParaRPr>
          </a:p>
        </p:txBody>
      </p:sp>
    </p:spTree>
    <p:extLst>
      <p:ext uri="{BB962C8B-B14F-4D97-AF65-F5344CB8AC3E}">
        <p14:creationId xmlns:p14="http://schemas.microsoft.com/office/powerpoint/2010/main" val="20124578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3" y="896766"/>
            <a:ext cx="3711716" cy="5362143"/>
          </a:xfrm>
        </p:spPr>
        <p:txBody>
          <a:bodyPr>
            <a:normAutofit lnSpcReduction="1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Order,</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a:t>
            </a:r>
            <a:r>
              <a:rPr lang="en-GB" sz="2000" b="1" dirty="0" smtClean="0">
                <a:latin typeface="Courier"/>
              </a:rPr>
              <a:t>C,</a:t>
            </a:r>
          </a:p>
          <a:p>
            <a:pPr marL="0" indent="0">
              <a:buNone/>
            </a:pPr>
            <a:r>
              <a:rPr lang="en-GB" sz="2000" b="1" dirty="0">
                <a:solidFill>
                  <a:srgbClr val="401B5B"/>
                </a:solidFill>
                <a:latin typeface="Courier"/>
              </a:rPr>
              <a:t> </a:t>
            </a:r>
            <a:r>
              <a:rPr lang="en-GB" sz="2000" b="1" dirty="0" smtClean="0">
                <a:solidFill>
                  <a:srgbClr val="401B5B"/>
                </a:solidFill>
                <a:latin typeface="Courier"/>
              </a:rPr>
              <a:t>  __local   </a:t>
            </a:r>
            <a:r>
              <a:rPr lang="en-GB" sz="2000" b="1" dirty="0" smtClean="0">
                <a:solidFill>
                  <a:schemeClr val="accent2"/>
                </a:solidFill>
                <a:latin typeface="Courier"/>
              </a:rPr>
              <a:t>float</a:t>
            </a:r>
            <a:r>
              <a:rPr lang="en-GB" sz="2000" b="1" dirty="0" smtClean="0">
                <a:latin typeface="Courier"/>
              </a:rPr>
              <a:t> *</a:t>
            </a:r>
            <a:r>
              <a:rPr lang="en-GB" sz="2000" b="1" dirty="0" err="1" smtClean="0">
                <a:latin typeface="Courier"/>
              </a:rPr>
              <a:t>Bwrk</a:t>
            </a:r>
            <a:r>
              <a:rPr lang="en-GB" sz="2000" b="1" dirty="0" smtClean="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a:t>
            </a:r>
            <a:r>
              <a:rPr lang="en-GB" sz="2000" b="1" dirty="0" smtClean="0">
                <a:solidFill>
                  <a:prstClr val="black"/>
                </a:solidFill>
                <a:latin typeface="Courier"/>
              </a:rPr>
              <a:t>      = </a:t>
            </a:r>
            <a:r>
              <a:rPr lang="en-GB" sz="2000" b="1" dirty="0" err="1">
                <a:solidFill>
                  <a:srgbClr val="1F497D">
                    <a:lumMod val="75000"/>
                  </a:srgbClr>
                </a:solidFill>
                <a:latin typeface="Courier"/>
              </a:rPr>
              <a:t>get_global_id</a:t>
            </a:r>
            <a:r>
              <a:rPr lang="en-GB" sz="2000" b="1" dirty="0">
                <a:solidFill>
                  <a:prstClr val="black"/>
                </a:solidFill>
                <a:latin typeface="Courier"/>
              </a:rPr>
              <a:t>(0</a:t>
            </a:r>
            <a:r>
              <a:rPr lang="en-GB" sz="2000" b="1" dirty="0" smtClean="0">
                <a:solidFill>
                  <a:prstClr val="black"/>
                </a:solidFill>
                <a:latin typeface="Courier"/>
              </a:rPr>
              <a:t>);</a:t>
            </a:r>
          </a:p>
          <a:p>
            <a:pPr marL="0" indent="0">
              <a:buNone/>
            </a:pPr>
            <a:endParaRPr lang="en-GB" sz="2000" b="1" dirty="0" smtClean="0">
              <a:solidFill>
                <a:prstClr val="black"/>
              </a:solidFill>
              <a:latin typeface="Courier"/>
            </a:endParaRPr>
          </a:p>
          <a:p>
            <a:pPr marL="0" indent="0">
              <a:buNone/>
            </a:pPr>
            <a:r>
              <a:rPr lang="en-GB" sz="2000" b="1" dirty="0" smtClean="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iloc</a:t>
            </a:r>
            <a:r>
              <a:rPr lang="en-GB" sz="2000" b="1" dirty="0">
                <a:latin typeface="Courier"/>
              </a:rPr>
              <a:t> </a:t>
            </a:r>
            <a:r>
              <a:rPr lang="en-GB" sz="2000" b="1" dirty="0" smtClean="0">
                <a:latin typeface="Courier"/>
              </a:rPr>
              <a:t> = </a:t>
            </a:r>
            <a:r>
              <a:rPr lang="en-GB" sz="2000" b="1" dirty="0" err="1">
                <a:solidFill>
                  <a:schemeClr val="tx2">
                    <a:lumMod val="75000"/>
                  </a:schemeClr>
                </a:solidFill>
                <a:latin typeface="Courier"/>
              </a:rPr>
              <a:t>get_local_id</a:t>
            </a:r>
            <a:r>
              <a:rPr lang="en-GB" sz="2000" b="1" dirty="0">
                <a:latin typeface="Courier"/>
              </a:rPr>
              <a:t>(0);</a:t>
            </a:r>
          </a:p>
          <a:p>
            <a:pPr marL="0" indent="0">
              <a:buNone/>
            </a:pPr>
            <a:r>
              <a:rPr lang="en-GB" sz="2000" b="1" dirty="0" smtClean="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nloc</a:t>
            </a:r>
            <a:r>
              <a:rPr lang="en-GB" sz="2000" b="1" dirty="0">
                <a:latin typeface="Courier"/>
              </a:rPr>
              <a:t> = </a:t>
            </a:r>
            <a:r>
              <a:rPr lang="en-GB" sz="2000" b="1" dirty="0" err="1">
                <a:solidFill>
                  <a:schemeClr val="tx2">
                    <a:lumMod val="75000"/>
                  </a:schemeClr>
                </a:solidFill>
                <a:latin typeface="Courier"/>
              </a:rPr>
              <a:t>get_local_size</a:t>
            </a:r>
            <a:r>
              <a:rPr lang="en-GB" sz="2000" b="1" dirty="0">
                <a:latin typeface="Courier"/>
              </a:rPr>
              <a:t>(0);</a:t>
            </a:r>
          </a:p>
          <a:p>
            <a:pPr marL="0" indent="0">
              <a:buNone/>
            </a:pPr>
            <a:r>
              <a:rPr lang="en-GB" sz="2000" b="1" dirty="0" smtClean="0">
                <a:solidFill>
                  <a:srgbClr val="C0504D"/>
                </a:solidFill>
                <a:latin typeface="Courier"/>
              </a:rPr>
              <a:t> </a:t>
            </a:r>
          </a:p>
          <a:p>
            <a:pPr marL="0" indent="0">
              <a:buNone/>
            </a:pPr>
            <a:r>
              <a:rPr lang="en-GB" sz="2000" b="1" dirty="0" smtClean="0">
                <a:solidFill>
                  <a:srgbClr val="C0504D"/>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r>
              <a:rPr lang="en-GB" sz="2000" b="1" dirty="0" smtClean="0">
                <a:solidFill>
                  <a:prstClr val="black"/>
                </a:solidFill>
                <a:latin typeface="Courier"/>
              </a:rPr>
              <a:t>  </a:t>
            </a:r>
          </a:p>
          <a:p>
            <a:pPr marL="0" inden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smtClean="0">
                <a:solidFill>
                  <a:schemeClr val="accent2"/>
                </a:solidFill>
                <a:latin typeface="Courier"/>
              </a:rPr>
              <a:t>float </a:t>
            </a:r>
            <a:r>
              <a:rPr lang="en-GB" sz="2000" b="1" dirty="0" err="1">
                <a:latin typeface="Courier"/>
              </a:rPr>
              <a:t>Awrk</a:t>
            </a:r>
            <a:r>
              <a:rPr lang="en-GB" sz="2000" b="1" dirty="0">
                <a:latin typeface="Courier"/>
              </a:rPr>
              <a:t>[1024</a:t>
            </a:r>
            <a:r>
              <a:rPr lang="en-GB" sz="2000" b="1" dirty="0" smtClean="0">
                <a:latin typeface="Courier"/>
              </a:rPr>
              <a:t>];</a:t>
            </a:r>
          </a:p>
          <a:p>
            <a:pPr marL="0" indent="0">
              <a:buNone/>
            </a:pPr>
            <a:endParaRPr lang="en-GB" sz="2000" b="1" dirty="0">
              <a:latin typeface="Courier"/>
            </a:endParaRPr>
          </a:p>
        </p:txBody>
      </p:sp>
      <p:sp>
        <p:nvSpPr>
          <p:cNvPr id="2" name="Title 1"/>
          <p:cNvSpPr>
            <a:spLocks noGrp="1"/>
          </p:cNvSpPr>
          <p:nvPr>
            <p:ph type="title"/>
          </p:nvPr>
        </p:nvSpPr>
        <p:spPr>
          <a:xfrm>
            <a:off x="0" y="0"/>
            <a:ext cx="9144000" cy="768957"/>
          </a:xfrm>
        </p:spPr>
        <p:txBody>
          <a:bodyPr>
            <a:noAutofit/>
          </a:bodyPr>
          <a:lstStyle/>
          <a:p>
            <a:r>
              <a:rPr lang="en-GB" sz="3200" dirty="0" smtClean="0"/>
              <a:t>Matrix multiplication: </a:t>
            </a:r>
            <a:r>
              <a:rPr lang="en-GB" sz="2000" dirty="0" smtClean="0"/>
              <a:t>B column shared between work-items</a:t>
            </a:r>
            <a:endParaRPr lang="en-GB" sz="2000" dirty="0"/>
          </a:p>
        </p:txBody>
      </p:sp>
      <p:sp>
        <p:nvSpPr>
          <p:cNvPr id="4" name="Content Placeholder 2"/>
          <p:cNvSpPr txBox="1">
            <a:spLocks/>
          </p:cNvSpPr>
          <p:nvPr/>
        </p:nvSpPr>
        <p:spPr>
          <a:xfrm>
            <a:off x="3894968" y="756745"/>
            <a:ext cx="4996788" cy="562829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for (k = 0; k &lt; </a:t>
            </a:r>
            <a:r>
              <a:rPr lang="en-GB" sz="2000" b="1" dirty="0" err="1">
                <a:solidFill>
                  <a:prstClr val="black"/>
                </a:solidFill>
                <a:latin typeface="Courier"/>
              </a:rPr>
              <a:t>Pdim</a:t>
            </a:r>
            <a:r>
              <a:rPr lang="en-GB" sz="2000" b="1" dirty="0">
                <a:solidFill>
                  <a:prstClr val="black"/>
                </a:solidFill>
                <a:latin typeface="Courier"/>
              </a:rPr>
              <a:t>; k++)</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A[i*</a:t>
            </a:r>
            <a:r>
              <a:rPr lang="en-GB" sz="2000" b="1" dirty="0" err="1">
                <a:solidFill>
                  <a:prstClr val="black"/>
                </a:solidFill>
                <a:latin typeface="Courier"/>
              </a:rPr>
              <a:t>Ndim+k</a:t>
            </a:r>
            <a:r>
              <a:rPr lang="en-GB" sz="2000" b="1" dirty="0" smtClean="0">
                <a:solidFill>
                  <a:prstClr val="black"/>
                </a:solidFill>
                <a:latin typeface="Courier"/>
              </a:rPr>
              <a:t>];</a:t>
            </a:r>
          </a:p>
          <a:p>
            <a:pPr marL="0" indent="0" fontAlgn="auto">
              <a:spcAft>
                <a:spcPts val="0"/>
              </a:spcAft>
              <a:buNone/>
            </a:pPr>
            <a:endParaRPr lang="en-GB" sz="2000" b="1" dirty="0" smtClean="0">
              <a:solidFill>
                <a:prstClr val="black"/>
              </a:solidFill>
              <a:latin typeface="Courier"/>
            </a:endParaRPr>
          </a:p>
          <a:p>
            <a:pPr marL="0" indent="0">
              <a:buNone/>
            </a:pPr>
            <a:r>
              <a:rPr lang="en-GB" sz="2000" b="1" dirty="0" smtClean="0">
                <a:solidFill>
                  <a:schemeClr val="accent1"/>
                </a:solidFill>
                <a:latin typeface="Courier"/>
              </a:rPr>
              <a:t>  </a:t>
            </a:r>
            <a:r>
              <a:rPr lang="en-GB" sz="2000" b="1" dirty="0">
                <a:latin typeface="Courier"/>
              </a:rPr>
              <a:t>for (j = 0; j &lt; Order; j++) </a:t>
            </a:r>
            <a:r>
              <a:rPr lang="en-GB" sz="2000" b="1" dirty="0" smtClean="0">
                <a:latin typeface="Courier"/>
              </a:rPr>
              <a:t>{</a:t>
            </a:r>
          </a:p>
          <a:p>
            <a:pPr marL="0" indent="0">
              <a:buNone/>
            </a:pPr>
            <a:endParaRPr lang="en-GB" sz="2000" b="1" dirty="0" smtClean="0">
              <a:latin typeface="Courier"/>
            </a:endParaRPr>
          </a:p>
          <a:p>
            <a:pPr marL="0" indent="0" fontAlgn="auto">
              <a:spcAft>
                <a:spcPts val="0"/>
              </a:spcAft>
              <a:buNone/>
            </a:pPr>
            <a:r>
              <a:rPr lang="en-GB" sz="2000" b="1" dirty="0" smtClean="0">
                <a:latin typeface="Courier"/>
              </a:rPr>
              <a:t>      for </a:t>
            </a:r>
            <a:r>
              <a:rPr lang="en-GB" sz="2000" b="1" dirty="0">
                <a:solidFill>
                  <a:prstClr val="black"/>
                </a:solidFill>
                <a:latin typeface="Courier"/>
              </a:rPr>
              <a:t>(k=</a:t>
            </a:r>
            <a:r>
              <a:rPr lang="en-GB" sz="2000" b="1" dirty="0" err="1">
                <a:solidFill>
                  <a:prstClr val="black"/>
                </a:solidFill>
                <a:latin typeface="Courier"/>
              </a:rPr>
              <a:t>iloc</a:t>
            </a:r>
            <a:r>
              <a:rPr lang="en-GB" sz="2000" b="1" dirty="0">
                <a:solidFill>
                  <a:prstClr val="black"/>
                </a:solidFill>
                <a:latin typeface="Courier"/>
              </a:rPr>
              <a:t>; k</a:t>
            </a:r>
            <a:r>
              <a:rPr lang="en-GB" sz="2000" b="1" dirty="0" smtClean="0">
                <a:solidFill>
                  <a:prstClr val="black"/>
                </a:solidFill>
                <a:latin typeface="Courier"/>
              </a:rPr>
              <a:t>&lt;</a:t>
            </a:r>
            <a:r>
              <a:rPr lang="en-GB" sz="2000" b="1" dirty="0">
                <a:latin typeface="Courier"/>
              </a:rPr>
              <a:t> Order</a:t>
            </a:r>
            <a:r>
              <a:rPr lang="en-GB" sz="2000" b="1" dirty="0" smtClean="0">
                <a:solidFill>
                  <a:prstClr val="black"/>
                </a:solidFill>
                <a:latin typeface="Courier"/>
              </a:rPr>
              <a:t>; </a:t>
            </a:r>
            <a:r>
              <a:rPr lang="en-GB" sz="2000" b="1" dirty="0">
                <a:solidFill>
                  <a:prstClr val="black"/>
                </a:solidFill>
                <a:latin typeface="Courier"/>
              </a:rPr>
              <a:t>k+=</a:t>
            </a:r>
            <a:r>
              <a:rPr lang="en-GB" sz="2000" b="1" dirty="0" err="1">
                <a:solidFill>
                  <a:prstClr val="black"/>
                </a:solidFill>
                <a:latin typeface="Courier"/>
              </a:rPr>
              <a:t>nloc</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a:solidFill>
                  <a:prstClr val="black"/>
                </a:solidFill>
                <a:latin typeface="Courier"/>
              </a:rPr>
              <a:t>Bwrk</a:t>
            </a:r>
            <a:r>
              <a:rPr lang="en-GB" sz="2000" b="1" dirty="0">
                <a:solidFill>
                  <a:prstClr val="black"/>
                </a:solidFill>
                <a:latin typeface="Courier"/>
              </a:rPr>
              <a:t>[k] = </a:t>
            </a:r>
            <a:r>
              <a:rPr lang="en-GB" sz="2000" b="1" dirty="0" smtClean="0">
                <a:solidFill>
                  <a:prstClr val="black"/>
                </a:solidFill>
                <a:latin typeface="Courier"/>
              </a:rPr>
              <a:t>B[k*</a:t>
            </a:r>
            <a:r>
              <a:rPr lang="en-GB" sz="2000" b="1" dirty="0" smtClean="0">
                <a:latin typeface="Courier"/>
              </a:rPr>
              <a:t> Order </a:t>
            </a:r>
            <a:r>
              <a:rPr lang="en-GB" sz="2000" b="1" dirty="0" smtClean="0">
                <a:solidFill>
                  <a:prstClr val="black"/>
                </a:solidFill>
                <a:latin typeface="Courier"/>
              </a:rPr>
              <a:t>+</a:t>
            </a:r>
            <a:r>
              <a:rPr lang="en-GB" sz="2000" b="1" dirty="0">
                <a:solidFill>
                  <a:prstClr val="black"/>
                </a:solidFill>
                <a:latin typeface="Courier"/>
              </a:rPr>
              <a:t>j];</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barrier(CLK_LOCAL_MEM_FENCE</a:t>
            </a:r>
            <a:r>
              <a:rPr lang="en-GB" sz="2000" b="1" dirty="0">
                <a:solidFill>
                  <a:prstClr val="black"/>
                </a:solidFill>
                <a:latin typeface="Courier"/>
              </a:rPr>
              <a:t>);</a:t>
            </a:r>
          </a:p>
          <a:p>
            <a:pPr marL="0" indent="0">
              <a:buNone/>
            </a:pPr>
            <a:endParaRPr lang="en-GB" sz="2000" b="1" dirty="0">
              <a:latin typeface="Courier"/>
            </a:endParaRP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smtClean="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Order;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[k]*B[k*</a:t>
            </a:r>
            <a:r>
              <a:rPr lang="en-GB" sz="2000" b="1" dirty="0" err="1" smtClean="0">
                <a:solidFill>
                  <a:prstClr val="black"/>
                </a:solidFill>
                <a:latin typeface="Courier"/>
              </a:rPr>
              <a:t>Order+j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C[i*</a:t>
            </a:r>
            <a:r>
              <a:rPr lang="en-GB" sz="2000" b="1" dirty="0" err="1" smtClean="0">
                <a:solidFill>
                  <a:prstClr val="black"/>
                </a:solidFill>
                <a:latin typeface="Courier"/>
              </a:rPr>
              <a:t>Order+j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spTree>
    <p:extLst>
      <p:ext uri="{BB962C8B-B14F-4D97-AF65-F5344CB8AC3E}">
        <p14:creationId xmlns:p14="http://schemas.microsoft.com/office/powerpoint/2010/main" val="148151622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3" y="896766"/>
            <a:ext cx="3711716" cy="5362143"/>
          </a:xfrm>
        </p:spPr>
        <p:txBody>
          <a:bodyPr>
            <a:normAutofit lnSpcReduction="1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Order,</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a:t>
            </a:r>
            <a:r>
              <a:rPr lang="en-GB" sz="2000" b="1" dirty="0" smtClean="0">
                <a:latin typeface="Courier"/>
              </a:rPr>
              <a:t>C,</a:t>
            </a:r>
          </a:p>
          <a:p>
            <a:pPr marL="0" indent="0">
              <a:buNone/>
            </a:pPr>
            <a:r>
              <a:rPr lang="en-GB" sz="2000" b="1" dirty="0">
                <a:solidFill>
                  <a:srgbClr val="401B5B"/>
                </a:solidFill>
                <a:latin typeface="Courier"/>
              </a:rPr>
              <a:t> </a:t>
            </a:r>
            <a:r>
              <a:rPr lang="en-GB" sz="2000" b="1" dirty="0" smtClean="0">
                <a:solidFill>
                  <a:srgbClr val="401B5B"/>
                </a:solidFill>
                <a:latin typeface="Courier"/>
              </a:rPr>
              <a:t>  __local   </a:t>
            </a:r>
            <a:r>
              <a:rPr lang="en-GB" sz="2000" b="1" dirty="0" smtClean="0">
                <a:solidFill>
                  <a:schemeClr val="accent2"/>
                </a:solidFill>
                <a:latin typeface="Courier"/>
              </a:rPr>
              <a:t>float</a:t>
            </a:r>
            <a:r>
              <a:rPr lang="en-GB" sz="2000" b="1" dirty="0" smtClean="0">
                <a:latin typeface="Courier"/>
              </a:rPr>
              <a:t> *</a:t>
            </a:r>
            <a:r>
              <a:rPr lang="en-GB" sz="2000" b="1" dirty="0" err="1" smtClean="0">
                <a:latin typeface="Courier"/>
              </a:rPr>
              <a:t>Bwrk</a:t>
            </a:r>
            <a:r>
              <a:rPr lang="en-GB" sz="2000" b="1" dirty="0" smtClean="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a:t>
            </a:r>
            <a:r>
              <a:rPr lang="en-GB" sz="2000" b="1" dirty="0" smtClean="0">
                <a:solidFill>
                  <a:prstClr val="black"/>
                </a:solidFill>
                <a:latin typeface="Courier"/>
              </a:rPr>
              <a:t>      = </a:t>
            </a:r>
            <a:r>
              <a:rPr lang="en-GB" sz="2000" b="1" dirty="0" err="1">
                <a:solidFill>
                  <a:srgbClr val="1F497D">
                    <a:lumMod val="75000"/>
                  </a:srgbClr>
                </a:solidFill>
                <a:latin typeface="Courier"/>
              </a:rPr>
              <a:t>get_global_id</a:t>
            </a:r>
            <a:r>
              <a:rPr lang="en-GB" sz="2000" b="1" dirty="0">
                <a:solidFill>
                  <a:prstClr val="black"/>
                </a:solidFill>
                <a:latin typeface="Courier"/>
              </a:rPr>
              <a:t>(0</a:t>
            </a:r>
            <a:r>
              <a:rPr lang="en-GB" sz="2000" b="1" dirty="0" smtClean="0">
                <a:solidFill>
                  <a:prstClr val="black"/>
                </a:solidFill>
                <a:latin typeface="Courier"/>
              </a:rPr>
              <a:t>);</a:t>
            </a:r>
          </a:p>
          <a:p>
            <a:pPr marL="0" indent="0">
              <a:buNone/>
            </a:pPr>
            <a:endParaRPr lang="en-GB" sz="2000" b="1" dirty="0" smtClean="0">
              <a:solidFill>
                <a:prstClr val="black"/>
              </a:solidFill>
              <a:latin typeface="Courier"/>
            </a:endParaRPr>
          </a:p>
          <a:p>
            <a:pPr marL="0" indent="0">
              <a:buNone/>
            </a:pPr>
            <a:r>
              <a:rPr lang="en-GB" sz="2000" b="1" dirty="0" smtClean="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iloc</a:t>
            </a:r>
            <a:r>
              <a:rPr lang="en-GB" sz="2000" b="1" dirty="0">
                <a:latin typeface="Courier"/>
              </a:rPr>
              <a:t> </a:t>
            </a:r>
            <a:r>
              <a:rPr lang="en-GB" sz="2000" b="1" dirty="0" smtClean="0">
                <a:latin typeface="Courier"/>
              </a:rPr>
              <a:t> = </a:t>
            </a:r>
            <a:r>
              <a:rPr lang="en-GB" sz="2000" b="1" dirty="0" err="1">
                <a:solidFill>
                  <a:schemeClr val="tx2">
                    <a:lumMod val="75000"/>
                  </a:schemeClr>
                </a:solidFill>
                <a:latin typeface="Courier"/>
              </a:rPr>
              <a:t>get_local_id</a:t>
            </a:r>
            <a:r>
              <a:rPr lang="en-GB" sz="2000" b="1" dirty="0">
                <a:latin typeface="Courier"/>
              </a:rPr>
              <a:t>(0);</a:t>
            </a:r>
          </a:p>
          <a:p>
            <a:pPr marL="0" indent="0">
              <a:buNone/>
            </a:pPr>
            <a:r>
              <a:rPr lang="en-GB" sz="2000" b="1" dirty="0" smtClean="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nloc</a:t>
            </a:r>
            <a:r>
              <a:rPr lang="en-GB" sz="2000" b="1" dirty="0">
                <a:latin typeface="Courier"/>
              </a:rPr>
              <a:t> = </a:t>
            </a:r>
            <a:r>
              <a:rPr lang="en-GB" sz="2000" b="1" dirty="0" err="1">
                <a:solidFill>
                  <a:schemeClr val="tx2">
                    <a:lumMod val="75000"/>
                  </a:schemeClr>
                </a:solidFill>
                <a:latin typeface="Courier"/>
              </a:rPr>
              <a:t>get_local_size</a:t>
            </a:r>
            <a:r>
              <a:rPr lang="en-GB" sz="2000" b="1" dirty="0">
                <a:latin typeface="Courier"/>
              </a:rPr>
              <a:t>(0);</a:t>
            </a:r>
          </a:p>
          <a:p>
            <a:pPr marL="0" indent="0">
              <a:buNone/>
            </a:pPr>
            <a:r>
              <a:rPr lang="en-GB" sz="2000" b="1" dirty="0" smtClean="0">
                <a:solidFill>
                  <a:srgbClr val="C0504D"/>
                </a:solidFill>
                <a:latin typeface="Courier"/>
              </a:rPr>
              <a:t> </a:t>
            </a:r>
          </a:p>
          <a:p>
            <a:pPr marL="0" indent="0">
              <a:buNone/>
            </a:pPr>
            <a:r>
              <a:rPr lang="en-GB" sz="2000" b="1" dirty="0" smtClean="0">
                <a:solidFill>
                  <a:srgbClr val="C0504D"/>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r>
              <a:rPr lang="en-GB" sz="2000" b="1" dirty="0" smtClean="0">
                <a:solidFill>
                  <a:prstClr val="black"/>
                </a:solidFill>
                <a:latin typeface="Courier"/>
              </a:rPr>
              <a:t>  </a:t>
            </a:r>
          </a:p>
          <a:p>
            <a:pPr marL="0" inden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smtClean="0">
                <a:solidFill>
                  <a:schemeClr val="accent2"/>
                </a:solidFill>
                <a:latin typeface="Courier"/>
              </a:rPr>
              <a:t>float </a:t>
            </a:r>
            <a:r>
              <a:rPr lang="en-GB" sz="2000" b="1" dirty="0" err="1">
                <a:latin typeface="Courier"/>
              </a:rPr>
              <a:t>Awrk</a:t>
            </a:r>
            <a:r>
              <a:rPr lang="en-GB" sz="2000" b="1" dirty="0">
                <a:latin typeface="Courier"/>
              </a:rPr>
              <a:t>[1024</a:t>
            </a:r>
            <a:r>
              <a:rPr lang="en-GB" sz="2000" b="1" dirty="0" smtClean="0">
                <a:latin typeface="Courier"/>
              </a:rPr>
              <a:t>];</a:t>
            </a:r>
          </a:p>
          <a:p>
            <a:pPr marL="0" indent="0">
              <a:buNone/>
            </a:pPr>
            <a:endParaRPr lang="en-GB" sz="2000" b="1" dirty="0">
              <a:latin typeface="Courier"/>
            </a:endParaRPr>
          </a:p>
        </p:txBody>
      </p:sp>
      <p:sp>
        <p:nvSpPr>
          <p:cNvPr id="4" name="Content Placeholder 2"/>
          <p:cNvSpPr txBox="1">
            <a:spLocks/>
          </p:cNvSpPr>
          <p:nvPr/>
        </p:nvSpPr>
        <p:spPr>
          <a:xfrm>
            <a:off x="3894968" y="756745"/>
            <a:ext cx="4996788" cy="562829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for (k = 0; k &lt; </a:t>
            </a:r>
            <a:r>
              <a:rPr lang="en-GB" sz="2000" b="1" dirty="0" err="1">
                <a:solidFill>
                  <a:prstClr val="black"/>
                </a:solidFill>
                <a:latin typeface="Courier"/>
              </a:rPr>
              <a:t>Pdim</a:t>
            </a:r>
            <a:r>
              <a:rPr lang="en-GB" sz="2000" b="1" dirty="0">
                <a:solidFill>
                  <a:prstClr val="black"/>
                </a:solidFill>
                <a:latin typeface="Courier"/>
              </a:rPr>
              <a:t>; k++)</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A[i*</a:t>
            </a:r>
            <a:r>
              <a:rPr lang="en-GB" sz="2000" b="1" dirty="0" err="1">
                <a:solidFill>
                  <a:prstClr val="black"/>
                </a:solidFill>
                <a:latin typeface="Courier"/>
              </a:rPr>
              <a:t>Ndim+k</a:t>
            </a:r>
            <a:r>
              <a:rPr lang="en-GB" sz="2000" b="1" dirty="0" smtClean="0">
                <a:solidFill>
                  <a:prstClr val="black"/>
                </a:solidFill>
                <a:latin typeface="Courier"/>
              </a:rPr>
              <a:t>];</a:t>
            </a:r>
          </a:p>
          <a:p>
            <a:pPr marL="0" indent="0" fontAlgn="auto">
              <a:spcAft>
                <a:spcPts val="0"/>
              </a:spcAft>
              <a:buNone/>
            </a:pPr>
            <a:endParaRPr lang="en-GB" sz="2000" b="1" dirty="0" smtClean="0">
              <a:solidFill>
                <a:prstClr val="black"/>
              </a:solidFill>
              <a:latin typeface="Courier"/>
            </a:endParaRPr>
          </a:p>
          <a:p>
            <a:pPr marL="0" indent="0">
              <a:buNone/>
            </a:pPr>
            <a:r>
              <a:rPr lang="en-GB" sz="2000" b="1" dirty="0" smtClean="0">
                <a:solidFill>
                  <a:schemeClr val="accent1"/>
                </a:solidFill>
                <a:latin typeface="Courier"/>
              </a:rPr>
              <a:t>  </a:t>
            </a:r>
            <a:r>
              <a:rPr lang="en-GB" sz="2000" b="1" dirty="0">
                <a:latin typeface="Courier"/>
              </a:rPr>
              <a:t>for (j = 0; j &lt; Order; j++) </a:t>
            </a:r>
            <a:r>
              <a:rPr lang="en-GB" sz="2000" b="1" dirty="0" smtClean="0">
                <a:latin typeface="Courier"/>
              </a:rPr>
              <a:t>{</a:t>
            </a:r>
          </a:p>
          <a:p>
            <a:pPr marL="0" indent="0">
              <a:buNone/>
            </a:pPr>
            <a:endParaRPr lang="en-GB" sz="2000" b="1" dirty="0" smtClean="0">
              <a:latin typeface="Courier"/>
            </a:endParaRPr>
          </a:p>
          <a:p>
            <a:pPr marL="0" indent="0" fontAlgn="auto">
              <a:spcAft>
                <a:spcPts val="0"/>
              </a:spcAft>
              <a:buNone/>
            </a:pPr>
            <a:r>
              <a:rPr lang="en-GB" sz="2000" b="1" dirty="0" smtClean="0">
                <a:latin typeface="Courier"/>
              </a:rPr>
              <a:t>     for </a:t>
            </a:r>
            <a:r>
              <a:rPr lang="en-GB" sz="2000" b="1" dirty="0">
                <a:solidFill>
                  <a:prstClr val="black"/>
                </a:solidFill>
                <a:latin typeface="Courier"/>
              </a:rPr>
              <a:t>(k=</a:t>
            </a:r>
            <a:r>
              <a:rPr lang="en-GB" sz="2000" b="1" dirty="0" err="1">
                <a:solidFill>
                  <a:prstClr val="black"/>
                </a:solidFill>
                <a:latin typeface="Courier"/>
              </a:rPr>
              <a:t>iloc</a:t>
            </a:r>
            <a:r>
              <a:rPr lang="en-GB" sz="2000" b="1" dirty="0">
                <a:solidFill>
                  <a:prstClr val="black"/>
                </a:solidFill>
                <a:latin typeface="Courier"/>
              </a:rPr>
              <a:t>; k</a:t>
            </a:r>
            <a:r>
              <a:rPr lang="en-GB" sz="2000" b="1" dirty="0" smtClean="0">
                <a:solidFill>
                  <a:prstClr val="black"/>
                </a:solidFill>
                <a:latin typeface="Courier"/>
              </a:rPr>
              <a:t>&lt;</a:t>
            </a:r>
            <a:r>
              <a:rPr lang="en-GB" sz="2000" b="1" dirty="0">
                <a:latin typeface="Courier"/>
              </a:rPr>
              <a:t> Order</a:t>
            </a:r>
            <a:r>
              <a:rPr lang="en-GB" sz="2000" b="1" dirty="0" smtClean="0">
                <a:solidFill>
                  <a:prstClr val="black"/>
                </a:solidFill>
                <a:latin typeface="Courier"/>
              </a:rPr>
              <a:t>; </a:t>
            </a:r>
            <a:r>
              <a:rPr lang="en-GB" sz="2000" b="1" dirty="0">
                <a:solidFill>
                  <a:prstClr val="black"/>
                </a:solidFill>
                <a:latin typeface="Courier"/>
              </a:rPr>
              <a:t>k+=</a:t>
            </a:r>
            <a:r>
              <a:rPr lang="en-GB" sz="2000" b="1" dirty="0" err="1">
                <a:solidFill>
                  <a:prstClr val="black"/>
                </a:solidFill>
                <a:latin typeface="Courier"/>
              </a:rPr>
              <a:t>nloc</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a:solidFill>
                  <a:prstClr val="black"/>
                </a:solidFill>
                <a:latin typeface="Courier"/>
              </a:rPr>
              <a:t>Bwrk</a:t>
            </a:r>
            <a:r>
              <a:rPr lang="en-GB" sz="2000" b="1" dirty="0">
                <a:solidFill>
                  <a:prstClr val="black"/>
                </a:solidFill>
                <a:latin typeface="Courier"/>
              </a:rPr>
              <a:t>[k] = </a:t>
            </a:r>
            <a:r>
              <a:rPr lang="en-GB" sz="2000" b="1" dirty="0" smtClean="0">
                <a:solidFill>
                  <a:prstClr val="black"/>
                </a:solidFill>
                <a:latin typeface="Courier"/>
              </a:rPr>
              <a:t>B[k*</a:t>
            </a:r>
            <a:r>
              <a:rPr lang="en-GB" sz="2000" b="1" dirty="0" smtClean="0">
                <a:latin typeface="Courier"/>
              </a:rPr>
              <a:t> Order </a:t>
            </a:r>
            <a:r>
              <a:rPr lang="en-GB" sz="2000" b="1" dirty="0" smtClean="0">
                <a:solidFill>
                  <a:prstClr val="black"/>
                </a:solidFill>
                <a:latin typeface="Courier"/>
              </a:rPr>
              <a:t>+</a:t>
            </a:r>
            <a:r>
              <a:rPr lang="en-GB" sz="2000" b="1" dirty="0">
                <a:solidFill>
                  <a:prstClr val="black"/>
                </a:solidFill>
                <a:latin typeface="Courier"/>
              </a:rPr>
              <a:t>j];</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a:solidFill>
                  <a:prstClr val="black"/>
                </a:solidFill>
                <a:latin typeface="Courier"/>
              </a:rPr>
              <a:t>barrier(CLK_LOCAL_MEM_FENCE);</a:t>
            </a:r>
          </a:p>
          <a:p>
            <a:pPr marL="0" indent="0">
              <a:buNone/>
            </a:pPr>
            <a:endParaRPr lang="en-GB" sz="2000" b="1" dirty="0">
              <a:latin typeface="Courier"/>
            </a:endParaRP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smtClean="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Order;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[k]*B[k*</a:t>
            </a:r>
            <a:r>
              <a:rPr lang="en-GB" sz="2000" b="1" dirty="0" err="1" smtClean="0">
                <a:solidFill>
                  <a:prstClr val="black"/>
                </a:solidFill>
                <a:latin typeface="Courier"/>
              </a:rPr>
              <a:t>Order+j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C[i*</a:t>
            </a:r>
            <a:r>
              <a:rPr lang="en-GB" sz="2000" b="1" dirty="0" err="1" smtClean="0">
                <a:solidFill>
                  <a:prstClr val="black"/>
                </a:solidFill>
                <a:latin typeface="Courier"/>
              </a:rPr>
              <a:t>Order+j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sp>
        <p:nvSpPr>
          <p:cNvPr id="5" name="Rectangle 4"/>
          <p:cNvSpPr/>
          <p:nvPr/>
        </p:nvSpPr>
        <p:spPr>
          <a:xfrm>
            <a:off x="4382817" y="5549463"/>
            <a:ext cx="4682357" cy="1077218"/>
          </a:xfrm>
          <a:prstGeom prst="rect">
            <a:avLst/>
          </a:prstGeom>
          <a:ln>
            <a:solidFill>
              <a:srgbClr val="002060"/>
            </a:solidFill>
          </a:ln>
        </p:spPr>
        <p:txBody>
          <a:bodyPr wrap="square">
            <a:spAutoFit/>
          </a:bodyPr>
          <a:lstStyle/>
          <a:p>
            <a:pPr algn="ctr" fontAlgn="auto">
              <a:spcBef>
                <a:spcPts val="0"/>
              </a:spcBef>
              <a:spcAft>
                <a:spcPts val="0"/>
              </a:spcAft>
            </a:pPr>
            <a:r>
              <a:rPr lang="en-US" sz="1600" b="1" dirty="0" smtClean="0">
                <a:solidFill>
                  <a:srgbClr val="002060"/>
                </a:solidFill>
                <a:latin typeface="Trebuchet MS"/>
                <a:ea typeface="+mn-ea"/>
              </a:rPr>
              <a:t>Pass a work array in local memory to hold a column of B.  All the work-items do the copy “in parallel” using a cyclic loop distribution (hence why we need </a:t>
            </a:r>
            <a:r>
              <a:rPr lang="en-US" sz="1600" b="1" dirty="0" err="1" smtClean="0">
                <a:solidFill>
                  <a:srgbClr val="002060"/>
                </a:solidFill>
                <a:latin typeface="Trebuchet MS"/>
                <a:ea typeface="+mn-ea"/>
              </a:rPr>
              <a:t>iloc</a:t>
            </a:r>
            <a:r>
              <a:rPr lang="en-US" sz="1600" b="1" dirty="0" smtClean="0">
                <a:solidFill>
                  <a:srgbClr val="002060"/>
                </a:solidFill>
                <a:latin typeface="Trebuchet MS"/>
                <a:ea typeface="+mn-ea"/>
              </a:rPr>
              <a:t> and </a:t>
            </a:r>
            <a:r>
              <a:rPr lang="en-US" sz="1600" b="1" dirty="0" err="1" smtClean="0">
                <a:solidFill>
                  <a:srgbClr val="002060"/>
                </a:solidFill>
                <a:latin typeface="Trebuchet MS"/>
                <a:ea typeface="+mn-ea"/>
              </a:rPr>
              <a:t>nloc</a:t>
            </a:r>
            <a:r>
              <a:rPr lang="en-US" sz="1600" b="1" dirty="0" smtClean="0">
                <a:solidFill>
                  <a:srgbClr val="002060"/>
                </a:solidFill>
                <a:latin typeface="Trebuchet MS"/>
                <a:ea typeface="+mn-ea"/>
              </a:rPr>
              <a:t>) </a:t>
            </a:r>
            <a:endParaRPr lang="en-US" sz="1600" b="1" dirty="0">
              <a:solidFill>
                <a:srgbClr val="002060"/>
              </a:solidFill>
              <a:latin typeface="Trebuchet MS"/>
              <a:ea typeface="+mn-ea"/>
            </a:endParaRPr>
          </a:p>
        </p:txBody>
      </p:sp>
      <p:sp>
        <p:nvSpPr>
          <p:cNvPr id="6" name="Oval 5"/>
          <p:cNvSpPr/>
          <p:nvPr/>
        </p:nvSpPr>
        <p:spPr>
          <a:xfrm>
            <a:off x="144608" y="2504584"/>
            <a:ext cx="3323806" cy="553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7" name="Oval 6"/>
          <p:cNvSpPr/>
          <p:nvPr/>
        </p:nvSpPr>
        <p:spPr>
          <a:xfrm>
            <a:off x="0" y="4138948"/>
            <a:ext cx="4004441" cy="10321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8" name="Oval 7"/>
          <p:cNvSpPr/>
          <p:nvPr/>
        </p:nvSpPr>
        <p:spPr>
          <a:xfrm>
            <a:off x="3894968" y="2144111"/>
            <a:ext cx="5233270" cy="1576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9" name="Title 1"/>
          <p:cNvSpPr txBox="1">
            <a:spLocks/>
          </p:cNvSpPr>
          <p:nvPr/>
        </p:nvSpPr>
        <p:spPr>
          <a:xfrm>
            <a:off x="0" y="-15766"/>
            <a:ext cx="9144000" cy="76895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dirty="0" smtClean="0"/>
              <a:t>Matrix multiplication: </a:t>
            </a:r>
            <a:r>
              <a:rPr lang="en-GB" sz="2000" dirty="0" smtClean="0"/>
              <a:t>B column shared between work-items</a:t>
            </a:r>
            <a:endParaRPr lang="en-GB" sz="2000" dirty="0"/>
          </a:p>
        </p:txBody>
      </p:sp>
    </p:spTree>
    <p:extLst>
      <p:ext uri="{BB962C8B-B14F-4D97-AF65-F5344CB8AC3E}">
        <p14:creationId xmlns:p14="http://schemas.microsoft.com/office/powerpoint/2010/main" val="8744803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0"/>
            <a:ext cx="8828690" cy="630621"/>
          </a:xfrm>
        </p:spPr>
        <p:txBody>
          <a:bodyPr>
            <a:normAutofit fontScale="90000"/>
          </a:bodyPr>
          <a:lstStyle/>
          <a:p>
            <a:r>
              <a:rPr lang="en-US" sz="3200" dirty="0" smtClean="0"/>
              <a:t>Mat. </a:t>
            </a:r>
            <a:r>
              <a:rPr lang="en-US" sz="3200" dirty="0" err="1" smtClean="0"/>
              <a:t>Mul</a:t>
            </a:r>
            <a:r>
              <a:rPr lang="en-US" sz="3200" dirty="0" smtClean="0"/>
              <a:t>. host program</a:t>
            </a:r>
            <a:r>
              <a:rPr lang="en-US" sz="2000" dirty="0" smtClean="0"/>
              <a:t> (Share a column of B within a work-group)</a:t>
            </a:r>
            <a:endParaRPr lang="en-US" sz="2000" dirty="0"/>
          </a:p>
        </p:txBody>
      </p:sp>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t>#define DEVICE CL_DEVICE_TYPE_DEFAULT</a:t>
            </a:r>
          </a:p>
          <a:p>
            <a:pPr marL="0" indent="0">
              <a:buNone/>
            </a:pPr>
            <a:r>
              <a:rPr lang="en-US" sz="1600" dirty="0" err="1" smtClean="0"/>
              <a:t>int</a:t>
            </a:r>
            <a:r>
              <a:rPr lang="en-US" sz="1600" dirty="0" smtClean="0"/>
              <a:t> </a:t>
            </a:r>
            <a:r>
              <a:rPr lang="en-US" sz="1600" dirty="0"/>
              <a:t>main(void)</a:t>
            </a:r>
          </a:p>
          <a:p>
            <a:pPr marL="0" indent="0">
              <a:buNone/>
            </a:pPr>
            <a:r>
              <a:rPr lang="en-US" sz="1600" dirty="0" smtClean="0"/>
              <a:t>{  // declarations (not shown)</a:t>
            </a:r>
            <a:endParaRPr lang="en-US" sz="1600" dirty="0"/>
          </a:p>
          <a:p>
            <a:pPr marL="0" indent="0">
              <a:buNone/>
            </a:pPr>
            <a:r>
              <a:rPr lang="en-US" sz="1600" dirty="0" smtClean="0"/>
              <a:t>  </a:t>
            </a:r>
            <a:r>
              <a:rPr lang="en-US" sz="1600" dirty="0" err="1" smtClean="0"/>
              <a:t>sz</a:t>
            </a:r>
            <a:r>
              <a:rPr lang="en-US" sz="1600" dirty="0" smtClean="0"/>
              <a:t> </a:t>
            </a:r>
            <a:r>
              <a:rPr lang="en-US" sz="1600" dirty="0"/>
              <a:t>= N * N</a:t>
            </a:r>
            <a:r>
              <a:rPr lang="en-US" sz="1600" dirty="0" smtClean="0"/>
              <a:t>;</a:t>
            </a:r>
            <a:endParaRPr lang="en-US" sz="1600" dirty="0"/>
          </a:p>
          <a:p>
            <a:pPr marL="0" indent="0">
              <a:buNone/>
            </a:pPr>
            <a:r>
              <a:rPr lang="en-US" sz="1600" dirty="0" smtClean="0"/>
              <a:t>  </a:t>
            </a:r>
            <a:r>
              <a:rPr lang="en-US" sz="1600" dirty="0" err="1"/>
              <a:t>std</a:t>
            </a:r>
            <a:r>
              <a:rPr lang="en-US" sz="1600" dirty="0"/>
              <a:t>::vector&lt;float&gt; </a:t>
            </a:r>
            <a:r>
              <a:rPr lang="en-US" sz="1600" dirty="0" err="1"/>
              <a:t>h_A</a:t>
            </a:r>
            <a:r>
              <a:rPr lang="en-US" sz="1600" dirty="0"/>
              <a:t>(</a:t>
            </a:r>
            <a:r>
              <a:rPr lang="en-US" sz="1600" dirty="0" err="1"/>
              <a:t>sz</a:t>
            </a:r>
            <a:r>
              <a:rPr lang="en-US" sz="1600" dirty="0"/>
              <a:t>); </a:t>
            </a:r>
          </a:p>
          <a:p>
            <a:pPr marL="0" indent="0">
              <a:buNone/>
            </a:pPr>
            <a:r>
              <a:rPr lang="en-US" sz="1600" dirty="0" smtClean="0"/>
              <a:t>  </a:t>
            </a:r>
            <a:r>
              <a:rPr lang="en-US" sz="1600" dirty="0" err="1"/>
              <a:t>std</a:t>
            </a:r>
            <a:r>
              <a:rPr lang="en-US" sz="1600" dirty="0"/>
              <a:t>::vector&lt;float&gt; </a:t>
            </a:r>
            <a:r>
              <a:rPr lang="en-US" sz="1600" dirty="0" err="1"/>
              <a:t>h_B</a:t>
            </a:r>
            <a:r>
              <a:rPr lang="en-US" sz="1600" dirty="0"/>
              <a:t>(</a:t>
            </a:r>
            <a:r>
              <a:rPr lang="en-US" sz="1600" dirty="0" err="1"/>
              <a:t>sz</a:t>
            </a:r>
            <a:r>
              <a:rPr lang="en-US" sz="1600" dirty="0"/>
              <a:t>); </a:t>
            </a:r>
            <a:r>
              <a:rPr lang="en-US" sz="1600" dirty="0" smtClean="0"/>
              <a:t>    </a:t>
            </a:r>
            <a:br>
              <a:rPr lang="en-US" sz="1600" dirty="0" smtClean="0"/>
            </a:br>
            <a:r>
              <a:rPr lang="en-US" sz="1600" dirty="0" smtClean="0"/>
              <a:t>  </a:t>
            </a:r>
            <a:r>
              <a:rPr lang="en-US" sz="1600" dirty="0" err="1" smtClean="0"/>
              <a:t>std</a:t>
            </a:r>
            <a:r>
              <a:rPr lang="en-US" sz="1600" dirty="0"/>
              <a:t>::vector&lt;float&gt; </a:t>
            </a:r>
            <a:r>
              <a:rPr lang="en-US" sz="1600" dirty="0" err="1"/>
              <a:t>h_C</a:t>
            </a:r>
            <a:r>
              <a:rPr lang="en-US" sz="1600" dirty="0"/>
              <a:t>(</a:t>
            </a:r>
            <a:r>
              <a:rPr lang="en-US" sz="1600" dirty="0" err="1"/>
              <a:t>sz</a:t>
            </a:r>
            <a:r>
              <a:rPr lang="en-US" sz="1600" dirty="0"/>
              <a:t>); </a:t>
            </a:r>
            <a:endParaRPr lang="en-US" sz="1600" dirty="0" smtClean="0"/>
          </a:p>
          <a:p>
            <a:pPr marL="0" indent="0">
              <a:buNone/>
            </a:pPr>
            <a:endParaRPr lang="en-US" sz="1600" dirty="0" smtClean="0"/>
          </a:p>
          <a:p>
            <a:pPr marL="0" indent="0">
              <a:buNone/>
            </a:pPr>
            <a:r>
              <a:rPr lang="en-US" sz="1600" dirty="0"/>
              <a:t> cl::Buffer </a:t>
            </a:r>
            <a:r>
              <a:rPr lang="en-US" sz="1600" dirty="0" err="1"/>
              <a:t>d_A</a:t>
            </a:r>
            <a:r>
              <a:rPr lang="en-US" sz="1600" dirty="0"/>
              <a:t>, </a:t>
            </a:r>
            <a:r>
              <a:rPr lang="en-US" sz="1600" dirty="0" err="1"/>
              <a:t>d_B</a:t>
            </a:r>
            <a:r>
              <a:rPr lang="en-US" sz="1600" dirty="0"/>
              <a:t>, </a:t>
            </a:r>
            <a:r>
              <a:rPr lang="en-US" sz="1600" dirty="0" err="1"/>
              <a:t>d_C</a:t>
            </a:r>
            <a:r>
              <a:rPr lang="en-US" sz="1600" dirty="0"/>
              <a:t>; </a:t>
            </a:r>
            <a:endParaRPr lang="en-US" sz="1600" dirty="0" smtClean="0"/>
          </a:p>
          <a:p>
            <a:pPr marL="0" indent="0">
              <a:buNone/>
            </a:pPr>
            <a:endParaRPr lang="en-US" sz="1600" dirty="0"/>
          </a:p>
          <a:p>
            <a:pPr marL="0" indent="0">
              <a:buNone/>
            </a:pPr>
            <a:r>
              <a:rPr lang="en-US" sz="1600" dirty="0" smtClean="0"/>
              <a:t>// initialize matrices  and setup</a:t>
            </a:r>
          </a:p>
          <a:p>
            <a:pPr marL="0" indent="0">
              <a:buNone/>
            </a:pPr>
            <a:r>
              <a:rPr lang="en-US" sz="1600" dirty="0" smtClean="0"/>
              <a:t>// the problem (not shown)</a:t>
            </a:r>
          </a:p>
          <a:p>
            <a:pPr marL="0" indent="0">
              <a:buNone/>
            </a:pPr>
            <a:endParaRPr lang="en-US" sz="1600" dirty="0"/>
          </a:p>
          <a:p>
            <a:pPr marL="0" indent="0">
              <a:buNone/>
            </a:pPr>
            <a:r>
              <a:rPr lang="en-US" sz="1600" dirty="0" smtClean="0"/>
              <a:t> cl</a:t>
            </a:r>
            <a:r>
              <a:rPr lang="en-US" sz="1600" dirty="0"/>
              <a:t>::Context context(DEVICE);</a:t>
            </a:r>
          </a:p>
          <a:p>
            <a:pPr marL="0" indent="0">
              <a:buNone/>
            </a:pPr>
            <a:r>
              <a:rPr lang="en-US" sz="1600" dirty="0" smtClean="0"/>
              <a:t> cl</a:t>
            </a:r>
            <a:r>
              <a:rPr lang="en-US" sz="1600" dirty="0"/>
              <a:t>::Program program(context</a:t>
            </a:r>
            <a:r>
              <a:rPr lang="en-US" sz="1600" dirty="0" smtClean="0"/>
              <a:t>,</a:t>
            </a:r>
            <a:br>
              <a:rPr lang="en-US" sz="1600" dirty="0" smtClean="0"/>
            </a:br>
            <a:r>
              <a:rPr lang="en-US" sz="1600" dirty="0" smtClean="0"/>
              <a:t>    </a:t>
            </a:r>
            <a:r>
              <a:rPr lang="en-US" sz="1600" dirty="0" err="1" smtClean="0"/>
              <a:t>util</a:t>
            </a:r>
            <a:r>
              <a:rPr lang="en-US" sz="1600" dirty="0"/>
              <a:t>::</a:t>
            </a:r>
            <a:r>
              <a:rPr lang="en-US" sz="1600" dirty="0" err="1"/>
              <a:t>loadProgram</a:t>
            </a:r>
            <a:r>
              <a:rPr lang="en-US" sz="1600" dirty="0"/>
              <a:t>("</a:t>
            </a:r>
            <a:r>
              <a:rPr lang="en-US" sz="1600" dirty="0" smtClean="0"/>
              <a:t>mmulCrow.cl“, </a:t>
            </a:r>
            <a:br>
              <a:rPr lang="en-US" sz="1600" dirty="0" smtClean="0"/>
            </a:br>
            <a:r>
              <a:rPr lang="en-US" sz="1600" dirty="0" smtClean="0"/>
              <a:t>        true));</a:t>
            </a:r>
            <a:endParaRPr lang="en-US" sz="1600" dirty="0"/>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r>
              <a:rPr lang="en-US" sz="1600" dirty="0" smtClean="0"/>
              <a:t>cl</a:t>
            </a:r>
            <a:r>
              <a:rPr lang="en-US" sz="1600" dirty="0"/>
              <a:t>::</a:t>
            </a:r>
            <a:r>
              <a:rPr lang="en-US" sz="1600" dirty="0" err="1"/>
              <a:t>CommandQueue</a:t>
            </a:r>
            <a:r>
              <a:rPr lang="en-US" sz="1600" dirty="0"/>
              <a:t> queue(context</a:t>
            </a:r>
            <a:r>
              <a:rPr lang="en-US" sz="1600" dirty="0" smtClean="0"/>
              <a:t>);</a:t>
            </a:r>
          </a:p>
          <a:p>
            <a:pPr marL="0" indent="0">
              <a:buNone/>
            </a:pPr>
            <a:endParaRPr lang="en-US" sz="1000" dirty="0"/>
          </a:p>
          <a:p>
            <a:pPr marL="0" indent="0">
              <a:buNone/>
            </a:pPr>
            <a:r>
              <a:rPr lang="en-US" sz="1800" dirty="0" smtClean="0"/>
              <a:t>auto </a:t>
            </a:r>
            <a:r>
              <a:rPr lang="en-US" sz="1800" dirty="0" err="1"/>
              <a:t>mmul</a:t>
            </a:r>
            <a:r>
              <a:rPr lang="en-US" sz="1800" dirty="0"/>
              <a:t> = cl::</a:t>
            </a:r>
            <a:r>
              <a:rPr lang="en-US" sz="1800" dirty="0" err="1" smtClean="0"/>
              <a:t>make_kernel</a:t>
            </a:r>
            <a:r>
              <a:rPr lang="en-US" sz="1800" dirty="0" smtClean="0"/>
              <a:t/>
            </a:r>
            <a:br>
              <a:rPr lang="en-US" sz="1800" dirty="0" smtClean="0"/>
            </a:br>
            <a:r>
              <a:rPr lang="en-US" sz="1800" dirty="0" smtClean="0"/>
              <a:t>        &lt;</a:t>
            </a:r>
            <a:r>
              <a:rPr lang="en-US" sz="1800" dirty="0" err="1"/>
              <a:t>int</a:t>
            </a:r>
            <a:r>
              <a:rPr lang="en-US" sz="1800" dirty="0"/>
              <a:t>, cl::Buffer, cl::Buffer, </a:t>
            </a:r>
            <a:r>
              <a:rPr lang="en-US" sz="1800" dirty="0" smtClean="0"/>
              <a:t>cl</a:t>
            </a:r>
            <a:r>
              <a:rPr lang="en-US" sz="1800" dirty="0"/>
              <a:t>::</a:t>
            </a:r>
            <a:r>
              <a:rPr lang="en-US" sz="1800" dirty="0" smtClean="0"/>
              <a:t>Buffer,</a:t>
            </a:r>
            <a:br>
              <a:rPr lang="en-US" sz="1800" dirty="0" smtClean="0"/>
            </a:br>
            <a:r>
              <a:rPr lang="en-US" sz="1800" dirty="0" smtClean="0"/>
              <a:t>   </a:t>
            </a:r>
            <a:r>
              <a:rPr lang="en-GB" sz="1800" b="1" dirty="0" smtClean="0">
                <a:solidFill>
                  <a:prstClr val="black"/>
                </a:solidFill>
                <a:latin typeface="Courier"/>
              </a:rPr>
              <a:t>      </a:t>
            </a:r>
            <a:r>
              <a:rPr lang="en-GB" sz="1800" dirty="0" smtClean="0"/>
              <a:t>cl</a:t>
            </a:r>
            <a:r>
              <a:rPr lang="en-GB" sz="1800" dirty="0"/>
              <a:t>::</a:t>
            </a:r>
            <a:r>
              <a:rPr lang="en-GB" sz="1800" dirty="0" err="1"/>
              <a:t>LocalSpaceArg</a:t>
            </a:r>
            <a:r>
              <a:rPr lang="en-US" sz="1800" dirty="0"/>
              <a:t> </a:t>
            </a:r>
            <a:r>
              <a:rPr lang="en-US" sz="1800" dirty="0" smtClean="0"/>
              <a:t>&gt; (</a:t>
            </a:r>
            <a:r>
              <a:rPr lang="en-US" sz="1800" dirty="0"/>
              <a:t>program, "</a:t>
            </a:r>
            <a:r>
              <a:rPr lang="en-US" sz="1800" dirty="0" err="1"/>
              <a:t>mmul</a:t>
            </a:r>
            <a:r>
              <a:rPr lang="en-US" sz="1800" dirty="0"/>
              <a:t>");</a:t>
            </a:r>
          </a:p>
          <a:p>
            <a:pPr marL="0" indent="0">
              <a:buNone/>
            </a:pPr>
            <a:endParaRPr lang="en-US" sz="1000" dirty="0"/>
          </a:p>
          <a:p>
            <a:pPr marL="0" indent="0">
              <a:buNone/>
            </a:pPr>
            <a:r>
              <a:rPr lang="en-US" sz="1600" dirty="0"/>
              <a:t> </a:t>
            </a:r>
            <a:r>
              <a:rPr lang="en-US" sz="1600" dirty="0" smtClean="0"/>
              <a:t> </a:t>
            </a:r>
            <a:r>
              <a:rPr lang="en-US" sz="1600" dirty="0" err="1"/>
              <a:t>d_A</a:t>
            </a:r>
            <a:r>
              <a:rPr lang="en-US" sz="1600" dirty="0"/>
              <a:t>   = cl::Buffer(context, begin(</a:t>
            </a:r>
            <a:r>
              <a:rPr lang="en-US" sz="1600" dirty="0" err="1"/>
              <a:t>h_A</a:t>
            </a:r>
            <a:r>
              <a:rPr lang="en-US" sz="1600" dirty="0"/>
              <a:t>), </a:t>
            </a:r>
            <a:r>
              <a:rPr lang="en-US" sz="1600" dirty="0" smtClean="0"/>
              <a:t>end(</a:t>
            </a:r>
            <a:r>
              <a:rPr lang="en-US" sz="1600" dirty="0" err="1" smtClean="0"/>
              <a:t>h_A</a:t>
            </a:r>
            <a:r>
              <a:rPr lang="en-US" sz="1600" dirty="0" smtClean="0"/>
              <a:t>),true</a:t>
            </a:r>
            <a:r>
              <a:rPr lang="en-US" sz="1600" dirty="0"/>
              <a:t>);</a:t>
            </a:r>
          </a:p>
          <a:p>
            <a:pPr marL="0" indent="0">
              <a:buNone/>
            </a:pPr>
            <a:r>
              <a:rPr lang="en-US" sz="1600" dirty="0"/>
              <a:t> </a:t>
            </a:r>
            <a:r>
              <a:rPr lang="en-US" sz="1600" dirty="0" smtClean="0"/>
              <a:t> </a:t>
            </a:r>
            <a:r>
              <a:rPr lang="en-US" sz="1600" dirty="0" err="1"/>
              <a:t>d_B</a:t>
            </a:r>
            <a:r>
              <a:rPr lang="en-US" sz="1600" dirty="0"/>
              <a:t>   = cl::Buffer(context, begin(</a:t>
            </a:r>
            <a:r>
              <a:rPr lang="en-US" sz="1600" dirty="0" err="1"/>
              <a:t>h_B</a:t>
            </a:r>
            <a:r>
              <a:rPr lang="en-US" sz="1600" dirty="0"/>
              <a:t>), </a:t>
            </a:r>
            <a:r>
              <a:rPr lang="en-US" sz="1600" dirty="0" smtClean="0"/>
              <a:t>end(</a:t>
            </a:r>
            <a:r>
              <a:rPr lang="en-US" sz="1600" dirty="0" err="1" smtClean="0"/>
              <a:t>h_B</a:t>
            </a:r>
            <a:r>
              <a:rPr lang="en-US" sz="1600" dirty="0" smtClean="0"/>
              <a:t>),true</a:t>
            </a:r>
            <a:r>
              <a:rPr lang="en-US" sz="1600" dirty="0"/>
              <a:t>);</a:t>
            </a:r>
          </a:p>
          <a:p>
            <a:pPr marL="0" indent="0">
              <a:buNone/>
            </a:pPr>
            <a:r>
              <a:rPr lang="en-US" sz="1600" dirty="0"/>
              <a:t> </a:t>
            </a:r>
            <a:r>
              <a:rPr lang="en-US" sz="1600" dirty="0" smtClean="0"/>
              <a:t> </a:t>
            </a:r>
            <a:r>
              <a:rPr lang="en-US" sz="1600" dirty="0" err="1"/>
              <a:t>d_C</a:t>
            </a:r>
            <a:r>
              <a:rPr lang="en-US" sz="1600" dirty="0"/>
              <a:t>   = cl::Buffer(context, </a:t>
            </a:r>
            <a:r>
              <a:rPr lang="en-US" sz="1600" dirty="0" smtClean="0"/>
              <a:t/>
            </a:r>
            <a:br>
              <a:rPr lang="en-US" sz="1600" dirty="0" smtClean="0"/>
            </a:br>
            <a:r>
              <a:rPr lang="en-US" sz="1600" dirty="0" smtClean="0"/>
              <a:t>              CL_MEM_WRITE_ONLY</a:t>
            </a:r>
            <a:r>
              <a:rPr lang="en-US" sz="1600" dirty="0"/>
              <a:t>, </a:t>
            </a:r>
            <a:r>
              <a:rPr lang="en-US" sz="1600" dirty="0" err="1" smtClean="0"/>
              <a:t>sizeof</a:t>
            </a:r>
            <a:r>
              <a:rPr lang="en-US" sz="1600" dirty="0" smtClean="0"/>
              <a:t>(float</a:t>
            </a:r>
            <a:r>
              <a:rPr lang="en-US" sz="1600" dirty="0"/>
              <a:t>) * </a:t>
            </a:r>
            <a:r>
              <a:rPr lang="en-US" sz="1600" dirty="0" err="1"/>
              <a:t>sz</a:t>
            </a:r>
            <a:r>
              <a:rPr lang="en-US" sz="1600" dirty="0" smtClean="0"/>
              <a:t>);</a:t>
            </a:r>
          </a:p>
          <a:p>
            <a:pPr marL="0" indent="0">
              <a:buNone/>
            </a:pPr>
            <a:endParaRPr lang="en-US" sz="1600" dirty="0"/>
          </a:p>
          <a:p>
            <a:pPr marL="0" indent="0" fontAlgn="auto">
              <a:spcBef>
                <a:spcPts val="0"/>
              </a:spcBef>
              <a:spcAft>
                <a:spcPts val="0"/>
              </a:spcAft>
              <a:buNone/>
            </a:pPr>
            <a:r>
              <a:rPr lang="en-GB" sz="1800" dirty="0" smtClean="0"/>
              <a:t>  cl</a:t>
            </a:r>
            <a:r>
              <a:rPr lang="en-GB" sz="1800" dirty="0"/>
              <a:t>::</a:t>
            </a:r>
            <a:r>
              <a:rPr lang="en-GB" sz="1800" dirty="0" err="1"/>
              <a:t>LocalSpaceArg</a:t>
            </a:r>
            <a:r>
              <a:rPr lang="en-GB" sz="1800" dirty="0"/>
              <a:t> </a:t>
            </a:r>
            <a:r>
              <a:rPr lang="en-GB" sz="1800" dirty="0" err="1" smtClean="0"/>
              <a:t>Bwrk</a:t>
            </a:r>
            <a:r>
              <a:rPr lang="en-GB" sz="1800" dirty="0" smtClean="0"/>
              <a:t> =</a:t>
            </a:r>
            <a:endParaRPr lang="en-GB" sz="1800" dirty="0"/>
          </a:p>
          <a:p>
            <a:pPr marL="0" indent="0" fontAlgn="auto">
              <a:spcBef>
                <a:spcPts val="0"/>
              </a:spcBef>
              <a:spcAft>
                <a:spcPts val="0"/>
              </a:spcAft>
              <a:buNone/>
            </a:pPr>
            <a:r>
              <a:rPr lang="en-GB" sz="1800" dirty="0"/>
              <a:t>                    cl::Local(</a:t>
            </a:r>
            <a:r>
              <a:rPr lang="en-GB" sz="1800" dirty="0" err="1"/>
              <a:t>sizeof</a:t>
            </a:r>
            <a:r>
              <a:rPr lang="en-GB" sz="1800" dirty="0"/>
              <a:t>(float) * </a:t>
            </a:r>
            <a:r>
              <a:rPr lang="en-GB" sz="1800" dirty="0" err="1"/>
              <a:t>Pdim</a:t>
            </a:r>
            <a:r>
              <a:rPr lang="en-GB" sz="1800" dirty="0"/>
              <a:t>);</a:t>
            </a:r>
          </a:p>
          <a:p>
            <a:pPr marL="0" indent="0">
              <a:buNone/>
            </a:pPr>
            <a:endParaRPr lang="en-US" sz="1000" dirty="0"/>
          </a:p>
          <a:p>
            <a:pPr marL="0" indent="0">
              <a:buNone/>
            </a:pPr>
            <a:r>
              <a:rPr lang="en-US" sz="1800" dirty="0"/>
              <a:t> </a:t>
            </a:r>
            <a:r>
              <a:rPr lang="en-US" sz="1800" dirty="0" smtClean="0"/>
              <a:t> </a:t>
            </a:r>
            <a:r>
              <a:rPr lang="en-US" sz="1800" dirty="0" err="1" smtClean="0"/>
              <a:t>mmul</a:t>
            </a:r>
            <a:r>
              <a:rPr lang="en-US" sz="1800" dirty="0" smtClean="0"/>
              <a:t>(cl</a:t>
            </a:r>
            <a:r>
              <a:rPr lang="en-US" sz="1800" dirty="0"/>
              <a:t>::</a:t>
            </a:r>
            <a:r>
              <a:rPr lang="en-US" sz="1800" dirty="0" err="1" smtClean="0"/>
              <a:t>EnqueueArgs</a:t>
            </a:r>
            <a:r>
              <a:rPr lang="en-US" sz="1800" dirty="0" smtClean="0"/>
              <a:t>( queue, </a:t>
            </a:r>
            <a:r>
              <a:rPr lang="en-US" sz="1800" dirty="0"/>
              <a:t/>
            </a:r>
            <a:br>
              <a:rPr lang="en-US" sz="1800" dirty="0"/>
            </a:br>
            <a:r>
              <a:rPr lang="en-US" sz="1800" dirty="0" smtClean="0"/>
              <a:t>                 cl::</a:t>
            </a:r>
            <a:r>
              <a:rPr lang="en-US" sz="1800" dirty="0" err="1" smtClean="0"/>
              <a:t>NDRange</a:t>
            </a:r>
            <a:r>
              <a:rPr lang="en-US" sz="1800" dirty="0" smtClean="0"/>
              <a:t>(N),  cl::</a:t>
            </a:r>
            <a:r>
              <a:rPr lang="en-US" sz="1800" dirty="0" err="1" smtClean="0"/>
              <a:t>Ndrange</a:t>
            </a:r>
            <a:r>
              <a:rPr lang="en-US" sz="1800" dirty="0" smtClean="0"/>
              <a:t>(64)), </a:t>
            </a:r>
            <a:br>
              <a:rPr lang="en-US" sz="1800" dirty="0" smtClean="0"/>
            </a:br>
            <a:r>
              <a:rPr lang="en-US" sz="1800" dirty="0" smtClean="0"/>
              <a:t>                  N, </a:t>
            </a:r>
            <a:r>
              <a:rPr lang="en-US" sz="1800" dirty="0" err="1" smtClean="0"/>
              <a:t>d_A</a:t>
            </a:r>
            <a:r>
              <a:rPr lang="en-US" sz="1800" dirty="0" smtClean="0"/>
              <a:t>,  </a:t>
            </a:r>
            <a:r>
              <a:rPr lang="en-US" sz="1800" dirty="0" err="1"/>
              <a:t>d_B</a:t>
            </a:r>
            <a:r>
              <a:rPr lang="en-US" sz="1800" dirty="0" smtClean="0"/>
              <a:t>,  </a:t>
            </a:r>
            <a:r>
              <a:rPr lang="en-US" sz="1800" dirty="0" err="1" smtClean="0"/>
              <a:t>d_C</a:t>
            </a:r>
            <a:r>
              <a:rPr lang="en-US" sz="1800" dirty="0" smtClean="0"/>
              <a:t>, </a:t>
            </a:r>
            <a:r>
              <a:rPr lang="en-US" sz="1800" dirty="0" err="1" smtClean="0"/>
              <a:t>Bwrk</a:t>
            </a:r>
            <a:r>
              <a:rPr lang="en-US" sz="1800" dirty="0" smtClean="0"/>
              <a:t>);</a:t>
            </a:r>
            <a:endParaRPr lang="en-US" sz="1800" dirty="0"/>
          </a:p>
          <a:p>
            <a:pPr marL="0" indent="0">
              <a:buNone/>
            </a:pPr>
            <a:endParaRPr lang="en-US" sz="1000" dirty="0"/>
          </a:p>
          <a:p>
            <a:pPr marL="0" indent="0">
              <a:buNone/>
            </a:pPr>
            <a:r>
              <a:rPr lang="en-US" sz="1800" dirty="0" smtClean="0"/>
              <a:t>  cl::copy(queue, </a:t>
            </a:r>
            <a:r>
              <a:rPr lang="en-US" sz="1800" dirty="0" err="1" smtClean="0"/>
              <a:t>d_C</a:t>
            </a:r>
            <a:r>
              <a:rPr lang="en-US" sz="1800" dirty="0" smtClean="0"/>
              <a:t>, begin(</a:t>
            </a:r>
            <a:r>
              <a:rPr lang="en-US" sz="1800" dirty="0" err="1" smtClean="0"/>
              <a:t>h_C</a:t>
            </a:r>
            <a:r>
              <a:rPr lang="en-US" sz="1800" dirty="0" smtClean="0"/>
              <a:t>), end(</a:t>
            </a:r>
            <a:r>
              <a:rPr lang="en-US" sz="1800" dirty="0" err="1" smtClean="0"/>
              <a:t>h_C</a:t>
            </a:r>
            <a:r>
              <a:rPr lang="en-US" sz="1800" dirty="0" smtClean="0"/>
              <a:t>));</a:t>
            </a:r>
          </a:p>
          <a:p>
            <a:pPr marL="0" indent="0">
              <a:buNone/>
            </a:pPr>
            <a:endParaRPr lang="en-US" sz="1000" dirty="0" smtClean="0"/>
          </a:p>
          <a:p>
            <a:pPr marL="0" indent="0">
              <a:buNone/>
            </a:pPr>
            <a:r>
              <a:rPr lang="en-US" sz="1800" dirty="0"/>
              <a:t> </a:t>
            </a:r>
            <a:r>
              <a:rPr lang="en-US" sz="1800" dirty="0" smtClean="0"/>
              <a:t>  // Timing and check results (not shown)</a:t>
            </a:r>
            <a:endParaRPr lang="en-US" sz="1800" dirty="0"/>
          </a:p>
          <a:p>
            <a:pPr marL="0" indent="0">
              <a:buNone/>
            </a:pPr>
            <a:r>
              <a:rPr lang="en-US" sz="1800" dirty="0" smtClean="0"/>
              <a:t>}</a:t>
            </a:r>
            <a:endParaRPr lang="en-US" sz="1800" dirty="0"/>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412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smtClean="0"/>
              <a:t>The </a:t>
            </a:r>
            <a:r>
              <a:rPr lang="en-GB" dirty="0" smtClean="0">
                <a:solidFill>
                  <a:schemeClr val="accent6"/>
                </a:solidFill>
              </a:rPr>
              <a:t>BIG </a:t>
            </a:r>
            <a:r>
              <a:rPr lang="en-GB" dirty="0" smtClean="0"/>
              <a:t>idea behind OpenCL</a:t>
            </a:r>
            <a:endParaRPr lang="en-GB" dirty="0"/>
          </a:p>
        </p:txBody>
      </p:sp>
      <p:sp>
        <p:nvSpPr>
          <p:cNvPr id="5" name="Content Placeholder 4"/>
          <p:cNvSpPr>
            <a:spLocks noGrp="1"/>
          </p:cNvSpPr>
          <p:nvPr>
            <p:ph idx="1"/>
          </p:nvPr>
        </p:nvSpPr>
        <p:spPr>
          <a:xfrm>
            <a:off x="107504" y="1124745"/>
            <a:ext cx="8928992" cy="1584175"/>
          </a:xfrm>
        </p:spPr>
        <p:txBody>
          <a:bodyPr>
            <a:normAutofit fontScale="77500" lnSpcReduction="20000"/>
          </a:bodyPr>
          <a:lstStyle/>
          <a:p>
            <a:r>
              <a:rPr lang="en-GB" dirty="0" smtClean="0"/>
              <a:t>Replace loops with functions (a </a:t>
            </a:r>
            <a:r>
              <a:rPr lang="en-GB" dirty="0" smtClean="0">
                <a:solidFill>
                  <a:schemeClr val="accent6"/>
                </a:solidFill>
              </a:rPr>
              <a:t>kernel</a:t>
            </a:r>
            <a:r>
              <a:rPr lang="en-GB" dirty="0" smtClean="0"/>
              <a:t>) executing at each point in a problem domain</a:t>
            </a:r>
          </a:p>
          <a:p>
            <a:pPr lvl="1"/>
            <a:r>
              <a:rPr lang="en-GB" dirty="0" smtClean="0"/>
              <a:t>E.g., process a 1024x1024 image with one kernel invocation per pixel or 1024x1024=1,048,576 kernel executions</a:t>
            </a:r>
            <a:endParaRPr lang="en-GB" dirty="0"/>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400" dirty="0" smtClean="0">
                <a:solidFill>
                  <a:srgbClr val="C0504D"/>
                </a:solidFill>
              </a:rPr>
              <a:t>Traditional loops</a:t>
            </a:r>
            <a:endParaRPr lang="en-GB" sz="2400" dirty="0">
              <a:solidFill>
                <a:srgbClr val="C0504D"/>
              </a:solidFill>
            </a:endParaRP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pPr>
            <a:r>
              <a:rPr lang="en-GB" sz="2400" dirty="0" err="1" smtClean="0">
                <a:solidFill>
                  <a:srgbClr val="C0504D"/>
                </a:solidFill>
              </a:rPr>
              <a:t>OpenCL</a:t>
            </a:r>
            <a:endParaRPr lang="en-GB" sz="2400" dirty="0">
              <a:solidFill>
                <a:srgbClr val="C0504D"/>
              </a:solidFill>
            </a:endParaRP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800" b="1" dirty="0">
                <a:solidFill>
                  <a:prstClr val="black"/>
                </a:solidFill>
                <a:latin typeface="Courier"/>
              </a:rPr>
              <a:t>void </a:t>
            </a:r>
          </a:p>
          <a:p>
            <a:pPr marL="0" indent="0" fontAlgn="auto">
              <a:spcAft>
                <a:spcPts val="0"/>
              </a:spcAft>
              <a:buFont typeface="Arial" pitchFamily="34" charset="0"/>
              <a:buNone/>
            </a:pPr>
            <a:r>
              <a:rPr lang="en-GB" sz="1800" b="1" dirty="0" err="1" smtClean="0">
                <a:solidFill>
                  <a:srgbClr val="1F497D">
                    <a:lumMod val="75000"/>
                  </a:srgbClr>
                </a:solidFill>
                <a:latin typeface="Courier"/>
              </a:rPr>
              <a:t>mul</a:t>
            </a:r>
            <a:r>
              <a:rPr lang="en-GB" sz="1800" b="1" dirty="0">
                <a:solidFill>
                  <a:prstClr val="black"/>
                </a:solidFill>
                <a:latin typeface="Courier"/>
              </a:rPr>
              <a:t>(</a:t>
            </a:r>
            <a:r>
              <a:rPr lang="en-GB" sz="1800" b="1" dirty="0" err="1" smtClean="0">
                <a:solidFill>
                  <a:srgbClr val="9BBB59">
                    <a:lumMod val="75000"/>
                  </a:srgbClr>
                </a:solidFill>
                <a:latin typeface="Courier"/>
              </a:rPr>
              <a:t>const</a:t>
            </a:r>
            <a:r>
              <a:rPr lang="en-GB" sz="1800" b="1" dirty="0" smtClean="0">
                <a:solidFill>
                  <a:srgbClr val="C0504D"/>
                </a:solidFill>
                <a:latin typeface="Courier"/>
              </a:rPr>
              <a:t>  </a:t>
            </a:r>
            <a:r>
              <a:rPr lang="en-GB" sz="1800" b="1" dirty="0" err="1" smtClean="0">
                <a:solidFill>
                  <a:srgbClr val="9BBB59">
                    <a:lumMod val="75000"/>
                  </a:srgbClr>
                </a:solidFill>
                <a:latin typeface="Courier"/>
              </a:rPr>
              <a:t>int</a:t>
            </a:r>
            <a:r>
              <a:rPr lang="en-GB" sz="1800" b="1" dirty="0" smtClean="0">
                <a:solidFill>
                  <a:srgbClr val="9BBB59">
                    <a:lumMod val="75000"/>
                  </a:srgbClr>
                </a:solidFill>
                <a:latin typeface="Courier"/>
              </a:rPr>
              <a:t> </a:t>
            </a:r>
            <a:r>
              <a:rPr lang="en-GB" sz="1800" b="1" dirty="0" smtClean="0">
                <a:solidFill>
                  <a:prstClr val="black"/>
                </a:solidFill>
                <a:latin typeface="Courier"/>
              </a:rPr>
              <a:t>n,</a:t>
            </a:r>
          </a:p>
          <a:p>
            <a:pPr marL="0" indent="0" fontAlgn="auto">
              <a:spcAft>
                <a:spcPts val="0"/>
              </a:spcAft>
              <a:buFont typeface="Arial" pitchFamily="34" charset="0"/>
              <a:buNone/>
            </a:pPr>
            <a:r>
              <a:rPr lang="en-GB" sz="1800" b="1" dirty="0">
                <a:solidFill>
                  <a:prstClr val="black"/>
                </a:solidFill>
                <a:latin typeface="Courier"/>
              </a:rPr>
              <a:t> </a:t>
            </a:r>
            <a:r>
              <a:rPr lang="en-GB" sz="1800" b="1" dirty="0" smtClean="0">
                <a:solidFill>
                  <a:prstClr val="black"/>
                </a:solidFill>
                <a:latin typeface="Courier"/>
              </a:rPr>
              <a:t>   </a:t>
            </a:r>
            <a:r>
              <a:rPr lang="en-GB" sz="1800" b="1" dirty="0" err="1" smtClean="0">
                <a:solidFill>
                  <a:srgbClr val="9BBB59">
                    <a:lumMod val="75000"/>
                  </a:srgbClr>
                </a:solidFill>
                <a:latin typeface="Courier"/>
              </a:rPr>
              <a:t>const</a:t>
            </a:r>
            <a:r>
              <a:rPr lang="en-GB" sz="1800" b="1" dirty="0" smtClean="0">
                <a:solidFill>
                  <a:srgbClr val="9BBB59">
                    <a:lumMod val="75000"/>
                  </a:srgbClr>
                </a:solidFill>
                <a:latin typeface="Courier"/>
              </a:rPr>
              <a:t>     float</a:t>
            </a:r>
            <a:r>
              <a:rPr lang="en-GB" sz="1800" b="1" dirty="0" smtClean="0">
                <a:solidFill>
                  <a:srgbClr val="C0504D"/>
                </a:solidFill>
                <a:latin typeface="Courier"/>
              </a:rPr>
              <a:t> </a:t>
            </a:r>
            <a:r>
              <a:rPr lang="en-GB" sz="1800" b="1" dirty="0" smtClean="0">
                <a:solidFill>
                  <a:prstClr val="black"/>
                </a:solidFill>
                <a:latin typeface="Courier"/>
              </a:rPr>
              <a:t>*a,</a:t>
            </a:r>
          </a:p>
          <a:p>
            <a:pPr marL="0" indent="0" fontAlgn="auto">
              <a:spcAft>
                <a:spcPts val="0"/>
              </a:spcAft>
              <a:buFont typeface="Arial" pitchFamily="34" charset="0"/>
              <a:buNone/>
            </a:pPr>
            <a:r>
              <a:rPr lang="en-GB" sz="1800" b="1" dirty="0">
                <a:solidFill>
                  <a:prstClr val="black"/>
                </a:solidFill>
                <a:latin typeface="Courier"/>
              </a:rPr>
              <a:t> </a:t>
            </a:r>
            <a:r>
              <a:rPr lang="en-GB" sz="1800" b="1" dirty="0" smtClean="0">
                <a:solidFill>
                  <a:prstClr val="black"/>
                </a:solidFill>
                <a:latin typeface="Courier"/>
              </a:rPr>
              <a:t>   </a:t>
            </a:r>
            <a:r>
              <a:rPr lang="en-GB" sz="1800" b="1" dirty="0" err="1" smtClean="0">
                <a:solidFill>
                  <a:srgbClr val="9BBB59">
                    <a:lumMod val="75000"/>
                  </a:srgbClr>
                </a:solidFill>
                <a:latin typeface="Courier"/>
              </a:rPr>
              <a:t>const</a:t>
            </a:r>
            <a:r>
              <a:rPr lang="en-GB" sz="1800" b="1" dirty="0" smtClean="0">
                <a:solidFill>
                  <a:srgbClr val="9BBB59">
                    <a:lumMod val="75000"/>
                  </a:srgbClr>
                </a:solidFill>
                <a:latin typeface="Courier"/>
              </a:rPr>
              <a:t>     float </a:t>
            </a:r>
            <a:r>
              <a:rPr lang="en-GB" sz="1800" b="1" dirty="0" smtClean="0">
                <a:solidFill>
                  <a:prstClr val="black"/>
                </a:solidFill>
                <a:latin typeface="Courier"/>
              </a:rPr>
              <a:t>*b,</a:t>
            </a:r>
          </a:p>
          <a:p>
            <a:pPr marL="0" indent="0" fontAlgn="auto">
              <a:spcAft>
                <a:spcPts val="0"/>
              </a:spcAft>
              <a:buFont typeface="Arial" pitchFamily="34" charset="0"/>
              <a:buNone/>
            </a:pPr>
            <a:r>
              <a:rPr lang="en-GB" sz="1800" b="1" dirty="0" smtClean="0">
                <a:solidFill>
                  <a:prstClr val="black"/>
                </a:solidFill>
                <a:latin typeface="Courier"/>
              </a:rPr>
              <a:t>                  </a:t>
            </a:r>
            <a:r>
              <a:rPr lang="en-GB" sz="1800" b="1" dirty="0" smtClean="0">
                <a:solidFill>
                  <a:srgbClr val="9BBB59">
                    <a:lumMod val="75000"/>
                  </a:srgbClr>
                </a:solidFill>
                <a:latin typeface="Courier"/>
              </a:rPr>
              <a:t>float </a:t>
            </a:r>
            <a:r>
              <a:rPr lang="en-GB" sz="1800" b="1" dirty="0" smtClean="0">
                <a:solidFill>
                  <a:prstClr val="black"/>
                </a:solidFill>
                <a:latin typeface="Courier"/>
              </a:rPr>
              <a:t>*c)</a:t>
            </a:r>
          </a:p>
          <a:p>
            <a:pPr marL="0" indent="0" fontAlgn="auto">
              <a:spcAft>
                <a:spcPts val="0"/>
              </a:spcAft>
              <a:buFont typeface="Arial" pitchFamily="34" charset="0"/>
              <a:buNone/>
            </a:pPr>
            <a:r>
              <a:rPr lang="en-GB" sz="1800" b="1" dirty="0" smtClean="0">
                <a:solidFill>
                  <a:prstClr val="black"/>
                </a:solidFill>
                <a:latin typeface="Courier"/>
              </a:rPr>
              <a:t>{</a:t>
            </a:r>
          </a:p>
          <a:p>
            <a:pPr marL="0" indent="0" fontAlgn="auto">
              <a:spcAft>
                <a:spcPts val="0"/>
              </a:spcAft>
              <a:buFont typeface="Arial" pitchFamily="34" charset="0"/>
              <a:buNone/>
            </a:pPr>
            <a:r>
              <a:rPr lang="en-GB" sz="1800" b="1" dirty="0">
                <a:solidFill>
                  <a:prstClr val="black"/>
                </a:solidFill>
                <a:latin typeface="Courier"/>
              </a:rPr>
              <a:t> </a:t>
            </a:r>
            <a:r>
              <a:rPr lang="en-GB" sz="1800" b="1" dirty="0" smtClean="0">
                <a:solidFill>
                  <a:prstClr val="black"/>
                </a:solidFill>
                <a:latin typeface="Courier"/>
              </a:rPr>
              <a:t> </a:t>
            </a:r>
            <a:r>
              <a:rPr lang="en-GB" sz="1800" b="1" dirty="0" err="1" smtClean="0">
                <a:solidFill>
                  <a:srgbClr val="9BBB59">
                    <a:lumMod val="75000"/>
                  </a:srgbClr>
                </a:solidFill>
                <a:latin typeface="Courier"/>
              </a:rPr>
              <a:t>int</a:t>
            </a:r>
            <a:r>
              <a:rPr lang="en-GB" sz="1800" b="1" dirty="0" smtClean="0">
                <a:solidFill>
                  <a:srgbClr val="9BBB59">
                    <a:lumMod val="75000"/>
                  </a:srgbClr>
                </a:solidFill>
                <a:latin typeface="Courier"/>
              </a:rPr>
              <a:t> </a:t>
            </a:r>
            <a:r>
              <a:rPr lang="en-GB" sz="1800" b="1" dirty="0" err="1" smtClean="0">
                <a:solidFill>
                  <a:prstClr val="black"/>
                </a:solidFill>
                <a:latin typeface="Courier"/>
              </a:rPr>
              <a:t>i</a:t>
            </a:r>
            <a:r>
              <a:rPr lang="en-GB" sz="1800" b="1" dirty="0" smtClean="0">
                <a:solidFill>
                  <a:prstClr val="black"/>
                </a:solidFill>
                <a:latin typeface="Courier"/>
              </a:rPr>
              <a:t>;</a:t>
            </a:r>
          </a:p>
          <a:p>
            <a:pPr marL="0" indent="0" fontAlgn="auto">
              <a:spcAft>
                <a:spcPts val="0"/>
              </a:spcAft>
              <a:buFont typeface="Arial" pitchFamily="34" charset="0"/>
              <a:buNone/>
            </a:pPr>
            <a:r>
              <a:rPr lang="en-GB" sz="1800" b="1" dirty="0">
                <a:solidFill>
                  <a:prstClr val="black"/>
                </a:solidFill>
                <a:latin typeface="Courier"/>
              </a:rPr>
              <a:t>  for (</a:t>
            </a:r>
            <a:r>
              <a:rPr lang="en-GB" sz="1800" b="1" dirty="0" err="1" smtClean="0">
                <a:solidFill>
                  <a:prstClr val="black"/>
                </a:solidFill>
                <a:latin typeface="Courier"/>
              </a:rPr>
              <a:t>i</a:t>
            </a:r>
            <a:r>
              <a:rPr lang="en-GB" sz="1800" b="1" dirty="0" smtClean="0">
                <a:solidFill>
                  <a:prstClr val="black"/>
                </a:solidFill>
                <a:latin typeface="Courier"/>
              </a:rPr>
              <a:t> = 0; </a:t>
            </a:r>
            <a:r>
              <a:rPr lang="en-GB" sz="1800" b="1" dirty="0" err="1">
                <a:solidFill>
                  <a:prstClr val="black"/>
                </a:solidFill>
                <a:latin typeface="Courier"/>
              </a:rPr>
              <a:t>i</a:t>
            </a:r>
            <a:r>
              <a:rPr lang="en-GB" sz="1800" b="1" dirty="0" smtClean="0">
                <a:solidFill>
                  <a:prstClr val="black"/>
                </a:solidFill>
                <a:latin typeface="Courier"/>
              </a:rPr>
              <a:t> &lt; n; </a:t>
            </a:r>
            <a:r>
              <a:rPr lang="en-GB" sz="1800" b="1" dirty="0" err="1" smtClean="0">
                <a:solidFill>
                  <a:prstClr val="black"/>
                </a:solidFill>
                <a:latin typeface="Courier"/>
              </a:rPr>
              <a:t>i</a:t>
            </a:r>
            <a:r>
              <a:rPr lang="en-GB" sz="1800" b="1" dirty="0" smtClean="0">
                <a:solidFill>
                  <a:prstClr val="black"/>
                </a:solidFill>
                <a:latin typeface="Courier"/>
              </a:rPr>
              <a:t>++)</a:t>
            </a:r>
          </a:p>
          <a:p>
            <a:pPr marL="0" indent="0" fontAlgn="auto">
              <a:spcAft>
                <a:spcPts val="0"/>
              </a:spcAft>
              <a:buFont typeface="Arial" pitchFamily="34" charset="0"/>
              <a:buNone/>
            </a:pPr>
            <a:r>
              <a:rPr lang="en-GB" sz="1800" b="1" dirty="0">
                <a:solidFill>
                  <a:prstClr val="black"/>
                </a:solidFill>
                <a:latin typeface="Courier"/>
              </a:rPr>
              <a:t> </a:t>
            </a:r>
            <a:r>
              <a:rPr lang="en-GB" sz="1800" b="1" dirty="0" smtClean="0">
                <a:solidFill>
                  <a:prstClr val="black"/>
                </a:solidFill>
                <a:latin typeface="Courier"/>
              </a:rPr>
              <a:t>   c[</a:t>
            </a:r>
            <a:r>
              <a:rPr lang="en-GB" sz="1800" b="1" dirty="0" err="1" smtClean="0">
                <a:solidFill>
                  <a:prstClr val="black"/>
                </a:solidFill>
                <a:latin typeface="Courier"/>
              </a:rPr>
              <a:t>i</a:t>
            </a:r>
            <a:r>
              <a:rPr lang="en-GB" sz="1800" b="1" dirty="0" smtClean="0">
                <a:solidFill>
                  <a:prstClr val="black"/>
                </a:solidFill>
                <a:latin typeface="Courier"/>
              </a:rPr>
              <a:t>] = a[</a:t>
            </a:r>
            <a:r>
              <a:rPr lang="en-GB" sz="1800" b="1" dirty="0" err="1" smtClean="0">
                <a:solidFill>
                  <a:prstClr val="black"/>
                </a:solidFill>
                <a:latin typeface="Courier"/>
              </a:rPr>
              <a:t>i</a:t>
            </a:r>
            <a:r>
              <a:rPr lang="en-GB" sz="1800" b="1" dirty="0" smtClean="0">
                <a:solidFill>
                  <a:prstClr val="black"/>
                </a:solidFill>
                <a:latin typeface="Courier"/>
              </a:rPr>
              <a:t>] * b[</a:t>
            </a:r>
            <a:r>
              <a:rPr lang="en-GB" sz="1800" b="1" dirty="0" err="1" smtClean="0">
                <a:solidFill>
                  <a:prstClr val="black"/>
                </a:solidFill>
                <a:latin typeface="Courier"/>
              </a:rPr>
              <a:t>i</a:t>
            </a:r>
            <a:r>
              <a:rPr lang="en-GB" sz="1800" b="1" dirty="0" smtClean="0">
                <a:solidFill>
                  <a:prstClr val="black"/>
                </a:solidFill>
                <a:latin typeface="Courier"/>
              </a:rPr>
              <a:t>];</a:t>
            </a:r>
          </a:p>
          <a:p>
            <a:pPr marL="0" indent="0" fontAlgn="auto">
              <a:spcAft>
                <a:spcPts val="0"/>
              </a:spcAft>
              <a:buFont typeface="Arial" pitchFamily="34" charset="0"/>
              <a:buNone/>
            </a:pPr>
            <a:r>
              <a:rPr lang="en-GB" sz="1800" b="1" dirty="0">
                <a:solidFill>
                  <a:prstClr val="black"/>
                </a:solidFill>
                <a:latin typeface="Courier"/>
              </a:rPr>
              <a:t>}</a:t>
            </a:r>
          </a:p>
        </p:txBody>
      </p:sp>
      <p:sp>
        <p:nvSpPr>
          <p:cNvPr id="10" name="Content Placeholder 4"/>
          <p:cNvSpPr txBox="1">
            <a:spLocks/>
          </p:cNvSpPr>
          <p:nvPr/>
        </p:nvSpPr>
        <p:spPr>
          <a:xfrm>
            <a:off x="4572001" y="3082702"/>
            <a:ext cx="4442130" cy="35730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GB" sz="1800" b="1" dirty="0" smtClean="0">
                <a:solidFill>
                  <a:srgbClr val="8064A2"/>
                </a:solidFill>
                <a:latin typeface="Courier"/>
              </a:rPr>
              <a:t>__kernel </a:t>
            </a:r>
            <a:r>
              <a:rPr lang="en-GB" sz="1800" b="1" dirty="0">
                <a:solidFill>
                  <a:prstClr val="black"/>
                </a:solidFill>
                <a:latin typeface="Courier"/>
              </a:rPr>
              <a:t>void</a:t>
            </a:r>
          </a:p>
          <a:p>
            <a:pPr marL="0" indent="0" fontAlgn="auto">
              <a:spcAft>
                <a:spcPts val="0"/>
              </a:spcAft>
              <a:buFont typeface="Arial" pitchFamily="34" charset="0"/>
              <a:buNone/>
            </a:pPr>
            <a:r>
              <a:rPr lang="en-GB" sz="1800" b="1" dirty="0" err="1" smtClean="0">
                <a:solidFill>
                  <a:srgbClr val="1F497D">
                    <a:lumMod val="75000"/>
                  </a:srgbClr>
                </a:solidFill>
                <a:latin typeface="Courier"/>
              </a:rPr>
              <a:t>mul</a:t>
            </a:r>
            <a:r>
              <a:rPr lang="en-GB" sz="1800" b="1" dirty="0" smtClean="0">
                <a:solidFill>
                  <a:prstClr val="black"/>
                </a:solidFill>
                <a:latin typeface="Courier"/>
              </a:rPr>
              <a:t>(</a:t>
            </a:r>
            <a:r>
              <a:rPr lang="en-GB" sz="1800" b="1" dirty="0" smtClean="0">
                <a:solidFill>
                  <a:srgbClr val="8064A2"/>
                </a:solidFill>
                <a:latin typeface="Courier"/>
              </a:rPr>
              <a:t>__global </a:t>
            </a:r>
            <a:r>
              <a:rPr lang="en-GB" sz="1800" b="1" dirty="0" err="1" smtClean="0">
                <a:solidFill>
                  <a:srgbClr val="9BBB59">
                    <a:lumMod val="75000"/>
                  </a:srgbClr>
                </a:solidFill>
                <a:latin typeface="Courier"/>
              </a:rPr>
              <a:t>const</a:t>
            </a:r>
            <a:r>
              <a:rPr lang="en-GB" sz="1800" b="1" dirty="0" smtClean="0">
                <a:solidFill>
                  <a:srgbClr val="9BBB59">
                    <a:lumMod val="75000"/>
                  </a:srgbClr>
                </a:solidFill>
                <a:latin typeface="Courier"/>
              </a:rPr>
              <a:t> float</a:t>
            </a:r>
            <a:r>
              <a:rPr lang="en-GB" sz="1800" b="1" dirty="0" smtClean="0">
                <a:solidFill>
                  <a:srgbClr val="C0504D"/>
                </a:solidFill>
                <a:latin typeface="Courier"/>
              </a:rPr>
              <a:t> </a:t>
            </a:r>
            <a:r>
              <a:rPr lang="en-GB" sz="1800" b="1" dirty="0" smtClean="0">
                <a:solidFill>
                  <a:prstClr val="black"/>
                </a:solidFill>
                <a:latin typeface="Courier"/>
              </a:rPr>
              <a:t>*a,</a:t>
            </a:r>
          </a:p>
          <a:p>
            <a:pPr marL="0" indent="0" fontAlgn="auto">
              <a:spcAft>
                <a:spcPts val="0"/>
              </a:spcAft>
              <a:buFont typeface="Arial" pitchFamily="34" charset="0"/>
              <a:buNone/>
            </a:pPr>
            <a:r>
              <a:rPr lang="en-GB" sz="1800" b="1" dirty="0">
                <a:solidFill>
                  <a:srgbClr val="8064A2"/>
                </a:solidFill>
                <a:latin typeface="Courier"/>
              </a:rPr>
              <a:t> </a:t>
            </a:r>
            <a:r>
              <a:rPr lang="en-GB" sz="1800" b="1" dirty="0" smtClean="0">
                <a:solidFill>
                  <a:srgbClr val="8064A2"/>
                </a:solidFill>
                <a:latin typeface="Courier"/>
              </a:rPr>
              <a:t>      __global </a:t>
            </a:r>
            <a:r>
              <a:rPr lang="en-GB" sz="1800" b="1" dirty="0" err="1" smtClean="0">
                <a:solidFill>
                  <a:srgbClr val="9BBB59">
                    <a:lumMod val="75000"/>
                  </a:srgbClr>
                </a:solidFill>
                <a:latin typeface="Courier"/>
              </a:rPr>
              <a:t>const</a:t>
            </a:r>
            <a:r>
              <a:rPr lang="en-GB" sz="1800" b="1" dirty="0" smtClean="0">
                <a:solidFill>
                  <a:srgbClr val="9BBB59">
                    <a:lumMod val="75000"/>
                  </a:srgbClr>
                </a:solidFill>
                <a:latin typeface="Courier"/>
              </a:rPr>
              <a:t>  float </a:t>
            </a:r>
            <a:r>
              <a:rPr lang="en-GB" sz="1800" b="1" dirty="0" smtClean="0">
                <a:solidFill>
                  <a:prstClr val="black"/>
                </a:solidFill>
                <a:latin typeface="Courier"/>
              </a:rPr>
              <a:t>*b,</a:t>
            </a:r>
          </a:p>
          <a:p>
            <a:pPr marL="0" indent="0" fontAlgn="auto">
              <a:spcAft>
                <a:spcPts val="0"/>
              </a:spcAft>
              <a:buFont typeface="Arial" pitchFamily="34" charset="0"/>
              <a:buNone/>
            </a:pPr>
            <a:r>
              <a:rPr lang="en-GB" sz="1800" b="1" dirty="0" smtClean="0">
                <a:solidFill>
                  <a:prstClr val="black"/>
                </a:solidFill>
                <a:latin typeface="Courier"/>
              </a:rPr>
              <a:t>       </a:t>
            </a:r>
            <a:r>
              <a:rPr lang="en-GB" sz="1800" b="1" dirty="0" smtClean="0">
                <a:solidFill>
                  <a:srgbClr val="8064A2"/>
                </a:solidFill>
                <a:latin typeface="Courier"/>
              </a:rPr>
              <a:t>__global             </a:t>
            </a:r>
            <a:r>
              <a:rPr lang="en-GB" sz="1800" b="1" dirty="0" smtClean="0">
                <a:solidFill>
                  <a:srgbClr val="9BBB59">
                    <a:lumMod val="75000"/>
                  </a:srgbClr>
                </a:solidFill>
                <a:latin typeface="Courier"/>
              </a:rPr>
              <a:t>float </a:t>
            </a:r>
            <a:r>
              <a:rPr lang="en-GB" sz="1800" b="1" dirty="0" smtClean="0">
                <a:solidFill>
                  <a:prstClr val="black"/>
                </a:solidFill>
                <a:latin typeface="Courier"/>
              </a:rPr>
              <a:t>*c)</a:t>
            </a:r>
          </a:p>
          <a:p>
            <a:pPr marL="0" indent="0" fontAlgn="auto">
              <a:spcAft>
                <a:spcPts val="0"/>
              </a:spcAft>
              <a:buFont typeface="Arial" pitchFamily="34" charset="0"/>
              <a:buNone/>
            </a:pPr>
            <a:r>
              <a:rPr lang="en-GB" sz="1800" b="1" dirty="0" smtClean="0">
                <a:solidFill>
                  <a:prstClr val="black"/>
                </a:solidFill>
                <a:latin typeface="Courier"/>
              </a:rPr>
              <a:t>{</a:t>
            </a:r>
          </a:p>
          <a:p>
            <a:pPr marL="0" indent="0" fontAlgn="auto">
              <a:spcAft>
                <a:spcPts val="0"/>
              </a:spcAft>
              <a:buFont typeface="Arial" pitchFamily="34" charset="0"/>
              <a:buNone/>
            </a:pPr>
            <a:r>
              <a:rPr lang="en-GB" sz="1800" b="1" dirty="0" smtClean="0">
                <a:solidFill>
                  <a:prstClr val="black"/>
                </a:solidFill>
                <a:latin typeface="Courier"/>
              </a:rPr>
              <a:t>  </a:t>
            </a:r>
            <a:r>
              <a:rPr lang="en-GB" sz="1800" b="1" dirty="0" err="1">
                <a:solidFill>
                  <a:prstClr val="black"/>
                </a:solidFill>
                <a:latin typeface="Courier"/>
              </a:rPr>
              <a:t>int</a:t>
            </a:r>
            <a:r>
              <a:rPr lang="en-GB" sz="1800" b="1" dirty="0">
                <a:solidFill>
                  <a:prstClr val="black"/>
                </a:solidFill>
                <a:latin typeface="Courier"/>
              </a:rPr>
              <a:t> i</a:t>
            </a:r>
            <a:r>
              <a:rPr lang="en-GB" sz="1800" b="1" dirty="0" smtClean="0">
                <a:solidFill>
                  <a:prstClr val="black"/>
                </a:solidFill>
                <a:latin typeface="Courier"/>
              </a:rPr>
              <a:t>d = </a:t>
            </a:r>
            <a:r>
              <a:rPr lang="en-GB" sz="1800" b="1" dirty="0" err="1" smtClean="0">
                <a:solidFill>
                  <a:srgbClr val="1F497D">
                    <a:lumMod val="60000"/>
                    <a:lumOff val="40000"/>
                  </a:srgbClr>
                </a:solidFill>
                <a:latin typeface="Courier"/>
              </a:rPr>
              <a:t>get_global_id</a:t>
            </a:r>
            <a:r>
              <a:rPr lang="en-GB" sz="1800" b="1" dirty="0" smtClean="0">
                <a:solidFill>
                  <a:prstClr val="black"/>
                </a:solidFill>
                <a:latin typeface="Courier"/>
              </a:rPr>
              <a:t>(0);</a:t>
            </a:r>
          </a:p>
          <a:p>
            <a:pPr marL="0" indent="0" fontAlgn="auto">
              <a:spcAft>
                <a:spcPts val="0"/>
              </a:spcAft>
              <a:buFont typeface="Arial" pitchFamily="34" charset="0"/>
              <a:buNone/>
            </a:pPr>
            <a:r>
              <a:rPr lang="en-GB" sz="1800" b="1" dirty="0">
                <a:solidFill>
                  <a:prstClr val="black"/>
                </a:solidFill>
                <a:latin typeface="Courier"/>
              </a:rPr>
              <a:t> </a:t>
            </a:r>
            <a:r>
              <a:rPr lang="en-GB" sz="1800" b="1" dirty="0" smtClean="0">
                <a:solidFill>
                  <a:prstClr val="black"/>
                </a:solidFill>
                <a:latin typeface="Courier"/>
              </a:rPr>
              <a:t> c[id] = a[id] * b[id];</a:t>
            </a:r>
          </a:p>
          <a:p>
            <a:pPr marL="0" indent="0" fontAlgn="auto">
              <a:spcAft>
                <a:spcPts val="0"/>
              </a:spcAft>
              <a:buFont typeface="Arial" pitchFamily="34" charset="0"/>
              <a:buNone/>
            </a:pPr>
            <a:r>
              <a:rPr lang="en-GB" sz="1800" b="1" dirty="0" smtClean="0">
                <a:solidFill>
                  <a:prstClr val="black"/>
                </a:solidFill>
                <a:latin typeface="Courier"/>
              </a:rPr>
              <a:t>}</a:t>
            </a:r>
          </a:p>
          <a:p>
            <a:pPr marL="0" indent="0" fontAlgn="auto">
              <a:spcAft>
                <a:spcPts val="0"/>
              </a:spcAft>
              <a:buFont typeface="Arial" pitchFamily="34" charset="0"/>
              <a:buNone/>
            </a:pPr>
            <a:r>
              <a:rPr lang="en-GB" sz="1800" b="1" dirty="0" smtClean="0">
                <a:solidFill>
                  <a:prstClr val="black">
                    <a:lumMod val="75000"/>
                  </a:prstClr>
                </a:solidFill>
                <a:latin typeface="Courier"/>
              </a:rPr>
              <a:t>// execute over </a:t>
            </a:r>
            <a:r>
              <a:rPr lang="en-GB" sz="1800" b="1" i="1" dirty="0" smtClean="0">
                <a:solidFill>
                  <a:prstClr val="black">
                    <a:lumMod val="75000"/>
                  </a:prstClr>
                </a:solidFill>
                <a:latin typeface="Courier"/>
              </a:rPr>
              <a:t>n</a:t>
            </a:r>
            <a:r>
              <a:rPr lang="en-GB" sz="1800" b="1" dirty="0" smtClean="0">
                <a:solidFill>
                  <a:prstClr val="black">
                    <a:lumMod val="75000"/>
                  </a:prstClr>
                </a:solidFill>
                <a:latin typeface="Courier"/>
              </a:rPr>
              <a:t> work-items</a:t>
            </a:r>
            <a:endParaRPr lang="en-GB" sz="1800" b="1" dirty="0">
              <a:solidFill>
                <a:prstClr val="black">
                  <a:lumMod val="75000"/>
                </a:prstClr>
              </a:solidFill>
              <a:latin typeface="Courier"/>
            </a:endParaRPr>
          </a:p>
        </p:txBody>
      </p:sp>
      <p:cxnSp>
        <p:nvCxnSpPr>
          <p:cNvPr id="3" name="Straight Connector 2"/>
          <p:cNvCxnSpPr/>
          <p:nvPr/>
        </p:nvCxnSpPr>
        <p:spPr>
          <a:xfrm>
            <a:off x="3816350" y="2727434"/>
            <a:ext cx="0" cy="36891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58418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0"/>
            <a:ext cx="8828690" cy="630621"/>
          </a:xfrm>
        </p:spPr>
        <p:txBody>
          <a:bodyPr>
            <a:normAutofit fontScale="90000"/>
          </a:bodyPr>
          <a:lstStyle/>
          <a:p>
            <a:r>
              <a:rPr lang="en-US" sz="3200" dirty="0" smtClean="0"/>
              <a:t>Mat. </a:t>
            </a:r>
            <a:r>
              <a:rPr lang="en-US" sz="3200" dirty="0" err="1" smtClean="0"/>
              <a:t>Mul</a:t>
            </a:r>
            <a:r>
              <a:rPr lang="en-US" sz="3200" dirty="0" smtClean="0"/>
              <a:t>. host program</a:t>
            </a:r>
            <a:r>
              <a:rPr lang="en-US" sz="2000" dirty="0" smtClean="0"/>
              <a:t> (Share a column of B within a work-group)</a:t>
            </a:r>
            <a:endParaRPr lang="en-US" sz="2000" dirty="0"/>
          </a:p>
        </p:txBody>
      </p:sp>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t>#define DEVICE CL_DEVICE_TYPE_DEFAULT</a:t>
            </a:r>
          </a:p>
          <a:p>
            <a:pPr marL="0" indent="0">
              <a:buNone/>
            </a:pPr>
            <a:r>
              <a:rPr lang="en-US" sz="1600" dirty="0" err="1" smtClean="0"/>
              <a:t>int</a:t>
            </a:r>
            <a:r>
              <a:rPr lang="en-US" sz="1600" dirty="0" smtClean="0"/>
              <a:t> </a:t>
            </a:r>
            <a:r>
              <a:rPr lang="en-US" sz="1600" dirty="0"/>
              <a:t>main(void)</a:t>
            </a:r>
          </a:p>
          <a:p>
            <a:pPr marL="0" indent="0">
              <a:buNone/>
            </a:pPr>
            <a:r>
              <a:rPr lang="en-US" sz="1600" dirty="0" smtClean="0"/>
              <a:t>{  // declarations (not shown)</a:t>
            </a:r>
            <a:endParaRPr lang="en-US" sz="1600" dirty="0"/>
          </a:p>
          <a:p>
            <a:pPr marL="0" indent="0">
              <a:buNone/>
            </a:pPr>
            <a:r>
              <a:rPr lang="en-US" sz="1600" dirty="0" smtClean="0"/>
              <a:t>  </a:t>
            </a:r>
            <a:r>
              <a:rPr lang="en-US" sz="1600" dirty="0" err="1" smtClean="0"/>
              <a:t>sz</a:t>
            </a:r>
            <a:r>
              <a:rPr lang="en-US" sz="1600" dirty="0" smtClean="0"/>
              <a:t> </a:t>
            </a:r>
            <a:r>
              <a:rPr lang="en-US" sz="1600" dirty="0"/>
              <a:t>= N * N</a:t>
            </a:r>
            <a:r>
              <a:rPr lang="en-US" sz="1600" dirty="0" smtClean="0"/>
              <a:t>;</a:t>
            </a:r>
            <a:endParaRPr lang="en-US" sz="1600" dirty="0"/>
          </a:p>
          <a:p>
            <a:pPr marL="0" indent="0">
              <a:buNone/>
            </a:pPr>
            <a:r>
              <a:rPr lang="en-US" sz="1600" dirty="0" smtClean="0"/>
              <a:t>  </a:t>
            </a:r>
            <a:r>
              <a:rPr lang="en-US" sz="1600" dirty="0" err="1"/>
              <a:t>std</a:t>
            </a:r>
            <a:r>
              <a:rPr lang="en-US" sz="1600" dirty="0"/>
              <a:t>::vector&lt;float&gt; </a:t>
            </a:r>
            <a:r>
              <a:rPr lang="en-US" sz="1600" dirty="0" err="1"/>
              <a:t>h_A</a:t>
            </a:r>
            <a:r>
              <a:rPr lang="en-US" sz="1600" dirty="0"/>
              <a:t>(</a:t>
            </a:r>
            <a:r>
              <a:rPr lang="en-US" sz="1600" dirty="0" err="1"/>
              <a:t>sz</a:t>
            </a:r>
            <a:r>
              <a:rPr lang="en-US" sz="1600" dirty="0"/>
              <a:t>); </a:t>
            </a:r>
          </a:p>
          <a:p>
            <a:pPr marL="0" indent="0">
              <a:buNone/>
            </a:pPr>
            <a:r>
              <a:rPr lang="en-US" sz="1600" dirty="0" smtClean="0"/>
              <a:t>  </a:t>
            </a:r>
            <a:r>
              <a:rPr lang="en-US" sz="1600" dirty="0" err="1"/>
              <a:t>std</a:t>
            </a:r>
            <a:r>
              <a:rPr lang="en-US" sz="1600" dirty="0"/>
              <a:t>::vector&lt;float&gt; </a:t>
            </a:r>
            <a:r>
              <a:rPr lang="en-US" sz="1600" dirty="0" err="1"/>
              <a:t>h_B</a:t>
            </a:r>
            <a:r>
              <a:rPr lang="en-US" sz="1600" dirty="0"/>
              <a:t>(</a:t>
            </a:r>
            <a:r>
              <a:rPr lang="en-US" sz="1600" dirty="0" err="1"/>
              <a:t>sz</a:t>
            </a:r>
            <a:r>
              <a:rPr lang="en-US" sz="1600" dirty="0"/>
              <a:t>); </a:t>
            </a:r>
            <a:r>
              <a:rPr lang="en-US" sz="1600" dirty="0" smtClean="0"/>
              <a:t>    </a:t>
            </a:r>
            <a:br>
              <a:rPr lang="en-US" sz="1600" dirty="0" smtClean="0"/>
            </a:br>
            <a:r>
              <a:rPr lang="en-US" sz="1600" dirty="0" smtClean="0"/>
              <a:t>  </a:t>
            </a:r>
            <a:r>
              <a:rPr lang="en-US" sz="1600" dirty="0" err="1" smtClean="0"/>
              <a:t>std</a:t>
            </a:r>
            <a:r>
              <a:rPr lang="en-US" sz="1600" dirty="0"/>
              <a:t>::vector&lt;float&gt; </a:t>
            </a:r>
            <a:r>
              <a:rPr lang="en-US" sz="1600" dirty="0" err="1"/>
              <a:t>h_C</a:t>
            </a:r>
            <a:r>
              <a:rPr lang="en-US" sz="1600" dirty="0"/>
              <a:t>(</a:t>
            </a:r>
            <a:r>
              <a:rPr lang="en-US" sz="1600" dirty="0" err="1"/>
              <a:t>sz</a:t>
            </a:r>
            <a:r>
              <a:rPr lang="en-US" sz="1600" dirty="0"/>
              <a:t>); </a:t>
            </a:r>
            <a:endParaRPr lang="en-US" sz="1600" dirty="0" smtClean="0"/>
          </a:p>
          <a:p>
            <a:pPr marL="0" indent="0">
              <a:buNone/>
            </a:pPr>
            <a:endParaRPr lang="en-US" sz="1600" dirty="0" smtClean="0"/>
          </a:p>
          <a:p>
            <a:pPr marL="0" indent="0">
              <a:buNone/>
            </a:pPr>
            <a:r>
              <a:rPr lang="en-US" sz="1600" dirty="0"/>
              <a:t> cl::Buffer </a:t>
            </a:r>
            <a:r>
              <a:rPr lang="en-US" sz="1600" dirty="0" err="1"/>
              <a:t>d_A</a:t>
            </a:r>
            <a:r>
              <a:rPr lang="en-US" sz="1600" dirty="0"/>
              <a:t>, </a:t>
            </a:r>
            <a:r>
              <a:rPr lang="en-US" sz="1600" dirty="0" err="1"/>
              <a:t>d_B</a:t>
            </a:r>
            <a:r>
              <a:rPr lang="en-US" sz="1600" dirty="0"/>
              <a:t>, </a:t>
            </a:r>
            <a:r>
              <a:rPr lang="en-US" sz="1600" dirty="0" err="1"/>
              <a:t>d_C</a:t>
            </a:r>
            <a:r>
              <a:rPr lang="en-US" sz="1600" dirty="0"/>
              <a:t>; </a:t>
            </a:r>
            <a:endParaRPr lang="en-US" sz="1600" dirty="0" smtClean="0"/>
          </a:p>
          <a:p>
            <a:pPr marL="0" indent="0">
              <a:buNone/>
            </a:pPr>
            <a:endParaRPr lang="en-US" sz="1600" dirty="0"/>
          </a:p>
          <a:p>
            <a:pPr marL="0" indent="0">
              <a:buNone/>
            </a:pPr>
            <a:r>
              <a:rPr lang="en-US" sz="1600" dirty="0" smtClean="0"/>
              <a:t>// initialize matrices  and setup</a:t>
            </a:r>
          </a:p>
          <a:p>
            <a:pPr marL="0" indent="0">
              <a:buNone/>
            </a:pPr>
            <a:r>
              <a:rPr lang="en-US" sz="1600" dirty="0" smtClean="0"/>
              <a:t>// the problem (not shown)</a:t>
            </a:r>
          </a:p>
          <a:p>
            <a:pPr marL="0" indent="0">
              <a:buNone/>
            </a:pPr>
            <a:endParaRPr lang="en-US" sz="1600" dirty="0"/>
          </a:p>
          <a:p>
            <a:pPr marL="0" indent="0">
              <a:buNone/>
            </a:pPr>
            <a:r>
              <a:rPr lang="en-US" sz="1600" dirty="0" smtClean="0"/>
              <a:t> cl</a:t>
            </a:r>
            <a:r>
              <a:rPr lang="en-US" sz="1600" dirty="0"/>
              <a:t>::Context context(DEVICE);</a:t>
            </a:r>
          </a:p>
          <a:p>
            <a:pPr marL="0" indent="0">
              <a:buNone/>
            </a:pPr>
            <a:r>
              <a:rPr lang="en-US" sz="1600" dirty="0" smtClean="0"/>
              <a:t> cl</a:t>
            </a:r>
            <a:r>
              <a:rPr lang="en-US" sz="1600" dirty="0"/>
              <a:t>::Program program(context</a:t>
            </a:r>
            <a:r>
              <a:rPr lang="en-US" sz="1600" dirty="0" smtClean="0"/>
              <a:t>,</a:t>
            </a:r>
            <a:br>
              <a:rPr lang="en-US" sz="1600" dirty="0" smtClean="0"/>
            </a:br>
            <a:r>
              <a:rPr lang="en-US" sz="1600" dirty="0" smtClean="0"/>
              <a:t>    </a:t>
            </a:r>
            <a:r>
              <a:rPr lang="en-US" sz="1600" dirty="0" err="1" smtClean="0"/>
              <a:t>util</a:t>
            </a:r>
            <a:r>
              <a:rPr lang="en-US" sz="1600" dirty="0"/>
              <a:t>::</a:t>
            </a:r>
            <a:r>
              <a:rPr lang="en-US" sz="1600" dirty="0" err="1"/>
              <a:t>loadProgram</a:t>
            </a:r>
            <a:r>
              <a:rPr lang="en-US" sz="1600" dirty="0"/>
              <a:t>("</a:t>
            </a:r>
            <a:r>
              <a:rPr lang="en-US" sz="1600" dirty="0" smtClean="0"/>
              <a:t>mmulCrow.cl“, </a:t>
            </a:r>
            <a:br>
              <a:rPr lang="en-US" sz="1600" dirty="0" smtClean="0"/>
            </a:br>
            <a:r>
              <a:rPr lang="en-US" sz="1600" dirty="0" smtClean="0"/>
              <a:t>        true));</a:t>
            </a:r>
            <a:endParaRPr lang="en-US" sz="1600" dirty="0"/>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r>
              <a:rPr lang="en-US" sz="1600" dirty="0" smtClean="0"/>
              <a:t>cl</a:t>
            </a:r>
            <a:r>
              <a:rPr lang="en-US" sz="1600" dirty="0"/>
              <a:t>::</a:t>
            </a:r>
            <a:r>
              <a:rPr lang="en-US" sz="1600" dirty="0" err="1"/>
              <a:t>CommandQueue</a:t>
            </a:r>
            <a:r>
              <a:rPr lang="en-US" sz="1600" dirty="0"/>
              <a:t> queue(context</a:t>
            </a:r>
            <a:r>
              <a:rPr lang="en-US" sz="1600" dirty="0" smtClean="0"/>
              <a:t>);</a:t>
            </a:r>
          </a:p>
          <a:p>
            <a:pPr marL="0" indent="0">
              <a:buNone/>
            </a:pPr>
            <a:endParaRPr lang="en-US" sz="1000" dirty="0"/>
          </a:p>
          <a:p>
            <a:pPr marL="0" indent="0">
              <a:buNone/>
            </a:pPr>
            <a:r>
              <a:rPr lang="en-US" sz="1800" dirty="0" smtClean="0"/>
              <a:t>auto </a:t>
            </a:r>
            <a:r>
              <a:rPr lang="en-US" sz="1800" dirty="0" err="1"/>
              <a:t>mmul</a:t>
            </a:r>
            <a:r>
              <a:rPr lang="en-US" sz="1800" dirty="0"/>
              <a:t> = cl::</a:t>
            </a:r>
            <a:r>
              <a:rPr lang="en-US" sz="1800" dirty="0" err="1" smtClean="0"/>
              <a:t>make_kernel</a:t>
            </a:r>
            <a:r>
              <a:rPr lang="en-US" sz="1800" dirty="0" smtClean="0"/>
              <a:t/>
            </a:r>
            <a:br>
              <a:rPr lang="en-US" sz="1800" dirty="0" smtClean="0"/>
            </a:br>
            <a:r>
              <a:rPr lang="en-US" sz="1800" dirty="0" smtClean="0"/>
              <a:t>        &lt;</a:t>
            </a:r>
            <a:r>
              <a:rPr lang="en-US" sz="1800" dirty="0" err="1"/>
              <a:t>int</a:t>
            </a:r>
            <a:r>
              <a:rPr lang="en-US" sz="1800" dirty="0"/>
              <a:t>, cl::Buffer, cl::Buffer, </a:t>
            </a:r>
            <a:r>
              <a:rPr lang="en-US" sz="1800" dirty="0" smtClean="0"/>
              <a:t>cl</a:t>
            </a:r>
            <a:r>
              <a:rPr lang="en-US" sz="1800" dirty="0"/>
              <a:t>::</a:t>
            </a:r>
            <a:r>
              <a:rPr lang="en-US" sz="1800" dirty="0" smtClean="0"/>
              <a:t>Buffer,</a:t>
            </a:r>
            <a:br>
              <a:rPr lang="en-US" sz="1800" dirty="0" smtClean="0"/>
            </a:br>
            <a:r>
              <a:rPr lang="en-US" sz="1800" dirty="0" smtClean="0"/>
              <a:t>   </a:t>
            </a:r>
            <a:r>
              <a:rPr lang="en-GB" sz="1800" b="1" dirty="0" smtClean="0">
                <a:solidFill>
                  <a:prstClr val="black"/>
                </a:solidFill>
                <a:latin typeface="Courier"/>
              </a:rPr>
              <a:t>      </a:t>
            </a:r>
            <a:r>
              <a:rPr lang="en-GB" sz="1800" dirty="0" smtClean="0"/>
              <a:t>cl</a:t>
            </a:r>
            <a:r>
              <a:rPr lang="en-GB" sz="1800" dirty="0"/>
              <a:t>::</a:t>
            </a:r>
            <a:r>
              <a:rPr lang="en-GB" sz="1800" dirty="0" err="1"/>
              <a:t>LocalSpaceArg</a:t>
            </a:r>
            <a:r>
              <a:rPr lang="en-US" sz="1800" dirty="0"/>
              <a:t> </a:t>
            </a:r>
            <a:r>
              <a:rPr lang="en-US" sz="1800" dirty="0" smtClean="0"/>
              <a:t>&gt; (</a:t>
            </a:r>
            <a:r>
              <a:rPr lang="en-US" sz="1800" dirty="0"/>
              <a:t>program, "</a:t>
            </a:r>
            <a:r>
              <a:rPr lang="en-US" sz="1800" dirty="0" err="1"/>
              <a:t>mmul</a:t>
            </a:r>
            <a:r>
              <a:rPr lang="en-US" sz="1800" dirty="0"/>
              <a:t>");</a:t>
            </a:r>
          </a:p>
          <a:p>
            <a:pPr marL="0" indent="0">
              <a:buNone/>
            </a:pPr>
            <a:endParaRPr lang="en-US" sz="1000" dirty="0"/>
          </a:p>
          <a:p>
            <a:pPr marL="0" indent="0">
              <a:buNone/>
            </a:pPr>
            <a:r>
              <a:rPr lang="en-US" sz="1600" dirty="0"/>
              <a:t> </a:t>
            </a:r>
            <a:r>
              <a:rPr lang="en-US" sz="1600" dirty="0" smtClean="0"/>
              <a:t> </a:t>
            </a:r>
            <a:r>
              <a:rPr lang="en-US" sz="1600" dirty="0" err="1"/>
              <a:t>d_A</a:t>
            </a:r>
            <a:r>
              <a:rPr lang="en-US" sz="1600" dirty="0"/>
              <a:t>   = cl::Buffer(context, begin(</a:t>
            </a:r>
            <a:r>
              <a:rPr lang="en-US" sz="1600" dirty="0" err="1"/>
              <a:t>h_A</a:t>
            </a:r>
            <a:r>
              <a:rPr lang="en-US" sz="1600" dirty="0"/>
              <a:t>), </a:t>
            </a:r>
            <a:r>
              <a:rPr lang="en-US" sz="1600" dirty="0" smtClean="0"/>
              <a:t>end(</a:t>
            </a:r>
            <a:r>
              <a:rPr lang="en-US" sz="1600" dirty="0" err="1" smtClean="0"/>
              <a:t>h_A</a:t>
            </a:r>
            <a:r>
              <a:rPr lang="en-US" sz="1600" dirty="0" smtClean="0"/>
              <a:t>),true</a:t>
            </a:r>
            <a:r>
              <a:rPr lang="en-US" sz="1600" dirty="0"/>
              <a:t>);</a:t>
            </a:r>
          </a:p>
          <a:p>
            <a:pPr marL="0" indent="0">
              <a:buNone/>
            </a:pPr>
            <a:r>
              <a:rPr lang="en-US" sz="1600" dirty="0"/>
              <a:t> </a:t>
            </a:r>
            <a:r>
              <a:rPr lang="en-US" sz="1600" dirty="0" smtClean="0"/>
              <a:t> </a:t>
            </a:r>
            <a:r>
              <a:rPr lang="en-US" sz="1600" dirty="0" err="1"/>
              <a:t>d_B</a:t>
            </a:r>
            <a:r>
              <a:rPr lang="en-US" sz="1600" dirty="0"/>
              <a:t>   = cl::Buffer(context, begin(</a:t>
            </a:r>
            <a:r>
              <a:rPr lang="en-US" sz="1600" dirty="0" err="1"/>
              <a:t>h_B</a:t>
            </a:r>
            <a:r>
              <a:rPr lang="en-US" sz="1600" dirty="0"/>
              <a:t>), </a:t>
            </a:r>
            <a:r>
              <a:rPr lang="en-US" sz="1600" dirty="0" smtClean="0"/>
              <a:t>end(</a:t>
            </a:r>
            <a:r>
              <a:rPr lang="en-US" sz="1600" dirty="0" err="1" smtClean="0"/>
              <a:t>h_B</a:t>
            </a:r>
            <a:r>
              <a:rPr lang="en-US" sz="1600" dirty="0" smtClean="0"/>
              <a:t>),true</a:t>
            </a:r>
            <a:r>
              <a:rPr lang="en-US" sz="1600" dirty="0"/>
              <a:t>);</a:t>
            </a:r>
          </a:p>
          <a:p>
            <a:pPr marL="0" indent="0">
              <a:buNone/>
            </a:pPr>
            <a:r>
              <a:rPr lang="en-US" sz="1600" dirty="0"/>
              <a:t> </a:t>
            </a:r>
            <a:r>
              <a:rPr lang="en-US" sz="1600" dirty="0" smtClean="0"/>
              <a:t> </a:t>
            </a:r>
            <a:r>
              <a:rPr lang="en-US" sz="1600" dirty="0" err="1"/>
              <a:t>d_C</a:t>
            </a:r>
            <a:r>
              <a:rPr lang="en-US" sz="1600" dirty="0"/>
              <a:t>   = cl::Buffer(context, </a:t>
            </a:r>
            <a:r>
              <a:rPr lang="en-US" sz="1600" dirty="0" smtClean="0"/>
              <a:t/>
            </a:r>
            <a:br>
              <a:rPr lang="en-US" sz="1600" dirty="0" smtClean="0"/>
            </a:br>
            <a:r>
              <a:rPr lang="en-US" sz="1600" dirty="0" smtClean="0"/>
              <a:t>              CL_MEM_WRITE_ONLY</a:t>
            </a:r>
            <a:r>
              <a:rPr lang="en-US" sz="1600" dirty="0"/>
              <a:t>, </a:t>
            </a:r>
            <a:r>
              <a:rPr lang="en-US" sz="1600" dirty="0" err="1" smtClean="0"/>
              <a:t>sizeof</a:t>
            </a:r>
            <a:r>
              <a:rPr lang="en-US" sz="1600" dirty="0" smtClean="0"/>
              <a:t>(float</a:t>
            </a:r>
            <a:r>
              <a:rPr lang="en-US" sz="1600" dirty="0"/>
              <a:t>) * </a:t>
            </a:r>
            <a:r>
              <a:rPr lang="en-US" sz="1600" dirty="0" err="1"/>
              <a:t>sz</a:t>
            </a:r>
            <a:r>
              <a:rPr lang="en-US" sz="1600" dirty="0" smtClean="0"/>
              <a:t>);</a:t>
            </a:r>
          </a:p>
          <a:p>
            <a:pPr marL="0" indent="0">
              <a:buNone/>
            </a:pPr>
            <a:endParaRPr lang="en-US" sz="1600" dirty="0"/>
          </a:p>
          <a:p>
            <a:pPr marL="0" indent="0" fontAlgn="auto">
              <a:spcBef>
                <a:spcPts val="0"/>
              </a:spcBef>
              <a:spcAft>
                <a:spcPts val="0"/>
              </a:spcAft>
              <a:buNone/>
            </a:pPr>
            <a:r>
              <a:rPr lang="en-GB" sz="1800" dirty="0" smtClean="0"/>
              <a:t>  cl</a:t>
            </a:r>
            <a:r>
              <a:rPr lang="en-GB" sz="1800" dirty="0"/>
              <a:t>::</a:t>
            </a:r>
            <a:r>
              <a:rPr lang="en-GB" sz="1800" dirty="0" err="1"/>
              <a:t>LocalSpaceArg</a:t>
            </a:r>
            <a:r>
              <a:rPr lang="en-GB" sz="1800" dirty="0"/>
              <a:t> </a:t>
            </a:r>
            <a:r>
              <a:rPr lang="en-GB" sz="1800" dirty="0" err="1" smtClean="0"/>
              <a:t>Bwrk</a:t>
            </a:r>
            <a:r>
              <a:rPr lang="en-GB" sz="1800" dirty="0" smtClean="0"/>
              <a:t> =</a:t>
            </a:r>
            <a:endParaRPr lang="en-GB" sz="1800" dirty="0"/>
          </a:p>
          <a:p>
            <a:pPr marL="0" indent="0" fontAlgn="auto">
              <a:spcBef>
                <a:spcPts val="0"/>
              </a:spcBef>
              <a:spcAft>
                <a:spcPts val="0"/>
              </a:spcAft>
              <a:buNone/>
            </a:pPr>
            <a:r>
              <a:rPr lang="en-GB" sz="1800" dirty="0"/>
              <a:t>                    cl::Local(</a:t>
            </a:r>
            <a:r>
              <a:rPr lang="en-GB" sz="1800" dirty="0" err="1"/>
              <a:t>sizeof</a:t>
            </a:r>
            <a:r>
              <a:rPr lang="en-GB" sz="1800" dirty="0"/>
              <a:t>(float) * </a:t>
            </a:r>
            <a:r>
              <a:rPr lang="en-GB" sz="1800" dirty="0" err="1"/>
              <a:t>Pdim</a:t>
            </a:r>
            <a:r>
              <a:rPr lang="en-GB" sz="1800" dirty="0"/>
              <a:t>);</a:t>
            </a:r>
          </a:p>
          <a:p>
            <a:pPr marL="0" indent="0">
              <a:buNone/>
            </a:pPr>
            <a:endParaRPr lang="en-US" sz="1000" dirty="0"/>
          </a:p>
          <a:p>
            <a:pPr marL="0" indent="0">
              <a:buNone/>
            </a:pPr>
            <a:r>
              <a:rPr lang="en-US" sz="1800" dirty="0"/>
              <a:t> </a:t>
            </a:r>
            <a:r>
              <a:rPr lang="en-US" sz="1800" dirty="0" smtClean="0"/>
              <a:t> </a:t>
            </a:r>
            <a:r>
              <a:rPr lang="en-US" sz="1800" dirty="0" err="1" smtClean="0"/>
              <a:t>mmul</a:t>
            </a:r>
            <a:r>
              <a:rPr lang="en-US" sz="1800" dirty="0" smtClean="0"/>
              <a:t>(cl</a:t>
            </a:r>
            <a:r>
              <a:rPr lang="en-US" sz="1800" dirty="0"/>
              <a:t>::</a:t>
            </a:r>
            <a:r>
              <a:rPr lang="en-US" sz="1800" dirty="0" err="1" smtClean="0"/>
              <a:t>EnqueueArgs</a:t>
            </a:r>
            <a:r>
              <a:rPr lang="en-US" sz="1800" dirty="0" smtClean="0"/>
              <a:t>( queue, </a:t>
            </a:r>
            <a:r>
              <a:rPr lang="en-US" sz="1800" dirty="0"/>
              <a:t/>
            </a:r>
            <a:br>
              <a:rPr lang="en-US" sz="1800" dirty="0"/>
            </a:br>
            <a:r>
              <a:rPr lang="en-US" sz="1800" dirty="0" smtClean="0"/>
              <a:t>                 cl::</a:t>
            </a:r>
            <a:r>
              <a:rPr lang="en-US" sz="1800" dirty="0" err="1" smtClean="0"/>
              <a:t>NDRange</a:t>
            </a:r>
            <a:r>
              <a:rPr lang="en-US" sz="1800" dirty="0" smtClean="0"/>
              <a:t>(N),  cl::</a:t>
            </a:r>
            <a:r>
              <a:rPr lang="en-US" sz="1800" dirty="0" err="1" smtClean="0"/>
              <a:t>Ndrange</a:t>
            </a:r>
            <a:r>
              <a:rPr lang="en-US" sz="1800" dirty="0" smtClean="0"/>
              <a:t>(64)), </a:t>
            </a:r>
            <a:br>
              <a:rPr lang="en-US" sz="1800" dirty="0" smtClean="0"/>
            </a:br>
            <a:r>
              <a:rPr lang="en-US" sz="1800" dirty="0" smtClean="0"/>
              <a:t>                  N, </a:t>
            </a:r>
            <a:r>
              <a:rPr lang="en-US" sz="1800" dirty="0" err="1" smtClean="0"/>
              <a:t>d_A</a:t>
            </a:r>
            <a:r>
              <a:rPr lang="en-US" sz="1800" dirty="0" smtClean="0"/>
              <a:t>,  </a:t>
            </a:r>
            <a:r>
              <a:rPr lang="en-US" sz="1800" dirty="0" err="1"/>
              <a:t>d_B</a:t>
            </a:r>
            <a:r>
              <a:rPr lang="en-US" sz="1800" dirty="0" smtClean="0"/>
              <a:t>,  </a:t>
            </a:r>
            <a:r>
              <a:rPr lang="en-US" sz="1800" dirty="0" err="1" smtClean="0"/>
              <a:t>d_C</a:t>
            </a:r>
            <a:r>
              <a:rPr lang="en-US" sz="1800" dirty="0" smtClean="0"/>
              <a:t>, </a:t>
            </a:r>
            <a:r>
              <a:rPr lang="en-US" sz="1800" dirty="0" err="1" smtClean="0"/>
              <a:t>Bwrk</a:t>
            </a:r>
            <a:r>
              <a:rPr lang="en-US" sz="1800" dirty="0" smtClean="0"/>
              <a:t>);</a:t>
            </a:r>
            <a:endParaRPr lang="en-US" sz="1800" dirty="0"/>
          </a:p>
          <a:p>
            <a:pPr marL="0" indent="0">
              <a:buNone/>
            </a:pPr>
            <a:endParaRPr lang="en-US" sz="1000" dirty="0"/>
          </a:p>
          <a:p>
            <a:pPr marL="0" indent="0">
              <a:buNone/>
            </a:pPr>
            <a:r>
              <a:rPr lang="en-US" sz="1800" dirty="0" smtClean="0"/>
              <a:t>  cl::copy(queue, </a:t>
            </a:r>
            <a:r>
              <a:rPr lang="en-US" sz="1800" dirty="0" err="1" smtClean="0"/>
              <a:t>d_C</a:t>
            </a:r>
            <a:r>
              <a:rPr lang="en-US" sz="1800" dirty="0" smtClean="0"/>
              <a:t>, begin(</a:t>
            </a:r>
            <a:r>
              <a:rPr lang="en-US" sz="1800" dirty="0" err="1" smtClean="0"/>
              <a:t>h_C</a:t>
            </a:r>
            <a:r>
              <a:rPr lang="en-US" sz="1800" dirty="0" smtClean="0"/>
              <a:t>), end(</a:t>
            </a:r>
            <a:r>
              <a:rPr lang="en-US" sz="1800" dirty="0" err="1" smtClean="0"/>
              <a:t>h_C</a:t>
            </a:r>
            <a:r>
              <a:rPr lang="en-US" sz="1800" dirty="0" smtClean="0"/>
              <a:t>));</a:t>
            </a:r>
          </a:p>
          <a:p>
            <a:pPr marL="0" indent="0">
              <a:buNone/>
            </a:pPr>
            <a:endParaRPr lang="en-US" sz="1000" dirty="0" smtClean="0"/>
          </a:p>
          <a:p>
            <a:pPr marL="0" indent="0">
              <a:buNone/>
            </a:pPr>
            <a:r>
              <a:rPr lang="en-US" sz="1800" dirty="0"/>
              <a:t> </a:t>
            </a:r>
            <a:r>
              <a:rPr lang="en-US" sz="1800" dirty="0" smtClean="0"/>
              <a:t>  // Timing and check results (not shown)</a:t>
            </a:r>
            <a:endParaRPr lang="en-US" sz="1800" dirty="0"/>
          </a:p>
          <a:p>
            <a:pPr marL="0" indent="0">
              <a:buNone/>
            </a:pPr>
            <a:r>
              <a:rPr lang="en-US" sz="1800" dirty="0" smtClean="0"/>
              <a:t>}</a:t>
            </a:r>
            <a:endParaRPr lang="en-US" sz="1800" dirty="0"/>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3846077" y="3689129"/>
            <a:ext cx="4730364" cy="67791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846077" y="1208688"/>
            <a:ext cx="4998378" cy="966953"/>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846077" y="4451128"/>
            <a:ext cx="4998378" cy="966953"/>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5368" y="2354025"/>
            <a:ext cx="3254936" cy="2089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Change host program to pass </a:t>
            </a:r>
            <a:r>
              <a:rPr lang="en-US" sz="1600" dirty="0">
                <a:solidFill>
                  <a:srgbClr val="002060"/>
                </a:solidFill>
                <a:latin typeface="Trebuchet MS"/>
                <a:ea typeface="+mn-ea"/>
              </a:rPr>
              <a:t>local memory to kernels. </a:t>
            </a:r>
            <a:endParaRPr lang="en-US" sz="1600" dirty="0" smtClean="0">
              <a:solidFill>
                <a:srgbClr val="002060"/>
              </a:solidFill>
              <a:latin typeface="Trebuchet MS"/>
              <a:ea typeface="+mn-ea"/>
            </a:endParaRPr>
          </a:p>
          <a:p>
            <a:pPr marL="481013" lvl="1" indent="-285750" fontAlgn="auto">
              <a:spcBef>
                <a:spcPts val="0"/>
              </a:spcBef>
              <a:spcAft>
                <a:spcPts val="0"/>
              </a:spcAft>
              <a:buFont typeface="Arial" pitchFamily="34" charset="0"/>
              <a:buChar char="•"/>
            </a:pPr>
            <a:r>
              <a:rPr lang="en-US" sz="1600" dirty="0" smtClean="0">
                <a:solidFill>
                  <a:srgbClr val="002060"/>
                </a:solidFill>
                <a:latin typeface="Trebuchet MS"/>
                <a:ea typeface="+mn-ea"/>
              </a:rPr>
              <a:t>Add an </a:t>
            </a:r>
            <a:r>
              <a:rPr lang="en-US" sz="1600" dirty="0" err="1">
                <a:solidFill>
                  <a:srgbClr val="002060"/>
                </a:solidFill>
                <a:latin typeface="Trebuchet MS"/>
                <a:ea typeface="+mn-ea"/>
              </a:rPr>
              <a:t>arg</a:t>
            </a:r>
            <a:r>
              <a:rPr lang="en-US" sz="1600" dirty="0">
                <a:solidFill>
                  <a:srgbClr val="002060"/>
                </a:solidFill>
                <a:latin typeface="Trebuchet MS"/>
                <a:ea typeface="+mn-ea"/>
              </a:rPr>
              <a:t> of type </a:t>
            </a:r>
            <a:r>
              <a:rPr lang="en-US" sz="1600" dirty="0" err="1">
                <a:solidFill>
                  <a:srgbClr val="002060"/>
                </a:solidFill>
                <a:latin typeface="Trebuchet MS"/>
                <a:ea typeface="+mn-ea"/>
              </a:rPr>
              <a:t>LocalSpaceArg</a:t>
            </a:r>
            <a:r>
              <a:rPr lang="en-US" sz="1600" dirty="0">
                <a:solidFill>
                  <a:srgbClr val="002060"/>
                </a:solidFill>
                <a:latin typeface="Trebuchet MS"/>
                <a:ea typeface="+mn-ea"/>
              </a:rPr>
              <a:t> is needed. </a:t>
            </a:r>
            <a:endParaRPr lang="en-US" sz="1600" dirty="0" smtClean="0">
              <a:solidFill>
                <a:srgbClr val="002060"/>
              </a:solidFill>
              <a:latin typeface="Trebuchet MS"/>
              <a:ea typeface="+mn-ea"/>
            </a:endParaRPr>
          </a:p>
          <a:p>
            <a:pPr marL="481013" lvl="1" indent="-285750" fontAlgn="auto">
              <a:spcBef>
                <a:spcPts val="0"/>
              </a:spcBef>
              <a:spcAft>
                <a:spcPts val="0"/>
              </a:spcAft>
              <a:buFont typeface="Arial" pitchFamily="34" charset="0"/>
              <a:buChar char="•"/>
            </a:pPr>
            <a:r>
              <a:rPr lang="en-US" sz="1600" dirty="0" smtClean="0">
                <a:solidFill>
                  <a:srgbClr val="002060"/>
                </a:solidFill>
                <a:latin typeface="Trebuchet MS"/>
                <a:ea typeface="+mn-ea"/>
              </a:rPr>
              <a:t>Allocate the size of local memory</a:t>
            </a:r>
          </a:p>
          <a:p>
            <a:pPr marL="481013" lvl="1" indent="-285750" fontAlgn="auto">
              <a:spcBef>
                <a:spcPts val="0"/>
              </a:spcBef>
              <a:spcAft>
                <a:spcPts val="0"/>
              </a:spcAft>
              <a:buFont typeface="Arial" pitchFamily="34" charset="0"/>
              <a:buChar char="•"/>
            </a:pPr>
            <a:r>
              <a:rPr lang="en-US" sz="1600" dirty="0" smtClean="0">
                <a:solidFill>
                  <a:srgbClr val="002060"/>
                </a:solidFill>
                <a:latin typeface="Trebuchet MS"/>
                <a:ea typeface="+mn-ea"/>
              </a:rPr>
              <a:t>Update argument list in kernel </a:t>
            </a:r>
            <a:r>
              <a:rPr lang="en-US" sz="1600" dirty="0" err="1" smtClean="0">
                <a:solidFill>
                  <a:srgbClr val="002060"/>
                </a:solidFill>
                <a:latin typeface="Trebuchet MS"/>
                <a:ea typeface="+mn-ea"/>
              </a:rPr>
              <a:t>functor</a:t>
            </a:r>
            <a:endParaRPr lang="en-US" sz="1600" dirty="0">
              <a:solidFill>
                <a:srgbClr val="002060"/>
              </a:solidFill>
              <a:latin typeface="Trebuchet MS"/>
              <a:ea typeface="+mn-ea"/>
            </a:endParaRPr>
          </a:p>
        </p:txBody>
      </p:sp>
    </p:spTree>
    <p:extLst>
      <p:ext uri="{BB962C8B-B14F-4D97-AF65-F5344CB8AC3E}">
        <p14:creationId xmlns:p14="http://schemas.microsoft.com/office/powerpoint/2010/main" val="32398005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31216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879242351"/>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pPr fontAlgn="auto">
              <a:spcBef>
                <a:spcPts val="0"/>
              </a:spcBef>
              <a:spcAft>
                <a:spcPts val="0"/>
              </a:spcAft>
            </a:pPr>
            <a:r>
              <a:rPr lang="en-GB" sz="1800" dirty="0" smtClean="0">
                <a:solidFill>
                  <a:prstClr val="black"/>
                </a:solidFill>
                <a:latin typeface="Trebuchet MS"/>
                <a:ea typeface="+mn-ea"/>
              </a:rPr>
              <a:t>Device is Tesla® M2090 GPU from NVIDIA® with a max of 16 compute units, 512 PEs</a:t>
            </a:r>
          </a:p>
          <a:p>
            <a:pPr fontAlgn="auto">
              <a:spcBef>
                <a:spcPts val="0"/>
              </a:spcBef>
              <a:spcAft>
                <a:spcPts val="0"/>
              </a:spcAft>
            </a:pPr>
            <a:r>
              <a:rPr lang="en-GB" sz="1800" dirty="0" smtClean="0">
                <a:solidFill>
                  <a:prstClr val="black"/>
                </a:solidFill>
                <a:latin typeface="Trebuchet MS"/>
                <a:ea typeface="+mn-ea"/>
              </a:rPr>
              <a:t>Device is Intel® Xeon® CPU, E5649 @ 2.53GHz</a:t>
            </a:r>
            <a:endParaRPr lang="en-GB" sz="1800" dirty="0">
              <a:solidFill>
                <a:prstClr val="black"/>
              </a:solidFill>
              <a:latin typeface="Trebuchet MS"/>
              <a:ea typeface="+mn-ea"/>
            </a:endParaRP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
        <p:nvSpPr>
          <p:cNvPr id="8" name="TextBox 7"/>
          <p:cNvSpPr txBox="1"/>
          <p:nvPr/>
        </p:nvSpPr>
        <p:spPr>
          <a:xfrm>
            <a:off x="3851920" y="5877272"/>
            <a:ext cx="5219510" cy="830997"/>
          </a:xfrm>
          <a:prstGeom prst="rect">
            <a:avLst/>
          </a:prstGeom>
          <a:noFill/>
        </p:spPr>
        <p:txBody>
          <a:bodyPr wrap="square" rtlCol="0">
            <a:spAutoFit/>
          </a:bodyPr>
          <a:lstStyle/>
          <a:p>
            <a:pPr fontAlgn="auto">
              <a:spcBef>
                <a:spcPts val="0"/>
              </a:spcBef>
              <a:spcAft>
                <a:spcPts val="0"/>
              </a:spcAft>
            </a:pPr>
            <a:r>
              <a:rPr lang="en-GB" sz="1600" dirty="0">
                <a:solidFill>
                  <a:srgbClr val="002060"/>
                </a:solidFill>
                <a:latin typeface="Trebuchet MS"/>
                <a:ea typeface="+mn-ea"/>
              </a:rPr>
              <a:t>These  are not official benchmark results.  You may observe completely different results should you run these tests on your own system</a:t>
            </a:r>
            <a:r>
              <a:rPr lang="en-GB" sz="1600" dirty="0" smtClean="0">
                <a:solidFill>
                  <a:srgbClr val="002060"/>
                </a:solidFill>
                <a:latin typeface="Trebuchet MS"/>
                <a:ea typeface="+mn-ea"/>
              </a:rPr>
              <a:t>.</a:t>
            </a:r>
            <a:endParaRPr lang="en-GB" sz="1600" dirty="0">
              <a:solidFill>
                <a:srgbClr val="002060"/>
              </a:solidFill>
              <a:latin typeface="Trebuchet MS"/>
              <a:ea typeface="+mn-ea"/>
            </a:endParaRPr>
          </a:p>
        </p:txBody>
      </p:sp>
    </p:spTree>
    <p:extLst>
      <p:ext uri="{BB962C8B-B14F-4D97-AF65-F5344CB8AC3E}">
        <p14:creationId xmlns:p14="http://schemas.microsoft.com/office/powerpoint/2010/main" val="19925045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High Performance OpenCL</a:t>
            </a:r>
            <a:endParaRPr lang="en-GB" dirty="0"/>
          </a:p>
        </p:txBody>
      </p:sp>
      <p:sp>
        <p:nvSpPr>
          <p:cNvPr id="5" name="Text Placeholder 4"/>
          <p:cNvSpPr>
            <a:spLocks noGrp="1"/>
          </p:cNvSpPr>
          <p:nvPr>
            <p:ph type="body" idx="1"/>
          </p:nvPr>
        </p:nvSpPr>
        <p:spPr/>
        <p:txBody>
          <a:bodyPr/>
          <a:lstStyle/>
          <a:p>
            <a:endParaRPr lang="en-GB" dirty="0">
              <a:solidFill>
                <a:schemeClr val="tx1"/>
              </a:solidFill>
            </a:endParaRPr>
          </a:p>
        </p:txBody>
      </p:sp>
    </p:spTree>
    <p:extLst>
      <p:ext uri="{BB962C8B-B14F-4D97-AF65-F5344CB8AC3E}">
        <p14:creationId xmlns:p14="http://schemas.microsoft.com/office/powerpoint/2010/main" val="6639284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9" name="TextBox 32"/>
          <p:cNvSpPr txBox="1">
            <a:spLocks noChangeArrowheads="1"/>
          </p:cNvSpPr>
          <p:nvPr/>
        </p:nvSpPr>
        <p:spPr bwMode="auto">
          <a:xfrm>
            <a:off x="125413" y="25400"/>
            <a:ext cx="88931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3200" b="1" dirty="0" smtClean="0">
                <a:solidFill>
                  <a:srgbClr val="000000"/>
                </a:solidFill>
              </a:rPr>
              <a:t>Execution Model: How do kernels execute?</a:t>
            </a:r>
          </a:p>
        </p:txBody>
      </p:sp>
      <p:grpSp>
        <p:nvGrpSpPr>
          <p:cNvPr id="4" name="Group 3"/>
          <p:cNvGrpSpPr/>
          <p:nvPr/>
        </p:nvGrpSpPr>
        <p:grpSpPr>
          <a:xfrm>
            <a:off x="1866735" y="708025"/>
            <a:ext cx="5218112" cy="5989638"/>
            <a:chOff x="3887788" y="708025"/>
            <a:chExt cx="5218112" cy="5989638"/>
          </a:xfrm>
        </p:grpSpPr>
        <p:grpSp>
          <p:nvGrpSpPr>
            <p:cNvPr id="2050" name="Group 19"/>
            <p:cNvGrpSpPr>
              <a:grpSpLocks/>
            </p:cNvGrpSpPr>
            <p:nvPr/>
          </p:nvGrpSpPr>
          <p:grpSpPr bwMode="auto">
            <a:xfrm>
              <a:off x="5626100" y="1168400"/>
              <a:ext cx="1828800" cy="469900"/>
              <a:chOff x="600500" y="715666"/>
              <a:chExt cx="1828800" cy="470848"/>
            </a:xfrm>
          </p:grpSpPr>
          <p:sp>
            <p:nvSpPr>
              <p:cNvPr id="2087" name="TextBox 1"/>
              <p:cNvSpPr txBox="1">
                <a:spLocks noChangeArrowheads="1"/>
              </p:cNvSpPr>
              <p:nvPr/>
            </p:nvSpPr>
            <p:spPr bwMode="auto">
              <a:xfrm>
                <a:off x="738115" y="776237"/>
                <a:ext cx="14466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smtClean="0">
                    <a:solidFill>
                      <a:srgbClr val="000000"/>
                    </a:solidFill>
                  </a:rPr>
                  <a:t>Queued</a:t>
                </a:r>
              </a:p>
            </p:txBody>
          </p:sp>
          <p:sp>
            <p:nvSpPr>
              <p:cNvPr id="8" name="Oval 7"/>
              <p:cNvSpPr/>
              <p:nvPr/>
            </p:nvSpPr>
            <p:spPr>
              <a:xfrm>
                <a:off x="600500" y="715666"/>
                <a:ext cx="1828800" cy="470848"/>
              </a:xfrm>
              <a:prstGeom prst="ellipse">
                <a:avLst/>
              </a:prstGeom>
              <a:noFill/>
              <a:ln w="34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grpSp>
        <p:grpSp>
          <p:nvGrpSpPr>
            <p:cNvPr id="2051" name="Group 9"/>
            <p:cNvGrpSpPr>
              <a:grpSpLocks/>
            </p:cNvGrpSpPr>
            <p:nvPr/>
          </p:nvGrpSpPr>
          <p:grpSpPr bwMode="auto">
            <a:xfrm>
              <a:off x="5607050" y="6226175"/>
              <a:ext cx="1828800" cy="471488"/>
              <a:chOff x="1488741" y="5015214"/>
              <a:chExt cx="1828800" cy="470848"/>
            </a:xfrm>
          </p:grpSpPr>
          <p:sp>
            <p:nvSpPr>
              <p:cNvPr id="2085" name="TextBox 6"/>
              <p:cNvSpPr txBox="1">
                <a:spLocks noChangeArrowheads="1"/>
              </p:cNvSpPr>
              <p:nvPr/>
            </p:nvSpPr>
            <p:spPr bwMode="auto">
              <a:xfrm>
                <a:off x="1666162" y="5075786"/>
                <a:ext cx="133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smtClean="0">
                    <a:solidFill>
                      <a:srgbClr val="000000"/>
                    </a:solidFill>
                  </a:rPr>
                  <a:t>Complete</a:t>
                </a:r>
              </a:p>
            </p:txBody>
          </p:sp>
          <p:sp>
            <p:nvSpPr>
              <p:cNvPr id="9" name="Oval 8"/>
              <p:cNvSpPr/>
              <p:nvPr/>
            </p:nvSpPr>
            <p:spPr>
              <a:xfrm>
                <a:off x="1488741" y="5015214"/>
                <a:ext cx="1828800" cy="470848"/>
              </a:xfrm>
              <a:prstGeom prst="ellipse">
                <a:avLst/>
              </a:prstGeom>
              <a:noFill/>
              <a:ln w="34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grpSp>
        <p:grpSp>
          <p:nvGrpSpPr>
            <p:cNvPr id="2052" name="Group 18"/>
            <p:cNvGrpSpPr>
              <a:grpSpLocks/>
            </p:cNvGrpSpPr>
            <p:nvPr/>
          </p:nvGrpSpPr>
          <p:grpSpPr bwMode="auto">
            <a:xfrm>
              <a:off x="5613400" y="2168525"/>
              <a:ext cx="1828800" cy="469900"/>
              <a:chOff x="649403" y="1501888"/>
              <a:chExt cx="1828800" cy="470848"/>
            </a:xfrm>
          </p:grpSpPr>
          <p:sp>
            <p:nvSpPr>
              <p:cNvPr id="2083" name="TextBox 2"/>
              <p:cNvSpPr txBox="1">
                <a:spLocks noChangeArrowheads="1"/>
              </p:cNvSpPr>
              <p:nvPr/>
            </p:nvSpPr>
            <p:spPr bwMode="auto">
              <a:xfrm>
                <a:off x="791569" y="1566294"/>
                <a:ext cx="14466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smtClean="0">
                    <a:solidFill>
                      <a:srgbClr val="000000"/>
                    </a:solidFill>
                  </a:rPr>
                  <a:t>Submitted</a:t>
                </a:r>
              </a:p>
            </p:txBody>
          </p:sp>
          <p:sp>
            <p:nvSpPr>
              <p:cNvPr id="12" name="Oval 11"/>
              <p:cNvSpPr/>
              <p:nvPr/>
            </p:nvSpPr>
            <p:spPr>
              <a:xfrm>
                <a:off x="649403" y="1501888"/>
                <a:ext cx="1828800" cy="470848"/>
              </a:xfrm>
              <a:prstGeom prst="ellipse">
                <a:avLst/>
              </a:prstGeom>
              <a:noFill/>
              <a:ln w="34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grpSp>
        <p:grpSp>
          <p:nvGrpSpPr>
            <p:cNvPr id="2053" name="Group 17"/>
            <p:cNvGrpSpPr>
              <a:grpSpLocks/>
            </p:cNvGrpSpPr>
            <p:nvPr/>
          </p:nvGrpSpPr>
          <p:grpSpPr bwMode="auto">
            <a:xfrm>
              <a:off x="5629275" y="3205163"/>
              <a:ext cx="1828800" cy="471487"/>
              <a:chOff x="842747" y="2482333"/>
              <a:chExt cx="1828800" cy="470848"/>
            </a:xfrm>
          </p:grpSpPr>
          <p:sp>
            <p:nvSpPr>
              <p:cNvPr id="2081" name="TextBox 3"/>
              <p:cNvSpPr txBox="1">
                <a:spLocks noChangeArrowheads="1"/>
              </p:cNvSpPr>
              <p:nvPr/>
            </p:nvSpPr>
            <p:spPr bwMode="auto">
              <a:xfrm>
                <a:off x="1228297" y="2533091"/>
                <a:ext cx="1107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smtClean="0">
                    <a:solidFill>
                      <a:srgbClr val="000000"/>
                    </a:solidFill>
                  </a:rPr>
                  <a:t>Ready</a:t>
                </a:r>
              </a:p>
            </p:txBody>
          </p:sp>
          <p:sp>
            <p:nvSpPr>
              <p:cNvPr id="13" name="Oval 12"/>
              <p:cNvSpPr/>
              <p:nvPr/>
            </p:nvSpPr>
            <p:spPr>
              <a:xfrm>
                <a:off x="842747" y="2482333"/>
                <a:ext cx="1828800" cy="470848"/>
              </a:xfrm>
              <a:prstGeom prst="ellipse">
                <a:avLst/>
              </a:prstGeom>
              <a:noFill/>
              <a:ln w="34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grpSp>
        <p:grpSp>
          <p:nvGrpSpPr>
            <p:cNvPr id="2054" name="Group 16"/>
            <p:cNvGrpSpPr>
              <a:grpSpLocks/>
            </p:cNvGrpSpPr>
            <p:nvPr/>
          </p:nvGrpSpPr>
          <p:grpSpPr bwMode="auto">
            <a:xfrm>
              <a:off x="5616575" y="4195763"/>
              <a:ext cx="1828800" cy="469900"/>
              <a:chOff x="600499" y="3400861"/>
              <a:chExt cx="1828800" cy="470848"/>
            </a:xfrm>
          </p:grpSpPr>
          <p:sp>
            <p:nvSpPr>
              <p:cNvPr id="2079" name="TextBox 4"/>
              <p:cNvSpPr txBox="1">
                <a:spLocks noChangeArrowheads="1"/>
              </p:cNvSpPr>
              <p:nvPr/>
            </p:nvSpPr>
            <p:spPr bwMode="auto">
              <a:xfrm>
                <a:off x="961028" y="3451619"/>
                <a:ext cx="1107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smtClean="0">
                    <a:solidFill>
                      <a:srgbClr val="000000"/>
                    </a:solidFill>
                  </a:rPr>
                  <a:t>Running</a:t>
                </a:r>
              </a:p>
            </p:txBody>
          </p:sp>
          <p:sp>
            <p:nvSpPr>
              <p:cNvPr id="14" name="Oval 13"/>
              <p:cNvSpPr/>
              <p:nvPr/>
            </p:nvSpPr>
            <p:spPr>
              <a:xfrm>
                <a:off x="600499" y="3400861"/>
                <a:ext cx="1828800" cy="470848"/>
              </a:xfrm>
              <a:prstGeom prst="ellipse">
                <a:avLst/>
              </a:prstGeom>
              <a:noFill/>
              <a:ln w="34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grpSp>
        <p:grpSp>
          <p:nvGrpSpPr>
            <p:cNvPr id="2055" name="Group 15"/>
            <p:cNvGrpSpPr>
              <a:grpSpLocks/>
            </p:cNvGrpSpPr>
            <p:nvPr/>
          </p:nvGrpSpPr>
          <p:grpSpPr bwMode="auto">
            <a:xfrm>
              <a:off x="5613400" y="5214938"/>
              <a:ext cx="1828800" cy="469900"/>
              <a:chOff x="1168019" y="4138090"/>
              <a:chExt cx="1828800" cy="470848"/>
            </a:xfrm>
          </p:grpSpPr>
          <p:sp>
            <p:nvSpPr>
              <p:cNvPr id="2077" name="TextBox 5"/>
              <p:cNvSpPr txBox="1">
                <a:spLocks noChangeArrowheads="1"/>
              </p:cNvSpPr>
              <p:nvPr/>
            </p:nvSpPr>
            <p:spPr bwMode="auto">
              <a:xfrm>
                <a:off x="1536507" y="4200643"/>
                <a:ext cx="1107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800" smtClean="0">
                    <a:solidFill>
                      <a:srgbClr val="000000"/>
                    </a:solidFill>
                  </a:rPr>
                  <a:t>Ended</a:t>
                </a:r>
              </a:p>
            </p:txBody>
          </p:sp>
          <p:sp>
            <p:nvSpPr>
              <p:cNvPr id="15" name="Oval 14"/>
              <p:cNvSpPr/>
              <p:nvPr/>
            </p:nvSpPr>
            <p:spPr>
              <a:xfrm>
                <a:off x="1168019" y="4138090"/>
                <a:ext cx="1828800" cy="470848"/>
              </a:xfrm>
              <a:prstGeom prst="ellipse">
                <a:avLst/>
              </a:prstGeom>
              <a:noFill/>
              <a:ln w="34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grpSp>
        <p:sp>
          <p:nvSpPr>
            <p:cNvPr id="2056" name="TextBox 20"/>
            <p:cNvSpPr txBox="1">
              <a:spLocks noChangeArrowheads="1"/>
            </p:cNvSpPr>
            <p:nvPr/>
          </p:nvSpPr>
          <p:spPr bwMode="auto">
            <a:xfrm>
              <a:off x="7835900" y="2628900"/>
              <a:ext cx="127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800" smtClean="0">
                  <a:solidFill>
                    <a:srgbClr val="000000"/>
                  </a:solidFill>
                </a:rPr>
                <a:t>Launch</a:t>
              </a:r>
            </a:p>
          </p:txBody>
        </p:sp>
        <p:sp>
          <p:nvSpPr>
            <p:cNvPr id="2057" name="TextBox 21"/>
            <p:cNvSpPr txBox="1">
              <a:spLocks noChangeArrowheads="1"/>
            </p:cNvSpPr>
            <p:nvPr/>
          </p:nvSpPr>
          <p:spPr bwMode="auto">
            <a:xfrm>
              <a:off x="3932238" y="1651000"/>
              <a:ext cx="1268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r>
                <a:rPr lang="en-US" sz="1800" smtClean="0">
                  <a:solidFill>
                    <a:srgbClr val="000000"/>
                  </a:solidFill>
                </a:rPr>
                <a:t>Submit</a:t>
              </a:r>
            </a:p>
          </p:txBody>
        </p:sp>
        <p:sp>
          <p:nvSpPr>
            <p:cNvPr id="2058" name="TextBox 22"/>
            <p:cNvSpPr txBox="1">
              <a:spLocks noChangeArrowheads="1"/>
            </p:cNvSpPr>
            <p:nvPr/>
          </p:nvSpPr>
          <p:spPr bwMode="auto">
            <a:xfrm>
              <a:off x="3894138" y="3676650"/>
              <a:ext cx="127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r>
                <a:rPr lang="en-US" sz="1800" smtClean="0">
                  <a:solidFill>
                    <a:srgbClr val="000000"/>
                  </a:solidFill>
                </a:rPr>
                <a:t>Start</a:t>
              </a:r>
            </a:p>
          </p:txBody>
        </p:sp>
        <p:sp>
          <p:nvSpPr>
            <p:cNvPr id="2059" name="TextBox 23"/>
            <p:cNvSpPr txBox="1">
              <a:spLocks noChangeArrowheads="1"/>
            </p:cNvSpPr>
            <p:nvPr/>
          </p:nvSpPr>
          <p:spPr bwMode="auto">
            <a:xfrm>
              <a:off x="3887788" y="4679950"/>
              <a:ext cx="127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r>
                <a:rPr lang="en-US" sz="1800" smtClean="0">
                  <a:solidFill>
                    <a:srgbClr val="000000"/>
                  </a:solidFill>
                </a:rPr>
                <a:t>End</a:t>
              </a:r>
            </a:p>
          </p:txBody>
        </p:sp>
        <p:sp>
          <p:nvSpPr>
            <p:cNvPr id="2060" name="TextBox 24"/>
            <p:cNvSpPr txBox="1">
              <a:spLocks noChangeArrowheads="1"/>
            </p:cNvSpPr>
            <p:nvPr/>
          </p:nvSpPr>
          <p:spPr bwMode="auto">
            <a:xfrm>
              <a:off x="3900488" y="5738813"/>
              <a:ext cx="1270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r>
                <a:rPr lang="en-US" sz="1800" smtClean="0">
                  <a:solidFill>
                    <a:srgbClr val="000000"/>
                  </a:solidFill>
                </a:rPr>
                <a:t>Complete</a:t>
              </a:r>
            </a:p>
          </p:txBody>
        </p:sp>
        <p:sp>
          <p:nvSpPr>
            <p:cNvPr id="2061" name="TextBox 25"/>
            <p:cNvSpPr txBox="1">
              <a:spLocks noChangeArrowheads="1"/>
            </p:cNvSpPr>
            <p:nvPr/>
          </p:nvSpPr>
          <p:spPr bwMode="auto">
            <a:xfrm>
              <a:off x="3932238" y="708025"/>
              <a:ext cx="1268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r>
                <a:rPr lang="en-US" sz="1800" smtClean="0">
                  <a:solidFill>
                    <a:srgbClr val="000000"/>
                  </a:solidFill>
                </a:rPr>
                <a:t>Enqueue</a:t>
              </a:r>
            </a:p>
          </p:txBody>
        </p:sp>
        <p:sp>
          <p:nvSpPr>
            <p:cNvPr id="30" name="Freeform 29"/>
            <p:cNvSpPr/>
            <p:nvPr/>
          </p:nvSpPr>
          <p:spPr>
            <a:xfrm>
              <a:off x="5249863" y="1404938"/>
              <a:ext cx="363537" cy="930275"/>
            </a:xfrm>
            <a:custGeom>
              <a:avLst/>
              <a:gdLst>
                <a:gd name="connsiteX0" fmla="*/ 362726 w 362726"/>
                <a:gd name="connsiteY0" fmla="*/ 0 h 930166"/>
                <a:gd name="connsiteX1" fmla="*/ 120 w 362726"/>
                <a:gd name="connsiteY1" fmla="*/ 425669 h 930166"/>
                <a:gd name="connsiteX2" fmla="*/ 331195 w 362726"/>
                <a:gd name="connsiteY2" fmla="*/ 930166 h 930166"/>
              </a:gdLst>
              <a:ahLst/>
              <a:cxnLst>
                <a:cxn ang="0">
                  <a:pos x="connsiteX0" y="connsiteY0"/>
                </a:cxn>
                <a:cxn ang="0">
                  <a:pos x="connsiteX1" y="connsiteY1"/>
                </a:cxn>
                <a:cxn ang="0">
                  <a:pos x="connsiteX2" y="connsiteY2"/>
                </a:cxn>
              </a:cxnLst>
              <a:rect l="l" t="t" r="r" b="b"/>
              <a:pathLst>
                <a:path w="362726" h="930166">
                  <a:moveTo>
                    <a:pt x="362726" y="0"/>
                  </a:moveTo>
                  <a:cubicBezTo>
                    <a:pt x="184050" y="135320"/>
                    <a:pt x="5375" y="270641"/>
                    <a:pt x="120" y="425669"/>
                  </a:cubicBezTo>
                  <a:cubicBezTo>
                    <a:pt x="-5135" y="580697"/>
                    <a:pt x="163030" y="755431"/>
                    <a:pt x="331195" y="930166"/>
                  </a:cubicBezTo>
                </a:path>
              </a:pathLst>
            </a:custGeom>
            <a:noFill/>
            <a:ln w="66675">
              <a:solidFill>
                <a:schemeClr val="accent4"/>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31" name="Freeform 30"/>
            <p:cNvSpPr/>
            <p:nvPr/>
          </p:nvSpPr>
          <p:spPr>
            <a:xfrm>
              <a:off x="5262563" y="3441700"/>
              <a:ext cx="363537" cy="930275"/>
            </a:xfrm>
            <a:custGeom>
              <a:avLst/>
              <a:gdLst>
                <a:gd name="connsiteX0" fmla="*/ 362726 w 362726"/>
                <a:gd name="connsiteY0" fmla="*/ 0 h 930166"/>
                <a:gd name="connsiteX1" fmla="*/ 120 w 362726"/>
                <a:gd name="connsiteY1" fmla="*/ 425669 h 930166"/>
                <a:gd name="connsiteX2" fmla="*/ 331195 w 362726"/>
                <a:gd name="connsiteY2" fmla="*/ 930166 h 930166"/>
              </a:gdLst>
              <a:ahLst/>
              <a:cxnLst>
                <a:cxn ang="0">
                  <a:pos x="connsiteX0" y="connsiteY0"/>
                </a:cxn>
                <a:cxn ang="0">
                  <a:pos x="connsiteX1" y="connsiteY1"/>
                </a:cxn>
                <a:cxn ang="0">
                  <a:pos x="connsiteX2" y="connsiteY2"/>
                </a:cxn>
              </a:cxnLst>
              <a:rect l="l" t="t" r="r" b="b"/>
              <a:pathLst>
                <a:path w="362726" h="930166">
                  <a:moveTo>
                    <a:pt x="362726" y="0"/>
                  </a:moveTo>
                  <a:cubicBezTo>
                    <a:pt x="184050" y="135320"/>
                    <a:pt x="5375" y="270641"/>
                    <a:pt x="120" y="425669"/>
                  </a:cubicBezTo>
                  <a:cubicBezTo>
                    <a:pt x="-5135" y="580697"/>
                    <a:pt x="163030" y="755431"/>
                    <a:pt x="331195" y="930166"/>
                  </a:cubicBezTo>
                </a:path>
              </a:pathLst>
            </a:custGeom>
            <a:noFill/>
            <a:ln w="66675">
              <a:solidFill>
                <a:schemeClr val="accent4"/>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32" name="Freeform 31"/>
            <p:cNvSpPr/>
            <p:nvPr/>
          </p:nvSpPr>
          <p:spPr>
            <a:xfrm>
              <a:off x="5249863" y="4511675"/>
              <a:ext cx="361950" cy="930275"/>
            </a:xfrm>
            <a:custGeom>
              <a:avLst/>
              <a:gdLst>
                <a:gd name="connsiteX0" fmla="*/ 362726 w 362726"/>
                <a:gd name="connsiteY0" fmla="*/ 0 h 930166"/>
                <a:gd name="connsiteX1" fmla="*/ 120 w 362726"/>
                <a:gd name="connsiteY1" fmla="*/ 425669 h 930166"/>
                <a:gd name="connsiteX2" fmla="*/ 331195 w 362726"/>
                <a:gd name="connsiteY2" fmla="*/ 930166 h 930166"/>
              </a:gdLst>
              <a:ahLst/>
              <a:cxnLst>
                <a:cxn ang="0">
                  <a:pos x="connsiteX0" y="connsiteY0"/>
                </a:cxn>
                <a:cxn ang="0">
                  <a:pos x="connsiteX1" y="connsiteY1"/>
                </a:cxn>
                <a:cxn ang="0">
                  <a:pos x="connsiteX2" y="connsiteY2"/>
                </a:cxn>
              </a:cxnLst>
              <a:rect l="l" t="t" r="r" b="b"/>
              <a:pathLst>
                <a:path w="362726" h="930166">
                  <a:moveTo>
                    <a:pt x="362726" y="0"/>
                  </a:moveTo>
                  <a:cubicBezTo>
                    <a:pt x="184050" y="135320"/>
                    <a:pt x="5375" y="270641"/>
                    <a:pt x="120" y="425669"/>
                  </a:cubicBezTo>
                  <a:cubicBezTo>
                    <a:pt x="-5135" y="580697"/>
                    <a:pt x="163030" y="755431"/>
                    <a:pt x="331195" y="930166"/>
                  </a:cubicBezTo>
                </a:path>
              </a:pathLst>
            </a:custGeom>
            <a:noFill/>
            <a:ln w="66675">
              <a:solidFill>
                <a:schemeClr val="accent4"/>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34" name="Freeform 33"/>
            <p:cNvSpPr/>
            <p:nvPr/>
          </p:nvSpPr>
          <p:spPr>
            <a:xfrm>
              <a:off x="5227638" y="949325"/>
              <a:ext cx="385762" cy="423863"/>
            </a:xfrm>
            <a:custGeom>
              <a:avLst/>
              <a:gdLst>
                <a:gd name="connsiteX0" fmla="*/ 0 w 1119351"/>
                <a:gd name="connsiteY0" fmla="*/ 0 h 457200"/>
                <a:gd name="connsiteX1" fmla="*/ 488731 w 1119351"/>
                <a:gd name="connsiteY1" fmla="*/ 315311 h 457200"/>
                <a:gd name="connsiteX2" fmla="*/ 1119351 w 1119351"/>
                <a:gd name="connsiteY2" fmla="*/ 457200 h 457200"/>
                <a:gd name="connsiteX3" fmla="*/ 1119351 w 1119351"/>
                <a:gd name="connsiteY3" fmla="*/ 457200 h 457200"/>
                <a:gd name="connsiteX4" fmla="*/ 1119351 w 1119351"/>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351" h="457200">
                  <a:moveTo>
                    <a:pt x="0" y="0"/>
                  </a:moveTo>
                  <a:cubicBezTo>
                    <a:pt x="151086" y="119555"/>
                    <a:pt x="302173" y="239111"/>
                    <a:pt x="488731" y="315311"/>
                  </a:cubicBezTo>
                  <a:cubicBezTo>
                    <a:pt x="675290" y="391511"/>
                    <a:pt x="1119351" y="457200"/>
                    <a:pt x="1119351" y="457200"/>
                  </a:cubicBezTo>
                  <a:lnTo>
                    <a:pt x="1119351" y="457200"/>
                  </a:lnTo>
                  <a:lnTo>
                    <a:pt x="1119351" y="457200"/>
                  </a:lnTo>
                </a:path>
              </a:pathLst>
            </a:custGeom>
            <a:noFill/>
            <a:ln w="6667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35" name="Freeform 34"/>
            <p:cNvSpPr/>
            <p:nvPr/>
          </p:nvSpPr>
          <p:spPr>
            <a:xfrm>
              <a:off x="7458075" y="2417763"/>
              <a:ext cx="315913" cy="950912"/>
            </a:xfrm>
            <a:custGeom>
              <a:avLst/>
              <a:gdLst>
                <a:gd name="connsiteX0" fmla="*/ 47297 w 315633"/>
                <a:gd name="connsiteY0" fmla="*/ 0 h 835572"/>
                <a:gd name="connsiteX1" fmla="*/ 315311 w 315633"/>
                <a:gd name="connsiteY1" fmla="*/ 394138 h 835572"/>
                <a:gd name="connsiteX2" fmla="*/ 0 w 315633"/>
                <a:gd name="connsiteY2" fmla="*/ 835572 h 835572"/>
                <a:gd name="connsiteX3" fmla="*/ 0 w 315633"/>
                <a:gd name="connsiteY3" fmla="*/ 835572 h 835572"/>
              </a:gdLst>
              <a:ahLst/>
              <a:cxnLst>
                <a:cxn ang="0">
                  <a:pos x="connsiteX0" y="connsiteY0"/>
                </a:cxn>
                <a:cxn ang="0">
                  <a:pos x="connsiteX1" y="connsiteY1"/>
                </a:cxn>
                <a:cxn ang="0">
                  <a:pos x="connsiteX2" y="connsiteY2"/>
                </a:cxn>
                <a:cxn ang="0">
                  <a:pos x="connsiteX3" y="connsiteY3"/>
                </a:cxn>
              </a:cxnLst>
              <a:rect l="l" t="t" r="r" b="b"/>
              <a:pathLst>
                <a:path w="315633" h="835572">
                  <a:moveTo>
                    <a:pt x="47297" y="0"/>
                  </a:moveTo>
                  <a:cubicBezTo>
                    <a:pt x="185245" y="127438"/>
                    <a:pt x="323194" y="254876"/>
                    <a:pt x="315311" y="394138"/>
                  </a:cubicBezTo>
                  <a:cubicBezTo>
                    <a:pt x="307428" y="533400"/>
                    <a:pt x="0" y="835572"/>
                    <a:pt x="0" y="835572"/>
                  </a:cubicBezTo>
                  <a:lnTo>
                    <a:pt x="0" y="835572"/>
                  </a:lnTo>
                </a:path>
              </a:pathLst>
            </a:custGeom>
            <a:noFill/>
            <a:ln w="6667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44" name="Freeform 43"/>
            <p:cNvSpPr/>
            <p:nvPr/>
          </p:nvSpPr>
          <p:spPr>
            <a:xfrm>
              <a:off x="5253038" y="5526088"/>
              <a:ext cx="361950" cy="930275"/>
            </a:xfrm>
            <a:custGeom>
              <a:avLst/>
              <a:gdLst>
                <a:gd name="connsiteX0" fmla="*/ 362726 w 362726"/>
                <a:gd name="connsiteY0" fmla="*/ 0 h 930166"/>
                <a:gd name="connsiteX1" fmla="*/ 120 w 362726"/>
                <a:gd name="connsiteY1" fmla="*/ 425669 h 930166"/>
                <a:gd name="connsiteX2" fmla="*/ 331195 w 362726"/>
                <a:gd name="connsiteY2" fmla="*/ 930166 h 930166"/>
              </a:gdLst>
              <a:ahLst/>
              <a:cxnLst>
                <a:cxn ang="0">
                  <a:pos x="connsiteX0" y="connsiteY0"/>
                </a:cxn>
                <a:cxn ang="0">
                  <a:pos x="connsiteX1" y="connsiteY1"/>
                </a:cxn>
                <a:cxn ang="0">
                  <a:pos x="connsiteX2" y="connsiteY2"/>
                </a:cxn>
              </a:cxnLst>
              <a:rect l="l" t="t" r="r" b="b"/>
              <a:pathLst>
                <a:path w="362726" h="930166">
                  <a:moveTo>
                    <a:pt x="362726" y="0"/>
                  </a:moveTo>
                  <a:cubicBezTo>
                    <a:pt x="184050" y="135320"/>
                    <a:pt x="5375" y="270641"/>
                    <a:pt x="120" y="425669"/>
                  </a:cubicBezTo>
                  <a:cubicBezTo>
                    <a:pt x="-5135" y="580697"/>
                    <a:pt x="163030" y="755431"/>
                    <a:pt x="331195" y="930166"/>
                  </a:cubicBezTo>
                </a:path>
              </a:pathLst>
            </a:custGeom>
            <a:noFill/>
            <a:ln w="66675">
              <a:solidFill>
                <a:schemeClr val="accent4"/>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grpSp>
      <p:sp>
        <p:nvSpPr>
          <p:cNvPr id="5" name="Rectangle 4"/>
          <p:cNvSpPr/>
          <p:nvPr/>
        </p:nvSpPr>
        <p:spPr>
          <a:xfrm>
            <a:off x="1655379" y="611188"/>
            <a:ext cx="1576606" cy="567564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6410" y="2389555"/>
            <a:ext cx="1428969" cy="1631216"/>
          </a:xfrm>
          <a:prstGeom prst="rect">
            <a:avLst/>
          </a:prstGeom>
          <a:noFill/>
        </p:spPr>
        <p:txBody>
          <a:bodyPr wrap="square" rtlCol="0">
            <a:spAutoFit/>
          </a:bodyPr>
          <a:lstStyle/>
          <a:p>
            <a:r>
              <a:rPr lang="en-US" sz="2000" dirty="0" smtClean="0"/>
              <a:t>Transitions observable from the host program</a:t>
            </a:r>
            <a:endParaRPr lang="en-US" sz="2000" dirty="0"/>
          </a:p>
        </p:txBody>
      </p:sp>
      <p:sp>
        <p:nvSpPr>
          <p:cNvPr id="42" name="TextBox 41"/>
          <p:cNvSpPr txBox="1"/>
          <p:nvPr/>
        </p:nvSpPr>
        <p:spPr>
          <a:xfrm>
            <a:off x="6936828" y="1921570"/>
            <a:ext cx="2065638" cy="1077218"/>
          </a:xfrm>
          <a:prstGeom prst="rect">
            <a:avLst/>
          </a:prstGeom>
          <a:noFill/>
        </p:spPr>
        <p:txBody>
          <a:bodyPr wrap="square" rtlCol="0">
            <a:spAutoFit/>
          </a:bodyPr>
          <a:lstStyle/>
          <a:p>
            <a:r>
              <a:rPr lang="en-US" sz="1600" dirty="0" smtClean="0"/>
              <a:t>Kernel moves to the device and once prerequisites are met, </a:t>
            </a:r>
            <a:r>
              <a:rPr lang="en-US" sz="1600" b="1" u="sng" dirty="0" smtClean="0"/>
              <a:t>launched</a:t>
            </a:r>
            <a:endParaRPr lang="en-US" sz="1600" b="1" u="sng" dirty="0"/>
          </a:p>
        </p:txBody>
      </p:sp>
      <p:sp>
        <p:nvSpPr>
          <p:cNvPr id="43" name="TextBox 42"/>
          <p:cNvSpPr txBox="1"/>
          <p:nvPr/>
        </p:nvSpPr>
        <p:spPr>
          <a:xfrm>
            <a:off x="6100900" y="1168400"/>
            <a:ext cx="2901566" cy="338554"/>
          </a:xfrm>
          <a:prstGeom prst="rect">
            <a:avLst/>
          </a:prstGeom>
          <a:noFill/>
        </p:spPr>
        <p:txBody>
          <a:bodyPr wrap="square" rtlCol="0">
            <a:spAutoFit/>
          </a:bodyPr>
          <a:lstStyle/>
          <a:p>
            <a:r>
              <a:rPr lang="en-US" sz="1600" dirty="0" smtClean="0"/>
              <a:t>Kernel placed in queue</a:t>
            </a:r>
            <a:endParaRPr lang="en-US" sz="1600" dirty="0"/>
          </a:p>
        </p:txBody>
      </p:sp>
      <p:sp>
        <p:nvSpPr>
          <p:cNvPr id="45" name="TextBox 44"/>
          <p:cNvSpPr txBox="1"/>
          <p:nvPr/>
        </p:nvSpPr>
        <p:spPr>
          <a:xfrm>
            <a:off x="5814848" y="3205163"/>
            <a:ext cx="3203740" cy="584775"/>
          </a:xfrm>
          <a:prstGeom prst="rect">
            <a:avLst/>
          </a:prstGeom>
          <a:noFill/>
        </p:spPr>
        <p:txBody>
          <a:bodyPr wrap="square" rtlCol="0">
            <a:spAutoFit/>
          </a:bodyPr>
          <a:lstStyle/>
          <a:p>
            <a:r>
              <a:rPr lang="en-US" sz="1600" dirty="0" smtClean="0"/>
              <a:t>Work-groups are placed into a </a:t>
            </a:r>
            <a:r>
              <a:rPr lang="en-US" sz="1600" b="1" u="sng" dirty="0" smtClean="0"/>
              <a:t>virtual work-pool</a:t>
            </a:r>
            <a:endParaRPr lang="en-US" sz="1600" b="1" u="sng" dirty="0"/>
          </a:p>
        </p:txBody>
      </p:sp>
      <p:sp>
        <p:nvSpPr>
          <p:cNvPr id="46" name="TextBox 45"/>
          <p:cNvSpPr txBox="1"/>
          <p:nvPr/>
        </p:nvSpPr>
        <p:spPr>
          <a:xfrm>
            <a:off x="5657684" y="4246419"/>
            <a:ext cx="3486316" cy="584775"/>
          </a:xfrm>
          <a:prstGeom prst="rect">
            <a:avLst/>
          </a:prstGeom>
          <a:noFill/>
        </p:spPr>
        <p:txBody>
          <a:bodyPr wrap="square" rtlCol="0">
            <a:spAutoFit/>
          </a:bodyPr>
          <a:lstStyle/>
          <a:p>
            <a:r>
              <a:rPr lang="en-US" sz="1600" dirty="0" smtClean="0"/>
              <a:t>Work-groups execute </a:t>
            </a:r>
            <a:r>
              <a:rPr lang="en-US" sz="1600" b="1" u="sng" dirty="0" smtClean="0"/>
              <a:t>in any order </a:t>
            </a:r>
            <a:r>
              <a:rPr lang="en-US" sz="1600" dirty="0" smtClean="0"/>
              <a:t>from the  work-pool</a:t>
            </a:r>
            <a:endParaRPr lang="en-US" sz="1600" dirty="0"/>
          </a:p>
        </p:txBody>
      </p:sp>
      <p:sp>
        <p:nvSpPr>
          <p:cNvPr id="47" name="TextBox 46"/>
          <p:cNvSpPr txBox="1"/>
          <p:nvPr/>
        </p:nvSpPr>
        <p:spPr>
          <a:xfrm>
            <a:off x="5594979" y="5149562"/>
            <a:ext cx="3549022" cy="584775"/>
          </a:xfrm>
          <a:prstGeom prst="rect">
            <a:avLst/>
          </a:prstGeom>
          <a:noFill/>
        </p:spPr>
        <p:txBody>
          <a:bodyPr wrap="square" rtlCol="0">
            <a:spAutoFit/>
          </a:bodyPr>
          <a:lstStyle/>
          <a:p>
            <a:r>
              <a:rPr lang="en-US" sz="1600" dirty="0" smtClean="0"/>
              <a:t>All the work-groups for a kernel have finished</a:t>
            </a:r>
            <a:endParaRPr lang="en-US" sz="1600" dirty="0"/>
          </a:p>
        </p:txBody>
      </p:sp>
      <p:sp>
        <p:nvSpPr>
          <p:cNvPr id="48" name="TextBox 47"/>
          <p:cNvSpPr txBox="1"/>
          <p:nvPr/>
        </p:nvSpPr>
        <p:spPr>
          <a:xfrm>
            <a:off x="5594979" y="6318109"/>
            <a:ext cx="3423610" cy="338554"/>
          </a:xfrm>
          <a:prstGeom prst="rect">
            <a:avLst/>
          </a:prstGeom>
          <a:noFill/>
        </p:spPr>
        <p:txBody>
          <a:bodyPr wrap="square" rtlCol="0">
            <a:spAutoFit/>
          </a:bodyPr>
          <a:lstStyle/>
          <a:p>
            <a:r>
              <a:rPr lang="en-US" sz="1600" dirty="0" smtClean="0"/>
              <a:t>Host and other kernels are notified</a:t>
            </a:r>
            <a:endParaRPr lang="en-US" sz="1600" dirty="0"/>
          </a:p>
        </p:txBody>
      </p:sp>
    </p:spTree>
    <p:extLst>
      <p:ext uri="{BB962C8B-B14F-4D97-AF65-F5344CB8AC3E}">
        <p14:creationId xmlns:p14="http://schemas.microsoft.com/office/powerpoint/2010/main" val="30271606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669" y="180045"/>
            <a:ext cx="8229600" cy="781652"/>
          </a:xfrm>
        </p:spPr>
        <p:txBody>
          <a:bodyPr>
            <a:normAutofit/>
          </a:bodyPr>
          <a:lstStyle/>
          <a:p>
            <a:r>
              <a:rPr lang="en-US" sz="3600" dirty="0" smtClean="0"/>
              <a:t>High Performance </a:t>
            </a:r>
            <a:r>
              <a:rPr lang="en-US" sz="3600" dirty="0" err="1" smtClean="0"/>
              <a:t>OpenCL</a:t>
            </a:r>
            <a:endParaRPr lang="en-US" sz="3600" dirty="0"/>
          </a:p>
        </p:txBody>
      </p:sp>
      <p:sp>
        <p:nvSpPr>
          <p:cNvPr id="3" name="Content Placeholder 2"/>
          <p:cNvSpPr>
            <a:spLocks noGrp="1"/>
          </p:cNvSpPr>
          <p:nvPr>
            <p:ph idx="1"/>
          </p:nvPr>
        </p:nvSpPr>
        <p:spPr>
          <a:xfrm>
            <a:off x="63062" y="1040524"/>
            <a:ext cx="4587766" cy="5580993"/>
          </a:xfrm>
        </p:spPr>
        <p:txBody>
          <a:bodyPr>
            <a:normAutofit fontScale="70000" lnSpcReduction="20000"/>
          </a:bodyPr>
          <a:lstStyle/>
          <a:p>
            <a:r>
              <a:rPr lang="en-US" dirty="0" smtClean="0"/>
              <a:t>A good </a:t>
            </a:r>
            <a:r>
              <a:rPr lang="en-US" dirty="0" err="1" smtClean="0"/>
              <a:t>OpenCL</a:t>
            </a:r>
            <a:r>
              <a:rPr lang="en-US" dirty="0" smtClean="0"/>
              <a:t> program is optimized for high throughput … work-groups are scheduled from the work-pool and stream through the device, hopefully  without observable stalls.</a:t>
            </a:r>
          </a:p>
          <a:p>
            <a:endParaRPr lang="en-US" dirty="0" smtClean="0"/>
          </a:p>
          <a:p>
            <a:r>
              <a:rPr lang="en-US" dirty="0" smtClean="0"/>
              <a:t>By having more work than processing elements, you can hide memory latencies and keep all the hardware busy.</a:t>
            </a:r>
          </a:p>
          <a:p>
            <a:endParaRPr lang="en-US" dirty="0" smtClean="0"/>
          </a:p>
          <a:p>
            <a:r>
              <a:rPr lang="en-US" dirty="0" smtClean="0"/>
              <a:t>Instruction overhead minimized … work-groups broken down into collections that execute together in “SIMD mode” from a single stream of instructions.  (Warp for NVIDIA, </a:t>
            </a:r>
            <a:r>
              <a:rPr lang="en-US" dirty="0" err="1" smtClean="0"/>
              <a:t>Wavefront</a:t>
            </a:r>
            <a:r>
              <a:rPr lang="en-US" dirty="0" smtClean="0"/>
              <a:t> for AMD)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828" y="920399"/>
            <a:ext cx="4493172" cy="522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13530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10000"/>
              </a:lnSpc>
            </a:pPr>
            <a:r>
              <a:rPr lang="en-GB" dirty="0"/>
              <a:t>Work-item divergence</a:t>
            </a:r>
          </a:p>
        </p:txBody>
      </p:sp>
      <p:sp>
        <p:nvSpPr>
          <p:cNvPr id="3" name="Content Placeholder 2"/>
          <p:cNvSpPr>
            <a:spLocks noGrp="1"/>
          </p:cNvSpPr>
          <p:nvPr>
            <p:ph idx="1"/>
          </p:nvPr>
        </p:nvSpPr>
        <p:spPr>
          <a:xfrm>
            <a:off x="283779" y="993228"/>
            <a:ext cx="8403021" cy="4041617"/>
          </a:xfrm>
        </p:spPr>
        <p:txBody>
          <a:bodyPr>
            <a:normAutofit fontScale="85000" lnSpcReduction="10000"/>
          </a:bodyPr>
          <a:lstStyle/>
          <a:p>
            <a:r>
              <a:rPr lang="en-US" dirty="0"/>
              <a:t>What happens when work-items branch?</a:t>
            </a:r>
          </a:p>
          <a:p>
            <a:r>
              <a:rPr lang="en-US" dirty="0" smtClean="0"/>
              <a:t>Work-items are gathered into collections that run together on the hardware (This is the concept of a “Warp” from CUDA).</a:t>
            </a:r>
          </a:p>
          <a:p>
            <a:r>
              <a:rPr lang="en-US" dirty="0" smtClean="0"/>
              <a:t>The </a:t>
            </a:r>
            <a:r>
              <a:rPr lang="en-US" dirty="0"/>
              <a:t>hardware runs </a:t>
            </a:r>
            <a:r>
              <a:rPr lang="en-US" dirty="0" smtClean="0"/>
              <a:t>this collection in a SIMD </a:t>
            </a:r>
            <a:r>
              <a:rPr lang="en-US" dirty="0"/>
              <a:t>data parallel </a:t>
            </a:r>
            <a:r>
              <a:rPr lang="en-US" dirty="0" smtClean="0"/>
              <a:t>model with all the work-items starting together from the same program address.</a:t>
            </a:r>
          </a:p>
          <a:p>
            <a:r>
              <a:rPr lang="en-US" dirty="0" smtClean="0"/>
              <a:t>Each work-item has its own instruction address counter and register state</a:t>
            </a:r>
          </a:p>
          <a:p>
            <a:pPr lvl="1"/>
            <a:r>
              <a:rPr lang="en-US" dirty="0" smtClean="0"/>
              <a:t>Each work-item is free to branch and execute independently (diverge)</a:t>
            </a:r>
          </a:p>
          <a:p>
            <a:pPr lvl="1"/>
            <a:r>
              <a:rPr lang="en-US" dirty="0" smtClean="0"/>
              <a:t>Provide the MIMD abstraction</a:t>
            </a:r>
          </a:p>
          <a:p>
            <a:r>
              <a:rPr lang="en-US" dirty="0" smtClean="0"/>
              <a:t>Branch behavior</a:t>
            </a:r>
          </a:p>
          <a:p>
            <a:pPr lvl="1"/>
            <a:r>
              <a:rPr lang="en-US" dirty="0" smtClean="0"/>
              <a:t>Each branch will be executed serially</a:t>
            </a:r>
          </a:p>
          <a:p>
            <a:pPr lvl="1"/>
            <a:r>
              <a:rPr lang="en-US" dirty="0" smtClean="0"/>
              <a:t>Work-items not following the current branch will be disabled (masked)</a:t>
            </a:r>
            <a:endParaRPr lang="en-US" dirty="0"/>
          </a:p>
        </p:txBody>
      </p:sp>
      <p:sp>
        <p:nvSpPr>
          <p:cNvPr id="4" name="Slide Number Placeholder 3"/>
          <p:cNvSpPr>
            <a:spLocks noGrp="1"/>
          </p:cNvSpPr>
          <p:nvPr>
            <p:ph type="sldNum" sz="quarter" idx="4294967295"/>
          </p:nvPr>
        </p:nvSpPr>
        <p:spPr>
          <a:xfrm>
            <a:off x="7010400" y="6619875"/>
            <a:ext cx="2133600" cy="238125"/>
          </a:xfrm>
          <a:prstGeom prst="rect">
            <a:avLst/>
          </a:prstGeom>
        </p:spPr>
        <p:txBody>
          <a:bodyPr/>
          <a:lstStyle/>
          <a:p>
            <a:fld id="{2896719B-9FD1-D649-80A9-72C010E2E609}" type="slidenum">
              <a:rPr lang="en-US" smtClean="0">
                <a:solidFill>
                  <a:srgbClr val="000000"/>
                </a:solidFill>
              </a:rPr>
              <a:pPr/>
              <a:t>95</a:t>
            </a:fld>
            <a:endParaRPr lang="en-US">
              <a:solidFill>
                <a:srgbClr val="000000"/>
              </a:solidFill>
            </a:endParaRPr>
          </a:p>
        </p:txBody>
      </p:sp>
      <p:cxnSp>
        <p:nvCxnSpPr>
          <p:cNvPr id="5" name="Straight Arrow Connector 4"/>
          <p:cNvCxnSpPr/>
          <p:nvPr/>
        </p:nvCxnSpPr>
        <p:spPr>
          <a:xfrm>
            <a:off x="2054592" y="5283202"/>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054592" y="5576714"/>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054592" y="5858936"/>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54592" y="6146802"/>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222992" y="5283202"/>
            <a:ext cx="914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10770" y="5576714"/>
            <a:ext cx="9144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367882" y="5858936"/>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367882" y="6146802"/>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869298" y="5283202"/>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869298" y="5576714"/>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869298" y="5858936"/>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869298" y="6146802"/>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648187" y="5170311"/>
            <a:ext cx="203200" cy="112888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767643" y="5565421"/>
            <a:ext cx="84574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A warp</a:t>
            </a:r>
            <a:endParaRPr lang="en-US" sz="1800" dirty="0">
              <a:solidFill>
                <a:srgbClr val="000000"/>
              </a:solidFill>
              <a:latin typeface="Arial"/>
              <a:ea typeface="ＭＳ Ｐゴシック"/>
            </a:endParaRPr>
          </a:p>
        </p:txBody>
      </p:sp>
      <p:sp>
        <p:nvSpPr>
          <p:cNvPr id="19" name="TextBox 18"/>
          <p:cNvSpPr txBox="1"/>
          <p:nvPr/>
        </p:nvSpPr>
        <p:spPr>
          <a:xfrm>
            <a:off x="2071509" y="6488668"/>
            <a:ext cx="632289"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Start</a:t>
            </a:r>
            <a:endParaRPr lang="en-US" sz="1800" dirty="0">
              <a:solidFill>
                <a:srgbClr val="000000"/>
              </a:solidFill>
              <a:latin typeface="Arial"/>
              <a:ea typeface="ＭＳ Ｐゴシック"/>
            </a:endParaRPr>
          </a:p>
        </p:txBody>
      </p:sp>
      <p:sp>
        <p:nvSpPr>
          <p:cNvPr id="20" name="TextBox 19"/>
          <p:cNvSpPr txBox="1"/>
          <p:nvPr/>
        </p:nvSpPr>
        <p:spPr>
          <a:xfrm>
            <a:off x="3206041" y="6488668"/>
            <a:ext cx="954172"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Branch1</a:t>
            </a:r>
            <a:endParaRPr lang="en-US" sz="1800" dirty="0">
              <a:solidFill>
                <a:srgbClr val="000000"/>
              </a:solidFill>
              <a:latin typeface="Arial"/>
              <a:ea typeface="ＭＳ Ｐゴシック"/>
            </a:endParaRPr>
          </a:p>
        </p:txBody>
      </p:sp>
      <p:sp>
        <p:nvSpPr>
          <p:cNvPr id="21" name="TextBox 20"/>
          <p:cNvSpPr txBox="1"/>
          <p:nvPr/>
        </p:nvSpPr>
        <p:spPr>
          <a:xfrm>
            <a:off x="4329286" y="6488668"/>
            <a:ext cx="954172"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Branch2</a:t>
            </a:r>
            <a:endParaRPr lang="en-US" sz="1800" dirty="0">
              <a:solidFill>
                <a:srgbClr val="000000"/>
              </a:solidFill>
              <a:latin typeface="Arial"/>
              <a:ea typeface="ＭＳ Ｐゴシック"/>
            </a:endParaRPr>
          </a:p>
        </p:txBody>
      </p:sp>
      <p:sp>
        <p:nvSpPr>
          <p:cNvPr id="22" name="TextBox 21"/>
          <p:cNvSpPr txBox="1"/>
          <p:nvPr/>
        </p:nvSpPr>
        <p:spPr>
          <a:xfrm>
            <a:off x="5429952" y="6488668"/>
            <a:ext cx="954172"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Branch3</a:t>
            </a:r>
            <a:endParaRPr lang="en-US" sz="1800" dirty="0">
              <a:solidFill>
                <a:srgbClr val="000000"/>
              </a:solidFill>
              <a:latin typeface="Arial"/>
              <a:ea typeface="ＭＳ Ｐゴシック"/>
            </a:endParaRPr>
          </a:p>
        </p:txBody>
      </p:sp>
      <p:sp>
        <p:nvSpPr>
          <p:cNvPr id="23" name="TextBox 22"/>
          <p:cNvSpPr txBox="1"/>
          <p:nvPr/>
        </p:nvSpPr>
        <p:spPr>
          <a:xfrm>
            <a:off x="6925730" y="6488668"/>
            <a:ext cx="1064779"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Converge</a:t>
            </a:r>
            <a:endParaRPr lang="en-US" sz="1800" dirty="0">
              <a:solidFill>
                <a:srgbClr val="000000"/>
              </a:solidFill>
              <a:latin typeface="Arial"/>
              <a:ea typeface="ＭＳ Ｐゴシック"/>
            </a:endParaRPr>
          </a:p>
        </p:txBody>
      </p:sp>
      <p:sp>
        <p:nvSpPr>
          <p:cNvPr id="24" name="Right Arrow 23"/>
          <p:cNvSpPr/>
          <p:nvPr/>
        </p:nvSpPr>
        <p:spPr>
          <a:xfrm>
            <a:off x="632179" y="6366933"/>
            <a:ext cx="8274755" cy="101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8161865" y="6050844"/>
            <a:ext cx="64953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Time</a:t>
            </a:r>
            <a:endParaRPr lang="en-US" sz="1800" dirty="0">
              <a:solidFill>
                <a:srgbClr val="000000"/>
              </a:solidFill>
              <a:latin typeface="Arial"/>
              <a:ea typeface="ＭＳ Ｐゴシック"/>
            </a:endParaRPr>
          </a:p>
        </p:txBody>
      </p:sp>
    </p:spTree>
    <p:extLst>
      <p:ext uri="{BB962C8B-B14F-4D97-AF65-F5344CB8AC3E}">
        <p14:creationId xmlns:p14="http://schemas.microsoft.com/office/powerpoint/2010/main" val="94372299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34" y="236483"/>
            <a:ext cx="8229600" cy="1143000"/>
          </a:xfrm>
        </p:spPr>
        <p:txBody>
          <a:bodyPr>
            <a:normAutofit/>
          </a:bodyPr>
          <a:lstStyle/>
          <a:p>
            <a:r>
              <a:rPr lang="en-GB" sz="3600" dirty="0" smtClean="0"/>
              <a:t>Keep the processing elements (PE) busy</a:t>
            </a:r>
            <a:endParaRPr lang="en-GB" sz="3600" dirty="0"/>
          </a:p>
        </p:txBody>
      </p:sp>
      <p:sp>
        <p:nvSpPr>
          <p:cNvPr id="3" name="Content Placeholder 2"/>
          <p:cNvSpPr>
            <a:spLocks noGrp="1"/>
          </p:cNvSpPr>
          <p:nvPr>
            <p:ph idx="1"/>
          </p:nvPr>
        </p:nvSpPr>
        <p:spPr>
          <a:xfrm>
            <a:off x="139035" y="1311363"/>
            <a:ext cx="8856984" cy="5112568"/>
          </a:xfrm>
        </p:spPr>
        <p:txBody>
          <a:bodyPr>
            <a:normAutofit/>
          </a:bodyPr>
          <a:lstStyle/>
          <a:p>
            <a:pPr>
              <a:lnSpc>
                <a:spcPct val="110000"/>
              </a:lnSpc>
            </a:pPr>
            <a:r>
              <a:rPr lang="en-GB" dirty="0" smtClean="0"/>
              <a:t>You need </a:t>
            </a:r>
            <a:r>
              <a:rPr lang="en-GB" b="1" u="sng" dirty="0" smtClean="0"/>
              <a:t>uniform</a:t>
            </a:r>
            <a:r>
              <a:rPr lang="en-GB" dirty="0" smtClean="0"/>
              <a:t> execution of the work-items scheduled to execute together.  Avoid </a:t>
            </a:r>
            <a:r>
              <a:rPr lang="en-GB" b="1" u="sng" dirty="0" smtClean="0"/>
              <a:t>divergent control flows</a:t>
            </a:r>
            <a:r>
              <a:rPr lang="en-GB" dirty="0" smtClean="0"/>
              <a:t>.</a:t>
            </a:r>
          </a:p>
          <a:p>
            <a:pPr>
              <a:lnSpc>
                <a:spcPct val="110000"/>
              </a:lnSpc>
            </a:pPr>
            <a:r>
              <a:rPr lang="en-GB" b="1" u="sng" dirty="0" smtClean="0"/>
              <a:t>Occupancy</a:t>
            </a:r>
            <a:r>
              <a:rPr lang="en-GB" dirty="0" smtClean="0"/>
              <a:t>: a measure of the fraction of time during a computation when the PE’s are busy.  Goal is to keep this number high (well over 50%).</a:t>
            </a:r>
          </a:p>
          <a:p>
            <a:pPr>
              <a:lnSpc>
                <a:spcPct val="110000"/>
              </a:lnSpc>
            </a:pPr>
            <a:r>
              <a:rPr lang="en-GB" dirty="0" smtClean="0"/>
              <a:t>Pay attention to the number </a:t>
            </a:r>
            <a:r>
              <a:rPr lang="en-GB" dirty="0"/>
              <a:t>of </a:t>
            </a:r>
            <a:r>
              <a:rPr lang="en-GB" dirty="0" smtClean="0"/>
              <a:t>work-items </a:t>
            </a:r>
            <a:r>
              <a:rPr lang="en-GB" dirty="0"/>
              <a:t>and </a:t>
            </a:r>
            <a:r>
              <a:rPr lang="en-GB" dirty="0" smtClean="0"/>
              <a:t>work-group </a:t>
            </a:r>
            <a:r>
              <a:rPr lang="en-GB" dirty="0"/>
              <a:t>sizes</a:t>
            </a:r>
          </a:p>
          <a:p>
            <a:pPr lvl="1">
              <a:lnSpc>
                <a:spcPct val="110000"/>
              </a:lnSpc>
            </a:pPr>
            <a:r>
              <a:rPr lang="en-GB" dirty="0" smtClean="0"/>
              <a:t>Rule of thumb:  On a modern GPU you want </a:t>
            </a:r>
            <a:r>
              <a:rPr lang="en-GB" dirty="0"/>
              <a:t>at least 4 work-items per PE in a Compute </a:t>
            </a:r>
            <a:r>
              <a:rPr lang="en-GB" dirty="0" smtClean="0"/>
              <a:t>Unit</a:t>
            </a:r>
          </a:p>
          <a:p>
            <a:pPr lvl="1">
              <a:lnSpc>
                <a:spcPct val="110000"/>
              </a:lnSpc>
            </a:pPr>
            <a:r>
              <a:rPr lang="en-GB" dirty="0" smtClean="0"/>
              <a:t>More work-items are better</a:t>
            </a:r>
            <a:r>
              <a:rPr lang="en-GB" dirty="0"/>
              <a:t>, but diminishing returns, and there is an upper limit</a:t>
            </a:r>
          </a:p>
          <a:p>
            <a:pPr lvl="2">
              <a:lnSpc>
                <a:spcPct val="110000"/>
              </a:lnSpc>
            </a:pPr>
            <a:r>
              <a:rPr lang="en-GB" dirty="0"/>
              <a:t>Each work item consumes PE finite resources (registers </a:t>
            </a:r>
            <a:r>
              <a:rPr lang="en-GB" dirty="0" err="1"/>
              <a:t>etc</a:t>
            </a:r>
            <a:r>
              <a:rPr lang="en-GB" dirty="0" smtClean="0"/>
              <a:t>)</a:t>
            </a:r>
            <a:endParaRPr lang="en-GB" dirty="0"/>
          </a:p>
        </p:txBody>
      </p:sp>
    </p:spTree>
    <p:extLst>
      <p:ext uri="{BB962C8B-B14F-4D97-AF65-F5344CB8AC3E}">
        <p14:creationId xmlns:p14="http://schemas.microsoft.com/office/powerpoint/2010/main" val="34329770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normAutofit/>
          </a:bodyPr>
          <a:lstStyle/>
          <a:p>
            <a:r>
              <a:rPr lang="en-GB" sz="3200" dirty="0" smtClean="0"/>
              <a:t>Use the Memory Hierarchy effectively</a:t>
            </a:r>
            <a:endParaRPr lang="en-GB" sz="3200" dirty="0"/>
          </a:p>
        </p:txBody>
      </p:sp>
      <p:sp>
        <p:nvSpPr>
          <p:cNvPr id="15" name="TextBox 14"/>
          <p:cNvSpPr txBox="1"/>
          <p:nvPr/>
        </p:nvSpPr>
        <p:spPr>
          <a:xfrm>
            <a:off x="0" y="6519911"/>
            <a:ext cx="8845691" cy="336118"/>
          </a:xfrm>
          <a:prstGeom prst="rect">
            <a:avLst/>
          </a:prstGeom>
          <a:noFill/>
          <a:ln>
            <a:solidFill>
              <a:schemeClr val="accent1"/>
            </a:solidFill>
          </a:ln>
        </p:spPr>
        <p:txBody>
          <a:bodyPr wrap="none" rtlCol="0">
            <a:spAutoFit/>
          </a:bodyPr>
          <a:lstStyle/>
          <a:p>
            <a:pPr>
              <a:lnSpc>
                <a:spcPct val="99000"/>
              </a:lnSpc>
            </a:pPr>
            <a:r>
              <a:rPr lang="en-US" sz="1600" dirty="0" smtClean="0">
                <a:solidFill>
                  <a:prstClr val="black"/>
                </a:solidFill>
                <a:latin typeface="Trebuchet MS"/>
                <a:ea typeface="ヒラギノ角ゴ ProN W3" charset="-128"/>
                <a:cs typeface="Arial"/>
                <a:sym typeface="Myriad Set Text" charset="0"/>
              </a:rPr>
              <a:t>*Size and performance numbers are approximate and for a high-end discrete GPU, circa 2011</a:t>
            </a:r>
            <a:endParaRPr lang="en-US" sz="1600" dirty="0">
              <a:solidFill>
                <a:prstClr val="black"/>
              </a:solidFill>
              <a:latin typeface="Trebuchet MS"/>
              <a:ea typeface="ヒラギノ角ゴ ProN W3" charset="-128"/>
              <a:cs typeface="Arial"/>
              <a:sym typeface="Myriad Set Text"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935" y="2065283"/>
            <a:ext cx="6924598" cy="4188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09901" y="1096916"/>
            <a:ext cx="8292663" cy="707886"/>
          </a:xfrm>
          <a:prstGeom prst="rect">
            <a:avLst/>
          </a:prstGeom>
          <a:noFill/>
        </p:spPr>
        <p:txBody>
          <a:bodyPr wrap="square" rtlCol="0">
            <a:spAutoFit/>
          </a:bodyPr>
          <a:lstStyle/>
          <a:p>
            <a:pPr marL="342900" indent="-342900">
              <a:buFont typeface="Arial" pitchFamily="34" charset="0"/>
              <a:buChar char="•"/>
            </a:pPr>
            <a:r>
              <a:rPr lang="en-US" sz="2000" dirty="0" smtClean="0"/>
              <a:t>Organize your computation so it puts the most frequently used data in faster memory … optimized of course around the available size.  </a:t>
            </a:r>
          </a:p>
        </p:txBody>
      </p:sp>
    </p:spTree>
    <p:extLst>
      <p:ext uri="{BB962C8B-B14F-4D97-AF65-F5344CB8AC3E}">
        <p14:creationId xmlns:p14="http://schemas.microsoft.com/office/powerpoint/2010/main" val="24472643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Optimization issues</a:t>
            </a:r>
            <a:endParaRPr lang="en-GB" dirty="0"/>
          </a:p>
        </p:txBody>
      </p:sp>
      <p:sp>
        <p:nvSpPr>
          <p:cNvPr id="3" name="Content Placeholder 2"/>
          <p:cNvSpPr>
            <a:spLocks noGrp="1"/>
          </p:cNvSpPr>
          <p:nvPr>
            <p:ph idx="1"/>
          </p:nvPr>
        </p:nvSpPr>
        <p:spPr>
          <a:xfrm>
            <a:off x="170566" y="1358660"/>
            <a:ext cx="8856984" cy="5112568"/>
          </a:xfrm>
        </p:spPr>
        <p:txBody>
          <a:bodyPr>
            <a:normAutofit fontScale="77500" lnSpcReduction="20000"/>
          </a:bodyPr>
          <a:lstStyle/>
          <a:p>
            <a:pPr>
              <a:lnSpc>
                <a:spcPct val="110000"/>
              </a:lnSpc>
            </a:pPr>
            <a:r>
              <a:rPr lang="en-GB" dirty="0"/>
              <a:t>Efficient access to memory</a:t>
            </a:r>
          </a:p>
          <a:p>
            <a:pPr lvl="1">
              <a:lnSpc>
                <a:spcPct val="110000"/>
              </a:lnSpc>
            </a:pPr>
            <a:r>
              <a:rPr lang="en-GB" b="1" dirty="0">
                <a:solidFill>
                  <a:srgbClr val="943634"/>
                </a:solidFill>
              </a:rPr>
              <a:t>Memory coalescing</a:t>
            </a:r>
          </a:p>
          <a:p>
            <a:pPr lvl="2">
              <a:lnSpc>
                <a:spcPct val="110000"/>
              </a:lnSpc>
            </a:pPr>
            <a:r>
              <a:rPr lang="en-GB" dirty="0"/>
              <a:t>Ideally get work-item </a:t>
            </a:r>
            <a:r>
              <a:rPr lang="en-GB" dirty="0" err="1"/>
              <a:t>i</a:t>
            </a:r>
            <a:r>
              <a:rPr lang="en-GB" dirty="0"/>
              <a:t> to access data[</a:t>
            </a:r>
            <a:r>
              <a:rPr lang="en-GB" dirty="0" err="1"/>
              <a:t>i</a:t>
            </a:r>
            <a:r>
              <a:rPr lang="en-GB" dirty="0"/>
              <a:t>] and work-item j to access data[j] at the same time etc.</a:t>
            </a:r>
          </a:p>
          <a:p>
            <a:pPr lvl="1">
              <a:lnSpc>
                <a:spcPct val="110000"/>
              </a:lnSpc>
            </a:pPr>
            <a:r>
              <a:rPr lang="en-GB" b="1" dirty="0">
                <a:solidFill>
                  <a:srgbClr val="943634"/>
                </a:solidFill>
              </a:rPr>
              <a:t>Memory alignment</a:t>
            </a:r>
          </a:p>
          <a:p>
            <a:pPr lvl="2">
              <a:lnSpc>
                <a:spcPct val="110000"/>
              </a:lnSpc>
            </a:pPr>
            <a:r>
              <a:rPr lang="en-GB" dirty="0"/>
              <a:t>Padding arrays to keep everything aligned to multiples of 16, 32 or 64 bytes</a:t>
            </a:r>
          </a:p>
          <a:p>
            <a:pPr>
              <a:lnSpc>
                <a:spcPct val="110000"/>
              </a:lnSpc>
            </a:pPr>
            <a:r>
              <a:rPr lang="en-GB" dirty="0"/>
              <a:t>Registers per Work-Item– ideally low and a nice divisor of the number of hardware registers per Compute Unit</a:t>
            </a:r>
          </a:p>
          <a:p>
            <a:pPr lvl="1">
              <a:lnSpc>
                <a:spcPct val="110000"/>
              </a:lnSpc>
            </a:pPr>
            <a:r>
              <a:rPr lang="en-GB" dirty="0"/>
              <a:t>E.g. 32,768 on M2050 GPUs</a:t>
            </a:r>
          </a:p>
          <a:p>
            <a:pPr lvl="1">
              <a:lnSpc>
                <a:spcPct val="110000"/>
              </a:lnSpc>
            </a:pPr>
            <a:r>
              <a:rPr lang="en-GB" dirty="0"/>
              <a:t>These are statically allocated and shared between all Work-Items and Work-Groups assigned to each Compute Unit</a:t>
            </a:r>
          </a:p>
          <a:p>
            <a:pPr lvl="1">
              <a:lnSpc>
                <a:spcPct val="110000"/>
              </a:lnSpc>
            </a:pPr>
            <a:r>
              <a:rPr lang="en-GB" dirty="0"/>
              <a:t>Four Work-Groups of 1,024 Work-Items each would result in just 8 registers per Work-Item! Typically aim for 16-32 registers per </a:t>
            </a:r>
            <a:r>
              <a:rPr lang="en-GB" dirty="0" smtClean="0"/>
              <a:t>Work-Item</a:t>
            </a:r>
            <a:endParaRPr lang="en-GB" dirty="0"/>
          </a:p>
        </p:txBody>
      </p:sp>
    </p:spTree>
    <p:extLst>
      <p:ext uri="{BB962C8B-B14F-4D97-AF65-F5344CB8AC3E}">
        <p14:creationId xmlns:p14="http://schemas.microsoft.com/office/powerpoint/2010/main" val="40306553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856984" cy="1143000"/>
          </a:xfrm>
        </p:spPr>
        <p:txBody>
          <a:bodyPr>
            <a:normAutofit fontScale="90000"/>
          </a:bodyPr>
          <a:lstStyle/>
          <a:p>
            <a:r>
              <a:rPr lang="en-GB" dirty="0"/>
              <a:t>Memory layout </a:t>
            </a:r>
            <a:r>
              <a:rPr lang="en-GB" dirty="0" smtClean="0"/>
              <a:t>is critical </a:t>
            </a:r>
            <a:r>
              <a:rPr lang="en-GB" dirty="0"/>
              <a:t>to performance</a:t>
            </a:r>
          </a:p>
        </p:txBody>
      </p:sp>
      <p:sp>
        <p:nvSpPr>
          <p:cNvPr id="3" name="Content Placeholder 2"/>
          <p:cNvSpPr>
            <a:spLocks noGrp="1"/>
          </p:cNvSpPr>
          <p:nvPr>
            <p:ph idx="1"/>
          </p:nvPr>
        </p:nvSpPr>
        <p:spPr>
          <a:xfrm>
            <a:off x="457200" y="1783357"/>
            <a:ext cx="8229600" cy="4525963"/>
          </a:xfrm>
        </p:spPr>
        <p:txBody>
          <a:bodyPr>
            <a:normAutofit fontScale="85000" lnSpcReduction="20000"/>
          </a:bodyPr>
          <a:lstStyle/>
          <a:p>
            <a:r>
              <a:rPr lang="en-GB" dirty="0"/>
              <a:t>“Structure of Arrays vs. Array of Structures” problem:</a:t>
            </a:r>
          </a:p>
          <a:p>
            <a:pPr marL="0" indent="0">
              <a:buNone/>
            </a:pPr>
            <a:r>
              <a:rPr lang="en-GB" b="1" dirty="0" smtClean="0">
                <a:latin typeface="Courier"/>
              </a:rPr>
              <a:t>	</a:t>
            </a:r>
            <a:r>
              <a:rPr lang="en-GB" b="1" dirty="0" err="1" smtClean="0">
                <a:solidFill>
                  <a:schemeClr val="accent2"/>
                </a:solidFill>
                <a:latin typeface="Courier"/>
              </a:rPr>
              <a:t>struct</a:t>
            </a:r>
            <a:r>
              <a:rPr lang="en-GB" b="1" dirty="0" smtClean="0">
                <a:solidFill>
                  <a:schemeClr val="accent2"/>
                </a:solidFill>
                <a:latin typeface="Courier"/>
              </a:rPr>
              <a:t> </a:t>
            </a:r>
            <a:r>
              <a:rPr lang="en-GB" b="1" dirty="0">
                <a:latin typeface="Courier"/>
              </a:rPr>
              <a:t>{ </a:t>
            </a:r>
            <a:r>
              <a:rPr lang="en-GB" b="1" dirty="0">
                <a:solidFill>
                  <a:schemeClr val="accent2"/>
                </a:solidFill>
                <a:latin typeface="Courier"/>
              </a:rPr>
              <a:t>float</a:t>
            </a:r>
            <a:r>
              <a:rPr lang="en-GB" b="1" dirty="0">
                <a:latin typeface="Courier"/>
              </a:rPr>
              <a:t> x, y, z, a; } Point;</a:t>
            </a:r>
          </a:p>
          <a:p>
            <a:endParaRPr lang="en-GB" dirty="0"/>
          </a:p>
          <a:p>
            <a:r>
              <a:rPr lang="en-GB" dirty="0"/>
              <a:t>Structure of Arrays (</a:t>
            </a:r>
            <a:r>
              <a:rPr lang="en-GB" dirty="0" err="1"/>
              <a:t>SoA</a:t>
            </a:r>
            <a:r>
              <a:rPr lang="en-GB" dirty="0"/>
              <a:t>) suits memory coalescence on GPUs</a:t>
            </a:r>
          </a:p>
          <a:p>
            <a:endParaRPr lang="en-GB" dirty="0"/>
          </a:p>
          <a:p>
            <a:endParaRPr lang="en-GB" dirty="0"/>
          </a:p>
          <a:p>
            <a:endParaRPr lang="en-GB" dirty="0"/>
          </a:p>
          <a:p>
            <a:r>
              <a:rPr lang="en-GB" dirty="0"/>
              <a:t>Array of Structures (</a:t>
            </a:r>
            <a:r>
              <a:rPr lang="en-GB" dirty="0" err="1"/>
              <a:t>AoS</a:t>
            </a:r>
            <a:r>
              <a:rPr lang="en-GB" dirty="0"/>
              <a:t>) </a:t>
            </a:r>
            <a:r>
              <a:rPr lang="en-GB" dirty="0" smtClean="0"/>
              <a:t>may suit </a:t>
            </a:r>
            <a:r>
              <a:rPr lang="en-GB" dirty="0"/>
              <a:t>cache hierarchies on CPUs</a:t>
            </a:r>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474177694"/>
              </p:ext>
            </p:extLst>
          </p:nvPr>
        </p:nvGraphicFramePr>
        <p:xfrm>
          <a:off x="928662" y="4335274"/>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2770270098"/>
              </p:ext>
            </p:extLst>
          </p:nvPr>
        </p:nvGraphicFramePr>
        <p:xfrm>
          <a:off x="928662" y="6063466"/>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
        <p:nvSpPr>
          <p:cNvPr id="4" name="TextBox 3"/>
          <p:cNvSpPr txBox="1"/>
          <p:nvPr/>
        </p:nvSpPr>
        <p:spPr>
          <a:xfrm>
            <a:off x="6588224" y="3945830"/>
            <a:ext cx="2376264" cy="923330"/>
          </a:xfrm>
          <a:prstGeom prst="rect">
            <a:avLst/>
          </a:prstGeom>
          <a:noFill/>
        </p:spPr>
        <p:txBody>
          <a:bodyPr wrap="square" rtlCol="0">
            <a:spAutoFit/>
          </a:bodyPr>
          <a:lstStyle/>
          <a:p>
            <a:pPr fontAlgn="auto">
              <a:spcBef>
                <a:spcPts val="0"/>
              </a:spcBef>
              <a:spcAft>
                <a:spcPts val="0"/>
              </a:spcAft>
            </a:pPr>
            <a:r>
              <a:rPr lang="en-GB" sz="1800" dirty="0" smtClean="0">
                <a:solidFill>
                  <a:srgbClr val="002060"/>
                </a:solidFill>
                <a:latin typeface="Trebuchet MS"/>
              </a:rPr>
              <a:t>Adjacent work-items like to access adjacent memory</a:t>
            </a:r>
            <a:endParaRPr lang="en-GB" sz="1800" dirty="0">
              <a:solidFill>
                <a:srgbClr val="002060"/>
              </a:solidFill>
              <a:latin typeface="Trebuchet MS"/>
            </a:endParaRPr>
          </a:p>
        </p:txBody>
      </p:sp>
      <p:sp>
        <p:nvSpPr>
          <p:cNvPr id="8" name="TextBox 7"/>
          <p:cNvSpPr txBox="1"/>
          <p:nvPr/>
        </p:nvSpPr>
        <p:spPr>
          <a:xfrm>
            <a:off x="6588224" y="5602014"/>
            <a:ext cx="2325924" cy="923330"/>
          </a:xfrm>
          <a:prstGeom prst="rect">
            <a:avLst/>
          </a:prstGeom>
          <a:noFill/>
        </p:spPr>
        <p:txBody>
          <a:bodyPr wrap="square" rtlCol="0">
            <a:spAutoFit/>
          </a:bodyPr>
          <a:lstStyle/>
          <a:p>
            <a:pPr fontAlgn="auto">
              <a:spcBef>
                <a:spcPts val="0"/>
              </a:spcBef>
              <a:spcAft>
                <a:spcPts val="0"/>
              </a:spcAft>
            </a:pPr>
            <a:r>
              <a:rPr lang="en-GB" sz="1800" dirty="0" smtClean="0">
                <a:solidFill>
                  <a:srgbClr val="002060"/>
                </a:solidFill>
                <a:latin typeface="Trebuchet MS"/>
              </a:rPr>
              <a:t>Individual work-items like to access adjacent memory</a:t>
            </a:r>
            <a:endParaRPr lang="en-GB" sz="1800" dirty="0">
              <a:solidFill>
                <a:srgbClr val="002060"/>
              </a:solidFill>
              <a:latin typeface="Trebuchet MS"/>
            </a:endParaRPr>
          </a:p>
        </p:txBody>
      </p:sp>
    </p:spTree>
    <p:extLst>
      <p:ext uri="{BB962C8B-B14F-4D97-AF65-F5344CB8AC3E}">
        <p14:creationId xmlns:p14="http://schemas.microsoft.com/office/powerpoint/2010/main" val="89699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arLab Template">
  <a:themeElements>
    <a:clrScheme name="ParLab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LabSlidesTemplat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8" charset="0"/>
            <a:ea typeface="ＭＳ Ｐゴシック" pitchFamily="18" charset="-128"/>
            <a:cs typeface="ＭＳ Ｐゴシック" pitchFamily="1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8" charset="0"/>
            <a:ea typeface="ＭＳ Ｐゴシック" pitchFamily="18" charset="-128"/>
            <a:cs typeface="ＭＳ Ｐゴシック" pitchFamily="18" charset="-128"/>
          </a:defRPr>
        </a:defPPr>
      </a:lstStyle>
    </a:lnDef>
  </a:objectDefaults>
  <a:extraClrSchemeLst>
    <a:extraClrScheme>
      <a:clrScheme name="ParLab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Lab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Lab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Lab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Lab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Lab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LabSlides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Lab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Lab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Lab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Lab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Lab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7_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3_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8_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9_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4_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gital Dots">
  <a:themeElements>
    <a:clrScheme name="1_Digital Dots 2">
      <a:dk1>
        <a:srgbClr val="5B5B89"/>
      </a:dk1>
      <a:lt1>
        <a:srgbClr val="FFFFFF"/>
      </a:lt1>
      <a:dk2>
        <a:srgbClr val="666699"/>
      </a:dk2>
      <a:lt2>
        <a:srgbClr val="DFDEF6"/>
      </a:lt2>
      <a:accent1>
        <a:srgbClr val="6666FF"/>
      </a:accent1>
      <a:accent2>
        <a:srgbClr val="52527C"/>
      </a:accent2>
      <a:accent3>
        <a:srgbClr val="B8B8CA"/>
      </a:accent3>
      <a:accent4>
        <a:srgbClr val="DADADA"/>
      </a:accent4>
      <a:accent5>
        <a:srgbClr val="B8B8FF"/>
      </a:accent5>
      <a:accent6>
        <a:srgbClr val="494970"/>
      </a:accent6>
      <a:hlink>
        <a:srgbClr val="9999FF"/>
      </a:hlink>
      <a:folHlink>
        <a:srgbClr val="CCCCFF"/>
      </a:folHlink>
    </a:clrScheme>
    <a:fontScheme name="1_Digital Dots">
      <a:majorFont>
        <a:latin typeface="Tahoma"/>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Digital Dots 1">
        <a:dk1>
          <a:srgbClr val="00008A"/>
        </a:dk1>
        <a:lt1>
          <a:srgbClr val="FFFFFF"/>
        </a:lt1>
        <a:dk2>
          <a:srgbClr val="000099"/>
        </a:dk2>
        <a:lt2>
          <a:srgbClr val="FFFFFF"/>
        </a:lt2>
        <a:accent1>
          <a:srgbClr val="0099FF"/>
        </a:accent1>
        <a:accent2>
          <a:srgbClr val="00007A"/>
        </a:accent2>
        <a:accent3>
          <a:srgbClr val="AAAACA"/>
        </a:accent3>
        <a:accent4>
          <a:srgbClr val="DADADA"/>
        </a:accent4>
        <a:accent5>
          <a:srgbClr val="AACAFF"/>
        </a:accent5>
        <a:accent6>
          <a:srgbClr val="00006E"/>
        </a:accent6>
        <a:hlink>
          <a:srgbClr val="EAEAEA"/>
        </a:hlink>
        <a:folHlink>
          <a:srgbClr val="FFCC00"/>
        </a:folHlink>
      </a:clrScheme>
      <a:clrMap bg1="dk2" tx1="lt1" bg2="dk1" tx2="lt2" accent1="accent1" accent2="accent2" accent3="accent3" accent4="accent4" accent5="accent5" accent6="accent6" hlink="hlink" folHlink="folHlink"/>
    </a:extraClrScheme>
    <a:extraClrScheme>
      <a:clrScheme name="1_Digital Dots 2">
        <a:dk1>
          <a:srgbClr val="5B5B89"/>
        </a:dk1>
        <a:lt1>
          <a:srgbClr val="FFFFFF"/>
        </a:lt1>
        <a:dk2>
          <a:srgbClr val="666699"/>
        </a:dk2>
        <a:lt2>
          <a:srgbClr val="DFDEF6"/>
        </a:lt2>
        <a:accent1>
          <a:srgbClr val="6666FF"/>
        </a:accent1>
        <a:accent2>
          <a:srgbClr val="52527C"/>
        </a:accent2>
        <a:accent3>
          <a:srgbClr val="B8B8CA"/>
        </a:accent3>
        <a:accent4>
          <a:srgbClr val="DADADA"/>
        </a:accent4>
        <a:accent5>
          <a:srgbClr val="B8B8FF"/>
        </a:accent5>
        <a:accent6>
          <a:srgbClr val="494970"/>
        </a:accent6>
        <a:hlink>
          <a:srgbClr val="9999FF"/>
        </a:hlink>
        <a:folHlink>
          <a:srgbClr val="CCCCFF"/>
        </a:folHlink>
      </a:clrScheme>
      <a:clrMap bg1="dk2" tx1="lt1" bg2="dk1" tx2="lt2" accent1="accent1" accent2="accent2" accent3="accent3" accent4="accent4" accent5="accent5" accent6="accent6" hlink="hlink" folHlink="folHlink"/>
    </a:extraClrScheme>
    <a:extraClrScheme>
      <a:clrScheme name="1_Digital Dots 3">
        <a:dk1>
          <a:srgbClr val="700000"/>
        </a:dk1>
        <a:lt1>
          <a:srgbClr val="FFFFFF"/>
        </a:lt1>
        <a:dk2>
          <a:srgbClr val="800000"/>
        </a:dk2>
        <a:lt2>
          <a:srgbClr val="FFFFCC"/>
        </a:lt2>
        <a:accent1>
          <a:srgbClr val="BE7960"/>
        </a:accent1>
        <a:accent2>
          <a:srgbClr val="600000"/>
        </a:accent2>
        <a:accent3>
          <a:srgbClr val="C0AAAA"/>
        </a:accent3>
        <a:accent4>
          <a:srgbClr val="DADADA"/>
        </a:accent4>
        <a:accent5>
          <a:srgbClr val="DBBEB6"/>
        </a:accent5>
        <a:accent6>
          <a:srgbClr val="560000"/>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gital Dots 4">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3F3F3"/>
        </a:accent5>
        <a:accent6>
          <a:srgbClr val="B0A36A"/>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1_Digital Dots 5">
        <a:dk1>
          <a:srgbClr val="5B5E52"/>
        </a:dk1>
        <a:lt1>
          <a:srgbClr val="FFFFFF"/>
        </a:lt1>
        <a:dk2>
          <a:srgbClr val="686B5D"/>
        </a:dk2>
        <a:lt2>
          <a:srgbClr val="CCD5C7"/>
        </a:lt2>
        <a:accent1>
          <a:srgbClr val="809EA8"/>
        </a:accent1>
        <a:accent2>
          <a:srgbClr val="4F5147"/>
        </a:accent2>
        <a:accent3>
          <a:srgbClr val="B9BAB6"/>
        </a:accent3>
        <a:accent4>
          <a:srgbClr val="DADADA"/>
        </a:accent4>
        <a:accent5>
          <a:srgbClr val="C0CCD1"/>
        </a:accent5>
        <a:accent6>
          <a:srgbClr val="47493F"/>
        </a:accent6>
        <a:hlink>
          <a:srgbClr val="AAA854"/>
        </a:hlink>
        <a:folHlink>
          <a:srgbClr val="E1D09F"/>
        </a:folHlink>
      </a:clrScheme>
      <a:clrMap bg1="dk2" tx1="lt1" bg2="dk1" tx2="lt2" accent1="accent1" accent2="accent2" accent3="accent3" accent4="accent4" accent5="accent5" accent6="accent6" hlink="hlink" folHlink="folHlink"/>
    </a:extraClrScheme>
    <a:extraClrScheme>
      <a:clrScheme name="1_Digital Dots 6">
        <a:dk1>
          <a:srgbClr val="46532B"/>
        </a:dk1>
        <a:lt1>
          <a:srgbClr val="FFFFFF"/>
        </a:lt1>
        <a:dk2>
          <a:srgbClr val="4E5D31"/>
        </a:dk2>
        <a:lt2>
          <a:srgbClr val="FFFFCC"/>
        </a:lt2>
        <a:accent1>
          <a:srgbClr val="8F8C00"/>
        </a:accent1>
        <a:accent2>
          <a:srgbClr val="424F29"/>
        </a:accent2>
        <a:accent3>
          <a:srgbClr val="B2B6AD"/>
        </a:accent3>
        <a:accent4>
          <a:srgbClr val="DADADA"/>
        </a:accent4>
        <a:accent5>
          <a:srgbClr val="C6C5AA"/>
        </a:accent5>
        <a:accent6>
          <a:srgbClr val="3B4724"/>
        </a:accent6>
        <a:hlink>
          <a:srgbClr val="33CC33"/>
        </a:hlink>
        <a:folHlink>
          <a:srgbClr val="00A1B2"/>
        </a:folHlink>
      </a:clrScheme>
      <a:clrMap bg1="dk2" tx1="lt1" bg2="dk1" tx2="lt2" accent1="accent1" accent2="accent2" accent3="accent3" accent4="accent4" accent5="accent5" accent6="accent6" hlink="hlink" folHlink="folHlink"/>
    </a:extraClrScheme>
    <a:extraClrScheme>
      <a:clrScheme name="1_Digital Dots 7">
        <a:dk1>
          <a:srgbClr val="007673"/>
        </a:dk1>
        <a:lt1>
          <a:srgbClr val="FFFFFF"/>
        </a:lt1>
        <a:dk2>
          <a:srgbClr val="008080"/>
        </a:dk2>
        <a:lt2>
          <a:srgbClr val="FFFF99"/>
        </a:lt2>
        <a:accent1>
          <a:srgbClr val="33CCCC"/>
        </a:accent1>
        <a:accent2>
          <a:srgbClr val="006462"/>
        </a:accent2>
        <a:accent3>
          <a:srgbClr val="AAC0C0"/>
        </a:accent3>
        <a:accent4>
          <a:srgbClr val="DADADA"/>
        </a:accent4>
        <a:accent5>
          <a:srgbClr val="ADE2E2"/>
        </a:accent5>
        <a:accent6>
          <a:srgbClr val="005A58"/>
        </a:accent6>
        <a:hlink>
          <a:srgbClr val="FFCC00"/>
        </a:hlink>
        <a:folHlink>
          <a:srgbClr val="CC3300"/>
        </a:folHlink>
      </a:clrScheme>
      <a:clrMap bg1="dk2" tx1="lt1" bg2="dk1" tx2="lt2" accent1="accent1" accent2="accent2" accent3="accent3" accent4="accent4" accent5="accent5" accent6="accent6" hlink="hlink" folHlink="folHlink"/>
    </a:extraClrScheme>
    <a:extraClrScheme>
      <a:clrScheme name="1_Digital Dots 8">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BA8A6"/>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1_Digital Dots 9">
        <a:dk1>
          <a:srgbClr val="000000"/>
        </a:dk1>
        <a:lt1>
          <a:srgbClr val="EAEAEA"/>
        </a:lt1>
        <a:dk2>
          <a:srgbClr val="000000"/>
        </a:dk2>
        <a:lt2>
          <a:srgbClr val="D1D1D1"/>
        </a:lt2>
        <a:accent1>
          <a:srgbClr val="CCECFF"/>
        </a:accent1>
        <a:accent2>
          <a:srgbClr val="B2B2B2"/>
        </a:accent2>
        <a:accent3>
          <a:srgbClr val="F3F3F3"/>
        </a:accent3>
        <a:accent4>
          <a:srgbClr val="000000"/>
        </a:accent4>
        <a:accent5>
          <a:srgbClr val="E2F4FF"/>
        </a:accent5>
        <a:accent6>
          <a:srgbClr val="A1A1A1"/>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ParLab Template">
  <a:themeElements>
    <a:clrScheme name="ParLab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LabSlidesTemplat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8" charset="0"/>
            <a:ea typeface="ＭＳ Ｐゴシック" pitchFamily="18" charset="-128"/>
            <a:cs typeface="ＭＳ Ｐゴシック" pitchFamily="1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8" charset="0"/>
            <a:ea typeface="ＭＳ Ｐゴシック" pitchFamily="18" charset="-128"/>
            <a:cs typeface="ＭＳ Ｐゴシック" pitchFamily="18" charset="-128"/>
          </a:defRPr>
        </a:defPPr>
      </a:lstStyle>
    </a:lnDef>
  </a:objectDefaults>
  <a:extraClrSchemeLst>
    <a:extraClrScheme>
      <a:clrScheme name="ParLab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Lab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Lab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Lab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Lab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Lab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LabSlides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Lab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Lab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Lab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Lab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Lab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_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17770</TotalTime>
  <Words>17074</Words>
  <Application>Microsoft Office PowerPoint</Application>
  <PresentationFormat>On-screen Show (4:3)</PresentationFormat>
  <Paragraphs>3039</Paragraphs>
  <Slides>182</Slides>
  <Notes>18</Notes>
  <HiddenSlides>0</HiddenSlides>
  <MMClips>0</MMClips>
  <ScaleCrop>false</ScaleCrop>
  <HeadingPairs>
    <vt:vector size="4" baseType="variant">
      <vt:variant>
        <vt:lpstr>Theme</vt:lpstr>
      </vt:variant>
      <vt:variant>
        <vt:i4>19</vt:i4>
      </vt:variant>
      <vt:variant>
        <vt:lpstr>Slide Titles</vt:lpstr>
      </vt:variant>
      <vt:variant>
        <vt:i4>182</vt:i4>
      </vt:variant>
    </vt:vector>
  </HeadingPairs>
  <TitlesOfParts>
    <vt:vector size="201" baseType="lpstr">
      <vt:lpstr>1_ParLab Template</vt:lpstr>
      <vt:lpstr>1_Digital Dots</vt:lpstr>
      <vt:lpstr>2_ParLab Template</vt:lpstr>
      <vt:lpstr>1_KITE_OpenCL</vt:lpstr>
      <vt:lpstr>KITE_OpenCL_Code</vt:lpstr>
      <vt:lpstr>2_KITE_OpenCL</vt:lpstr>
      <vt:lpstr>KITE_OpenCL</vt:lpstr>
      <vt:lpstr>4_KITE_OpenCL</vt:lpstr>
      <vt:lpstr>5_KITE_OpenCL</vt:lpstr>
      <vt:lpstr>1_KITE_OpenCL_Code</vt:lpstr>
      <vt:lpstr>6_KITE_OpenCL</vt:lpstr>
      <vt:lpstr>2_KITE_OpenCL_Code</vt:lpstr>
      <vt:lpstr>7_KITE_OpenCL</vt:lpstr>
      <vt:lpstr>3_KITE_OpenCL_Code</vt:lpstr>
      <vt:lpstr>8_KITE_OpenCL</vt:lpstr>
      <vt:lpstr>9_KITE_OpenCL</vt:lpstr>
      <vt:lpstr>Office Theme</vt:lpstr>
      <vt:lpstr>Default Design</vt:lpstr>
      <vt:lpstr>4_KITE_OpenCL_Code</vt:lpstr>
      <vt:lpstr>OpenCL: A Hands-on Introduction</vt:lpstr>
      <vt:lpstr>Agenda</vt:lpstr>
      <vt:lpstr>Course materials</vt:lpstr>
      <vt:lpstr>An Introduction to OpenCL</vt:lpstr>
      <vt:lpstr>Industry Standards for Programming Heterogeneous Platforms</vt:lpstr>
      <vt:lpstr>The origins of OpenCL</vt:lpstr>
      <vt:lpstr>OpenCL: From cell phone to supercomputer</vt:lpstr>
      <vt:lpstr>OpenCL Platform Model</vt:lpstr>
      <vt:lpstr>The BIG idea behind OpenCL</vt:lpstr>
      <vt:lpstr>An N-dimensional domain of work-items</vt:lpstr>
      <vt:lpstr>OpenCL Memory model</vt:lpstr>
      <vt:lpstr>Context and Command-Queues</vt:lpstr>
      <vt:lpstr>Execution model (kernels)</vt:lpstr>
      <vt:lpstr>Building Program Objects</vt:lpstr>
      <vt:lpstr>Example: vector addition</vt:lpstr>
      <vt:lpstr>Vector Addition - Kernel</vt:lpstr>
      <vt:lpstr>Exercise 1: Running the Vector Add kernel</vt:lpstr>
      <vt:lpstr>Understanding the Host program</vt:lpstr>
      <vt:lpstr>Vector Addition – Host</vt:lpstr>
      <vt:lpstr>The C++ Interface</vt:lpstr>
      <vt:lpstr>C++ Interface: setting up the host program</vt:lpstr>
      <vt:lpstr>1. Create a context and queue</vt:lpstr>
      <vt:lpstr>Commands and Command-Queues</vt:lpstr>
      <vt:lpstr>Command-Queue execution details</vt:lpstr>
      <vt:lpstr>2. Create and Build the program</vt:lpstr>
      <vt:lpstr>3. Setup Memory Objects</vt:lpstr>
      <vt:lpstr>What do we put in device memory?</vt:lpstr>
      <vt:lpstr>Creating and manipulating buffers</vt:lpstr>
      <vt:lpstr>Creating and manipulating buffers</vt:lpstr>
      <vt:lpstr>4. Define the kernel</vt:lpstr>
      <vt:lpstr>5. Enqueue commands</vt:lpstr>
      <vt:lpstr>C++ interface: The vadd host program</vt:lpstr>
      <vt:lpstr>Exercise 2: Chaining vector add kernels</vt:lpstr>
      <vt:lpstr>Understanding the Kernel program</vt:lpstr>
      <vt:lpstr>Working with Kernels (C++)</vt:lpstr>
      <vt:lpstr>Create a kernel</vt:lpstr>
      <vt:lpstr>Advanced: get info about the kernel</vt:lpstr>
      <vt:lpstr>Call (enqueue) the kernel</vt:lpstr>
      <vt:lpstr>Exercise 3: The D = A + B + C problem</vt:lpstr>
      <vt:lpstr>We have now covered the basic platform runtime APIs in OpenCL</vt:lpstr>
      <vt:lpstr>Introduction to OpenCL kernel programming</vt:lpstr>
      <vt:lpstr>OpenCL C kernel language</vt:lpstr>
      <vt:lpstr>Vector Types</vt:lpstr>
      <vt:lpstr>Vector Types</vt:lpstr>
      <vt:lpstr>data conversions </vt:lpstr>
      <vt:lpstr>OpenCL C Language Highlights</vt:lpstr>
      <vt:lpstr>OpenCL C Language Restrictions</vt:lpstr>
      <vt:lpstr>Matrix multiplication: sequential code</vt:lpstr>
      <vt:lpstr>Matrix multiplication: sequential code</vt:lpstr>
      <vt:lpstr>Matrix multiplication performance</vt:lpstr>
      <vt:lpstr>Matrix multiplication: sequential code</vt:lpstr>
      <vt:lpstr>Exercise 4: Write a matrix multiply kernel</vt:lpstr>
      <vt:lpstr>Matrix multiplication: OpenCL kernel (1/2)</vt:lpstr>
      <vt:lpstr>Matrix multiplication: OpenCL kernel (2/2)</vt:lpstr>
      <vt:lpstr>Matrix multiplication: OpenCL kernel improved</vt:lpstr>
      <vt:lpstr>Building programs</vt:lpstr>
      <vt:lpstr>Compiler error messages (1/2)</vt:lpstr>
      <vt:lpstr>Compiler error messages (2/2)</vt:lpstr>
      <vt:lpstr>Compiler error messages: Complete Example</vt:lpstr>
      <vt:lpstr>Exercise 5: The C = A * B problem</vt:lpstr>
      <vt:lpstr>Matrix multiplication host program</vt:lpstr>
      <vt:lpstr>Matrix multiplication performance</vt:lpstr>
      <vt:lpstr>Understanding the OpenCL memory hierarchy </vt:lpstr>
      <vt:lpstr>OpenCL Memory model</vt:lpstr>
      <vt:lpstr>The Memory Hierarchy</vt:lpstr>
      <vt:lpstr>Optimizing matrix multiplication</vt:lpstr>
      <vt:lpstr>Optimizing matrix multiplication</vt:lpstr>
      <vt:lpstr>Exercise 6: C = A * B (1 row per work-item)</vt:lpstr>
      <vt:lpstr>An N-dimension domain of work-items</vt:lpstr>
      <vt:lpstr>Matrix multiplication: One work item per row of C</vt:lpstr>
      <vt:lpstr>Mat. Mul. host program (1 row per work-item)</vt:lpstr>
      <vt:lpstr>Mat. Mul. host program (1 row per work-item)</vt:lpstr>
      <vt:lpstr>Matrix multiplication performance</vt:lpstr>
      <vt:lpstr>Optimizing matrix multiplication</vt:lpstr>
      <vt:lpstr>Private Memory</vt:lpstr>
      <vt:lpstr>Exercise 7: C = A * B (Row of A in private memory)</vt:lpstr>
      <vt:lpstr>Matrix multiplication: (Row of A in private memory)</vt:lpstr>
      <vt:lpstr>Matrix multiplication: (Row of A in private memory)</vt:lpstr>
      <vt:lpstr>Mat. Mul. host program (Row of A in private memory)</vt:lpstr>
      <vt:lpstr>Matrix multiplication performance</vt:lpstr>
      <vt:lpstr>Optimizing matrix multiplication</vt:lpstr>
      <vt:lpstr>Local Memory</vt:lpstr>
      <vt:lpstr>Local Memory performance hints</vt:lpstr>
      <vt:lpstr>Memory Consistency</vt:lpstr>
      <vt:lpstr>Work-Item Synchronization</vt:lpstr>
      <vt:lpstr>Exercise 8: C=A*B, share B column between work-items</vt:lpstr>
      <vt:lpstr>Matrix multiplication: B column shared between work-items</vt:lpstr>
      <vt:lpstr>PowerPoint Presentation</vt:lpstr>
      <vt:lpstr>Mat. Mul. host program (Share a column of B within a work-group)</vt:lpstr>
      <vt:lpstr>Mat. Mul. host program (Share a column of B within a work-group)</vt:lpstr>
      <vt:lpstr>Matrix multiplication performance</vt:lpstr>
      <vt:lpstr>High Performance OpenCL</vt:lpstr>
      <vt:lpstr>PowerPoint Presentation</vt:lpstr>
      <vt:lpstr>High Performance OpenCL</vt:lpstr>
      <vt:lpstr>Work-item divergence</vt:lpstr>
      <vt:lpstr>Keep the processing elements (PE) busy</vt:lpstr>
      <vt:lpstr>Use the Memory Hierarchy effectively</vt:lpstr>
      <vt:lpstr>Optimization issues</vt:lpstr>
      <vt:lpstr>Memory layout is critical to performance</vt:lpstr>
      <vt:lpstr>Portable performance in OpenCL</vt:lpstr>
      <vt:lpstr>Consider our matrix multiplication example</vt:lpstr>
      <vt:lpstr>Matrix multiplication: sequential code</vt:lpstr>
      <vt:lpstr>Matrix multiplication: sequential code</vt:lpstr>
      <vt:lpstr>Matrix multiplication: sequential code</vt:lpstr>
      <vt:lpstr>Matrix multiplication: sequential code</vt:lpstr>
      <vt:lpstr>Matrix multiplication: sequential code</vt:lpstr>
      <vt:lpstr>Matrix multiplication: sequential code</vt:lpstr>
      <vt:lpstr>Matrix multiplication: sequential code</vt:lpstr>
      <vt:lpstr>Exercise 9: The C = A * B Competition</vt:lpstr>
      <vt:lpstr>Blocked matrix multiply: kernel</vt:lpstr>
      <vt:lpstr>Blocked matrix multiply: kernel</vt:lpstr>
      <vt:lpstr>Blocked matrix multiply: Host</vt:lpstr>
      <vt:lpstr>Blocked matrix multiply: Host</vt:lpstr>
      <vt:lpstr>Matrix multiplication performance</vt:lpstr>
      <vt:lpstr>Matrix multiplication performance (CPU)</vt:lpstr>
      <vt:lpstr>Synchronization in OpenCL</vt:lpstr>
      <vt:lpstr>Consider N-dimensional domain of work-items</vt:lpstr>
      <vt:lpstr>Work-Item Synchronization</vt:lpstr>
      <vt:lpstr>Where might we need synchronization?</vt:lpstr>
      <vt:lpstr>Simple parallel reduction</vt:lpstr>
      <vt:lpstr>A simple program that uses a reduction</vt:lpstr>
      <vt:lpstr>Numerical integration source code</vt:lpstr>
      <vt:lpstr>Numerical integration source code</vt:lpstr>
      <vt:lpstr>Exercise 10: The Pi program</vt:lpstr>
      <vt:lpstr>The Pi program: kernel</vt:lpstr>
      <vt:lpstr>The Pi program: Host (1/2)</vt:lpstr>
      <vt:lpstr>The Pi program: Host (2/2)</vt:lpstr>
      <vt:lpstr>Some Concluding remarks</vt:lpstr>
      <vt:lpstr>Conclusion</vt:lpstr>
      <vt:lpstr>Other important related trends</vt:lpstr>
      <vt:lpstr>Resources: https://www.khronos.org/opencl/</vt:lpstr>
      <vt:lpstr>Other OpenCL resources</vt:lpstr>
      <vt:lpstr>Thank you for coming!</vt:lpstr>
      <vt:lpstr>PowerPoint Presentation</vt:lpstr>
      <vt:lpstr>Vector operations within kernels</vt:lpstr>
      <vt:lpstr>Before we continue...</vt:lpstr>
      <vt:lpstr>Vector operations</vt:lpstr>
      <vt:lpstr>Vector intrinsics challenges</vt:lpstr>
      <vt:lpstr>Vector Types</vt:lpstr>
      <vt:lpstr>Vector Operations</vt:lpstr>
      <vt:lpstr>Using vector operations</vt:lpstr>
      <vt:lpstr>Vector instructions example</vt:lpstr>
      <vt:lpstr>Exercise A: The vectorized Pi program</vt:lpstr>
      <vt:lpstr>The OpenCL event model</vt:lpstr>
      <vt:lpstr>OpenCL Events</vt:lpstr>
      <vt:lpstr>Generating and consuming events</vt:lpstr>
      <vt:lpstr>Event: basic event usage</vt:lpstr>
      <vt:lpstr>OpenCL synchronization: queues &amp; events</vt:lpstr>
      <vt:lpstr>Why Events? Won’t a barrier do?</vt:lpstr>
      <vt:lpstr>Barriers between queues: clEnqueueBarrier doesn’t work</vt:lpstr>
      <vt:lpstr>Barriers between queues: this works!</vt:lpstr>
      <vt:lpstr>Host generated events influencing execution of commands: User events</vt:lpstr>
      <vt:lpstr>Command generated events influencing execution of host code</vt:lpstr>
      <vt:lpstr>Profiling with Events</vt:lpstr>
      <vt:lpstr>Using the Profiling interface</vt:lpstr>
      <vt:lpstr>cl_profiling_info values</vt:lpstr>
      <vt:lpstr>Profiling Examples (C)</vt:lpstr>
      <vt:lpstr>Events inside Kernels … Async. copy</vt:lpstr>
      <vt:lpstr>Events and the C++ interface (for profiling)</vt:lpstr>
      <vt:lpstr>C++ for C Programmers</vt:lpstr>
      <vt:lpstr>C++ for C programmers</vt:lpstr>
      <vt:lpstr>Comments, includes, and variable definitions</vt:lpstr>
      <vt:lpstr>Namespaces</vt:lpstr>
      <vt:lpstr>References in C++ …  a safer way to do pointers</vt:lpstr>
      <vt:lpstr>New/Delete Memory allocation</vt:lpstr>
      <vt:lpstr>Overloading</vt:lpstr>
      <vt:lpstr>Classes (and structs)</vt:lpstr>
      <vt:lpstr>More information about constructors</vt:lpstr>
      <vt:lpstr>Classes (and structs) continued</vt:lpstr>
      <vt:lpstr>Classes (and structs) continued</vt:lpstr>
      <vt:lpstr>Function objects</vt:lpstr>
      <vt:lpstr>Template functions</vt:lpstr>
      <vt:lpstr>Template classes</vt:lpstr>
      <vt:lpstr>C++11 defines a function template</vt:lpstr>
      <vt:lpstr>C++ function template: example 1</vt:lpstr>
      <vt:lpstr>C++ function template: example 2</vt:lpstr>
      <vt:lpstr>Memory Coalescence:  Matrix multiplication Case study</vt:lpstr>
      <vt:lpstr>Performance issues with matrix multiplication</vt:lpstr>
      <vt:lpstr>Blocked matrix multiply: kernel</vt:lpstr>
      <vt:lpstr>Blocked matrix multiply: kernel (performance bug)</vt:lpstr>
      <vt:lpstr>Blocked matrix multiply: kernel (fixed)</vt:lpstr>
      <vt:lpstr>Performance issues with matrix multiplication</vt:lpstr>
    </vt:vector>
  </TitlesOfParts>
  <Company>UC Berkeley RAD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PySKI:  THE PYTHON SPARSE KERNEL INTERFACE</dc:title>
  <dc:creator>Armando Fox</dc:creator>
  <cp:lastModifiedBy>Mattson, Timothy G</cp:lastModifiedBy>
  <cp:revision>631</cp:revision>
  <cp:lastPrinted>2010-01-25T15:08:46Z</cp:lastPrinted>
  <dcterms:created xsi:type="dcterms:W3CDTF">2010-09-08T06:12:09Z</dcterms:created>
  <dcterms:modified xsi:type="dcterms:W3CDTF">2013-11-18T22:42:31Z</dcterms:modified>
</cp:coreProperties>
</file>